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63"/>
    <p:restoredTop sz="94652"/>
  </p:normalViewPr>
  <p:slideViewPr>
    <p:cSldViewPr snapToGrid="0" snapToObjects="1" showGuides="1">
      <p:cViewPr varScale="1">
        <p:scale>
          <a:sx n="127" d="100"/>
          <a:sy n="127" d="100"/>
        </p:scale>
        <p:origin x="752" y="184"/>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54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5/16/20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extLst>
      <p:ext uri="{BB962C8B-B14F-4D97-AF65-F5344CB8AC3E}">
        <p14:creationId xmlns:p14="http://schemas.microsoft.com/office/powerpoint/2010/main" val="10981800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DMR Templates 88P.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77394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6036" y="110532"/>
            <a:ext cx="5797964" cy="803867"/>
          </a:xfrm>
        </p:spPr>
        <p:txBody>
          <a:bodyPr anchor="ctr"/>
          <a:lstStyle/>
          <a:p>
            <a:r>
              <a:rPr lang="en-US" sz="1800" b="1" dirty="0">
                <a:solidFill>
                  <a:schemeClr val="tx1"/>
                </a:solidFill>
                <a:latin typeface="Arial" panose="020B0604020202020204" pitchFamily="34" charset="0"/>
                <a:cs typeface="Arial" panose="020B0604020202020204" pitchFamily="34" charset="0"/>
              </a:rPr>
              <a:t>Seed: Interfacing with Topological Crystalline Insulators </a:t>
            </a:r>
          </a:p>
        </p:txBody>
      </p:sp>
      <p:sp>
        <p:nvSpPr>
          <p:cNvPr id="7" name="Rectangle 6"/>
          <p:cNvSpPr/>
          <p:nvPr/>
        </p:nvSpPr>
        <p:spPr>
          <a:xfrm>
            <a:off x="4371035" y="1076216"/>
            <a:ext cx="4692577" cy="338554"/>
          </a:xfrm>
          <a:prstGeom prst="rect">
            <a:avLst/>
          </a:prstGeom>
        </p:spPr>
        <p:txBody>
          <a:bodyPr wrap="square" anchor="ctr">
            <a:spAutoFit/>
          </a:bodyPr>
          <a:lstStyle/>
          <a:p>
            <a:pPr algn="ctr"/>
            <a:r>
              <a:rPr lang="en-US" sz="1600" b="1" dirty="0">
                <a:solidFill>
                  <a:schemeClr val="bg1"/>
                </a:solidFill>
                <a:latin typeface="Arial" panose="020B0604020202020204" pitchFamily="34" charset="0"/>
                <a:cs typeface="Arial" panose="020B0604020202020204" pitchFamily="34" charset="0"/>
              </a:rPr>
              <a:t>University of California at Santa Barbara</a:t>
            </a:r>
          </a:p>
        </p:txBody>
      </p:sp>
      <p:sp>
        <p:nvSpPr>
          <p:cNvPr id="8" name="Rectangle 7"/>
          <p:cNvSpPr/>
          <p:nvPr/>
        </p:nvSpPr>
        <p:spPr>
          <a:xfrm>
            <a:off x="152400" y="316140"/>
            <a:ext cx="2759824" cy="338554"/>
          </a:xfrm>
          <a:prstGeom prst="rect">
            <a:avLst/>
          </a:prstGeom>
        </p:spPr>
        <p:txBody>
          <a:bodyPr wrap="square" anchor="ctr">
            <a:spAutoFit/>
          </a:bodyPr>
          <a:lstStyle/>
          <a:p>
            <a:pPr algn="ctr"/>
            <a:r>
              <a:rPr lang="en-US" sz="1600" dirty="0">
                <a:ln>
                  <a:solidFill>
                    <a:srgbClr val="FFFFFF"/>
                  </a:solidFill>
                </a:ln>
                <a:solidFill>
                  <a:schemeClr val="bg1"/>
                </a:solidFill>
                <a:latin typeface="Arial" panose="020B0604020202020204" pitchFamily="34" charset="0"/>
                <a:cs typeface="Arial" panose="020B0604020202020204" pitchFamily="34" charset="0"/>
              </a:rPr>
              <a:t>NSF DMR 1720256</a:t>
            </a:r>
          </a:p>
        </p:txBody>
      </p:sp>
      <p:sp>
        <p:nvSpPr>
          <p:cNvPr id="12" name="Rectangle 11"/>
          <p:cNvSpPr/>
          <p:nvPr/>
        </p:nvSpPr>
        <p:spPr>
          <a:xfrm>
            <a:off x="0" y="714978"/>
            <a:ext cx="3211033" cy="338554"/>
          </a:xfrm>
          <a:prstGeom prst="rect">
            <a:avLst/>
          </a:prstGeom>
        </p:spPr>
        <p:txBody>
          <a:bodyPr wrap="square" anchor="ctr">
            <a:spAutoFit/>
          </a:bodyPr>
          <a:lstStyle/>
          <a:p>
            <a:pPr algn="ctr"/>
            <a:r>
              <a:rPr lang="en-US" sz="1600" b="1" dirty="0">
                <a:solidFill>
                  <a:srgbClr val="002060"/>
                </a:solidFill>
                <a:latin typeface="Arial" panose="020B0604020202020204" pitchFamily="34" charset="0"/>
                <a:cs typeface="Arial" panose="020B0604020202020204" pitchFamily="34" charset="0"/>
              </a:rPr>
              <a:t>2020 Highlight</a:t>
            </a:r>
          </a:p>
        </p:txBody>
      </p:sp>
      <p:sp>
        <p:nvSpPr>
          <p:cNvPr id="9" name="Rectangle 8">
            <a:extLst>
              <a:ext uri="{FF2B5EF4-FFF2-40B4-BE49-F238E27FC236}">
                <a16:creationId xmlns:a16="http://schemas.microsoft.com/office/drawing/2014/main" id="{86823436-BC96-0C4A-B1A5-07637664D71D}"/>
              </a:ext>
            </a:extLst>
          </p:cNvPr>
          <p:cNvSpPr/>
          <p:nvPr/>
        </p:nvSpPr>
        <p:spPr>
          <a:xfrm>
            <a:off x="-33014" y="1814209"/>
            <a:ext cx="5559607" cy="2800767"/>
          </a:xfrm>
          <a:prstGeom prst="rect">
            <a:avLst/>
          </a:prstGeom>
        </p:spPr>
        <p:txBody>
          <a:bodyPr wrap="square">
            <a:spAutoFit/>
          </a:bodyPr>
          <a:lstStyle/>
          <a:p>
            <a:r>
              <a:rPr lang="en-US" sz="1600" b="1" dirty="0">
                <a:latin typeface="Arial" panose="020B0604020202020204" pitchFamily="34" charset="0"/>
                <a:ea typeface="Arial" charset="0"/>
                <a:cs typeface="Arial" panose="020B0604020202020204" pitchFamily="34" charset="0"/>
              </a:rPr>
              <a:t>Intellectual merit: </a:t>
            </a:r>
            <a:r>
              <a:rPr lang="en-US" sz="1600" dirty="0">
                <a:latin typeface="Arial" panose="020B0604020202020204" pitchFamily="34" charset="0"/>
                <a:ea typeface="Arial" charset="0"/>
                <a:cs typeface="Arial" panose="020B0604020202020204" pitchFamily="34" charset="0"/>
              </a:rPr>
              <a:t>We demonstrate a route to high quality interfaces between IV-VI </a:t>
            </a:r>
            <a:r>
              <a:rPr lang="en-US" sz="1600" dirty="0" err="1">
                <a:latin typeface="Arial" panose="020B0604020202020204" pitchFamily="34" charset="0"/>
                <a:ea typeface="Arial" charset="0"/>
                <a:cs typeface="Arial" panose="020B0604020202020204" pitchFamily="34" charset="0"/>
              </a:rPr>
              <a:t>PbSnSe</a:t>
            </a:r>
            <a:r>
              <a:rPr lang="en-US" sz="1600" dirty="0">
                <a:latin typeface="Arial" panose="020B0604020202020204" pitchFamily="34" charset="0"/>
                <a:ea typeface="Arial" charset="0"/>
                <a:cs typeface="Arial" panose="020B0604020202020204" pitchFamily="34" charset="0"/>
              </a:rPr>
              <a:t> and conventional III-V semiconductors, offering means to host and manipulate electronic states that arise at this interface. We can now clarify the extent to which topological protection from backscattering persist in systems at relevant length scales for logic and interconnects using these novel materials </a:t>
            </a:r>
          </a:p>
          <a:p>
            <a:endParaRPr lang="en-US" sz="1600" dirty="0">
              <a:latin typeface="Arial" panose="020B0604020202020204" pitchFamily="34" charset="0"/>
              <a:ea typeface="Arial" charset="0"/>
              <a:cs typeface="Arial" panose="020B0604020202020204" pitchFamily="34" charset="0"/>
            </a:endParaRPr>
          </a:p>
          <a:p>
            <a:r>
              <a:rPr lang="en-US" sz="1600" b="1" dirty="0">
                <a:latin typeface="Arial" panose="020B0604020202020204" pitchFamily="34" charset="0"/>
                <a:ea typeface="Arial" charset="0"/>
                <a:cs typeface="Arial" panose="020B0604020202020204" pitchFamily="34" charset="0"/>
              </a:rPr>
              <a:t>Broader Impacts: </a:t>
            </a:r>
            <a:r>
              <a:rPr lang="en-US" sz="1600" dirty="0">
                <a:latin typeface="Arial" panose="020B0604020202020204" pitchFamily="34" charset="0"/>
                <a:ea typeface="Arial" charset="0"/>
                <a:cs typeface="Arial" panose="020B0604020202020204" pitchFamily="34" charset="0"/>
              </a:rPr>
              <a:t>Heterostructures between IV-VI and III-V materials may enable mid-infrared on-chip environmental and biological sensing. </a:t>
            </a:r>
            <a:endParaRPr lang="en-US" sz="1600" dirty="0">
              <a:latin typeface="Arial" panose="020B0604020202020204" pitchFamily="34" charset="0"/>
              <a:cs typeface="Arial" panose="020B0604020202020204" pitchFamily="34" charset="0"/>
            </a:endParaRPr>
          </a:p>
        </p:txBody>
      </p:sp>
      <p:pic>
        <p:nvPicPr>
          <p:cNvPr id="10" name="Picture 9" descr="(a) High-resolution transmission electron micrograph showing the interface between PbSe and an InAs substrate. (b) Mid-infrared photoluminescence spectra from IV-VI/GaAs heterostructures overlapping with absorption of methane&#13;&#10;" title="Interface between PbSe and an InAs substrate.">
            <a:extLst>
              <a:ext uri="{FF2B5EF4-FFF2-40B4-BE49-F238E27FC236}">
                <a16:creationId xmlns:a16="http://schemas.microsoft.com/office/drawing/2014/main" id="{9C70A5B9-D5E9-3B40-B231-1A9875724E36}"/>
              </a:ext>
            </a:extLst>
          </p:cNvPr>
          <p:cNvPicPr>
            <a:picLocks noChangeAspect="1"/>
          </p:cNvPicPr>
          <p:nvPr/>
        </p:nvPicPr>
        <p:blipFill>
          <a:blip r:embed="rId2"/>
          <a:stretch>
            <a:fillRect/>
          </a:stretch>
        </p:blipFill>
        <p:spPr>
          <a:xfrm>
            <a:off x="5754264" y="1533577"/>
            <a:ext cx="2965901" cy="3867045"/>
          </a:xfrm>
          <a:prstGeom prst="rect">
            <a:avLst/>
          </a:prstGeom>
        </p:spPr>
      </p:pic>
      <p:sp>
        <p:nvSpPr>
          <p:cNvPr id="11" name="Rectangle 10">
            <a:extLst>
              <a:ext uri="{FF2B5EF4-FFF2-40B4-BE49-F238E27FC236}">
                <a16:creationId xmlns:a16="http://schemas.microsoft.com/office/drawing/2014/main" id="{5CD0D390-126E-9644-BD2D-3300D0539876}"/>
              </a:ext>
            </a:extLst>
          </p:cNvPr>
          <p:cNvSpPr/>
          <p:nvPr/>
        </p:nvSpPr>
        <p:spPr>
          <a:xfrm>
            <a:off x="4572001" y="5374067"/>
            <a:ext cx="4572000" cy="830997"/>
          </a:xfrm>
          <a:prstGeom prst="rect">
            <a:avLst/>
          </a:prstGeom>
        </p:spPr>
        <p:txBody>
          <a:bodyPr wrap="square">
            <a:spAutoFit/>
          </a:bodyPr>
          <a:lstStyle/>
          <a:p>
            <a:r>
              <a:rPr lang="en-US" sz="1200" dirty="0">
                <a:latin typeface="Arial" panose="020B0604020202020204" pitchFamily="34" charset="0"/>
                <a:cs typeface="Arial" panose="020B0604020202020204" pitchFamily="34" charset="0"/>
              </a:rPr>
              <a:t>(a) High-resolution transmission electron micrograph showing the interface between </a:t>
            </a:r>
            <a:r>
              <a:rPr lang="en-US" sz="1200" dirty="0" err="1">
                <a:latin typeface="Arial" panose="020B0604020202020204" pitchFamily="34" charset="0"/>
                <a:cs typeface="Arial" panose="020B0604020202020204" pitchFamily="34" charset="0"/>
              </a:rPr>
              <a:t>PbSe</a:t>
            </a:r>
            <a:r>
              <a:rPr lang="en-US" sz="1200" dirty="0">
                <a:latin typeface="Arial" panose="020B0604020202020204" pitchFamily="34" charset="0"/>
                <a:cs typeface="Arial" panose="020B0604020202020204" pitchFamily="34" charset="0"/>
              </a:rPr>
              <a:t> and an </a:t>
            </a:r>
            <a:r>
              <a:rPr lang="en-US" sz="1200" dirty="0" err="1">
                <a:latin typeface="Arial" panose="020B0604020202020204" pitchFamily="34" charset="0"/>
                <a:cs typeface="Arial" panose="020B0604020202020204" pitchFamily="34" charset="0"/>
              </a:rPr>
              <a:t>InAs</a:t>
            </a:r>
            <a:r>
              <a:rPr lang="en-US" sz="1200" dirty="0">
                <a:latin typeface="Arial" panose="020B0604020202020204" pitchFamily="34" charset="0"/>
                <a:cs typeface="Arial" panose="020B0604020202020204" pitchFamily="34" charset="0"/>
              </a:rPr>
              <a:t> substrate. (b) Mid-infrared photoluminescence spectra from IV-VI/GaAs heterostructures overlapping with absorption of methane</a:t>
            </a:r>
            <a:endParaRPr lang="en-US" sz="1200" dirty="0">
              <a:latin typeface="Arial" panose="020B0604020202020204" pitchFamily="34" charset="0"/>
              <a:ea typeface="Arial" charset="0"/>
              <a:cs typeface="Arial" panose="020B0604020202020204" pitchFamily="34" charset="0"/>
            </a:endParaRPr>
          </a:p>
        </p:txBody>
      </p:sp>
      <p:sp>
        <p:nvSpPr>
          <p:cNvPr id="13" name="Rectangle 12">
            <a:extLst>
              <a:ext uri="{FF2B5EF4-FFF2-40B4-BE49-F238E27FC236}">
                <a16:creationId xmlns:a16="http://schemas.microsoft.com/office/drawing/2014/main" id="{7657AC76-6B6D-204B-89F0-B56EB85807FA}"/>
              </a:ext>
            </a:extLst>
          </p:cNvPr>
          <p:cNvSpPr/>
          <p:nvPr/>
        </p:nvSpPr>
        <p:spPr>
          <a:xfrm>
            <a:off x="0" y="5374066"/>
            <a:ext cx="4572001" cy="830997"/>
          </a:xfrm>
          <a:prstGeom prst="rect">
            <a:avLst/>
          </a:prstGeom>
        </p:spPr>
        <p:txBody>
          <a:bodyPr wrap="square">
            <a:spAutoFit/>
          </a:bodyPr>
          <a:lstStyle/>
          <a:p>
            <a:r>
              <a:rPr lang="en-US" sz="1200" dirty="0">
                <a:latin typeface="Arial" panose="020B0604020202020204" pitchFamily="34" charset="0"/>
                <a:cs typeface="Arial" panose="020B0604020202020204" pitchFamily="34" charset="0"/>
              </a:rPr>
              <a:t>B. </a:t>
            </a:r>
            <a:r>
              <a:rPr lang="en-US" sz="1200" dirty="0" err="1">
                <a:latin typeface="Arial" panose="020B0604020202020204" pitchFamily="34" charset="0"/>
                <a:cs typeface="Arial" panose="020B0604020202020204" pitchFamily="34" charset="0"/>
              </a:rPr>
              <a:t>Haidet</a:t>
            </a:r>
            <a:r>
              <a:rPr lang="en-US" sz="1200" dirty="0">
                <a:latin typeface="Arial" panose="020B0604020202020204" pitchFamily="34" charset="0"/>
                <a:cs typeface="Arial" panose="020B0604020202020204" pitchFamily="34" charset="0"/>
              </a:rPr>
              <a:t>, E. Hughes, and K. Mukherjee, Nucleation control and interface structure of </a:t>
            </a:r>
            <a:r>
              <a:rPr lang="en-US" sz="1200" dirty="0" err="1">
                <a:latin typeface="Arial" panose="020B0604020202020204" pitchFamily="34" charset="0"/>
                <a:cs typeface="Arial" panose="020B0604020202020204" pitchFamily="34" charset="0"/>
              </a:rPr>
              <a:t>rocksalt</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PbSe</a:t>
            </a:r>
            <a:r>
              <a:rPr lang="en-US" sz="1200" dirty="0">
                <a:latin typeface="Arial" panose="020B0604020202020204" pitchFamily="34" charset="0"/>
                <a:cs typeface="Arial" panose="020B0604020202020204" pitchFamily="34" charset="0"/>
              </a:rPr>
              <a:t> on (001) zincblende III-V surfaces, </a:t>
            </a:r>
            <a:r>
              <a:rPr lang="en-US" sz="1200" i="1" dirty="0">
                <a:latin typeface="Arial" panose="020B0604020202020204" pitchFamily="34" charset="0"/>
                <a:cs typeface="Arial" panose="020B0604020202020204" pitchFamily="34" charset="0"/>
              </a:rPr>
              <a:t>Phys. Rev. Materials</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4</a:t>
            </a:r>
            <a:r>
              <a:rPr lang="en-US" sz="1200" dirty="0">
                <a:latin typeface="Arial" panose="020B0604020202020204" pitchFamily="34" charset="0"/>
                <a:cs typeface="Arial" panose="020B0604020202020204" pitchFamily="34" charset="0"/>
              </a:rPr>
              <a:t> (2020) 033402. DOI: 10.1103/PhysRevMaterials.4.033402</a:t>
            </a:r>
            <a:endParaRPr lang="en-US" sz="1200" dirty="0">
              <a:latin typeface="Arial" panose="020B0604020202020204" pitchFamily="34" charset="0"/>
              <a:ea typeface="Arial" charset="0"/>
              <a:cs typeface="Arial" panose="020B0604020202020204" pitchFamily="34" charset="0"/>
            </a:endParaRPr>
          </a:p>
        </p:txBody>
      </p:sp>
    </p:spTree>
    <p:extLst>
      <p:ext uri="{BB962C8B-B14F-4D97-AF65-F5344CB8AC3E}">
        <p14:creationId xmlns:p14="http://schemas.microsoft.com/office/powerpoint/2010/main" val="26150001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328</TotalTime>
  <Words>177</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Seed: Interfacing with Topological Crystalline Insulators </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Ram Seshadri</cp:lastModifiedBy>
  <cp:revision>53</cp:revision>
  <dcterms:created xsi:type="dcterms:W3CDTF">2018-05-15T17:02:41Z</dcterms:created>
  <dcterms:modified xsi:type="dcterms:W3CDTF">2020-05-16T22:56:35Z</dcterms:modified>
  <cp:category/>
</cp:coreProperties>
</file>