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31" autoAdjust="0"/>
    <p:restoredTop sz="92876"/>
  </p:normalViewPr>
  <p:slideViewPr>
    <p:cSldViewPr snapToGrid="0" snapToObjects="1">
      <p:cViewPr varScale="1">
        <p:scale>
          <a:sx n="117" d="100"/>
          <a:sy n="117" d="100"/>
        </p:scale>
        <p:origin x="241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E9E8B7E-3D68-7F4A-BEF1-2E33EAF00261}" type="datetimeFigureOut">
              <a:rPr lang="en-US" smtClean="0"/>
              <a:t>5/14/22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2D402A6-F720-3642-901B-D1C5B578ADBD}" type="slidenum">
              <a:rPr lang="en-US" smtClean="0"/>
              <a:t>‹#›</a:t>
            </a:fld>
            <a:endParaRPr lang="en-US"/>
          </a:p>
        </p:txBody>
      </p:sp>
    </p:spTree>
    <p:extLst>
      <p:ext uri="{BB962C8B-B14F-4D97-AF65-F5344CB8AC3E}">
        <p14:creationId xmlns:p14="http://schemas.microsoft.com/office/powerpoint/2010/main" val="346571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402A6-F720-3642-901B-D1C5B578ADBD}" type="slidenum">
              <a:rPr lang="en-US" smtClean="0"/>
              <a:t>1</a:t>
            </a:fld>
            <a:endParaRPr lang="en-US"/>
          </a:p>
        </p:txBody>
      </p:sp>
    </p:spTree>
    <p:extLst>
      <p:ext uri="{BB962C8B-B14F-4D97-AF65-F5344CB8AC3E}">
        <p14:creationId xmlns:p14="http://schemas.microsoft.com/office/powerpoint/2010/main" val="244107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5/14/22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1119970"/>
            <a:ext cx="4571999" cy="276999"/>
          </a:xfrm>
          <a:prstGeom prst="rect">
            <a:avLst/>
          </a:prstGeom>
        </p:spPr>
        <p:txBody>
          <a:bodyPr wrap="square" anchor="ctr">
            <a:spAutoFit/>
          </a:bodyPr>
          <a:lstStyle/>
          <a:p>
            <a:pPr algn="ctr"/>
            <a:r>
              <a:rPr lang="en-US" sz="1200" b="1" cap="small" dirty="0">
                <a:solidFill>
                  <a:schemeClr val="bg1"/>
                </a:solidFill>
                <a:latin typeface="Arial" charset="0"/>
                <a:ea typeface="Arial" charset="0"/>
                <a:cs typeface="Arial" charset="0"/>
              </a:rPr>
              <a:t>University of California Santa Barbara</a:t>
            </a:r>
          </a:p>
        </p:txBody>
      </p:sp>
      <p:sp>
        <p:nvSpPr>
          <p:cNvPr id="9" name="Text Box 28"/>
          <p:cNvSpPr txBox="1">
            <a:spLocks noChangeArrowheads="1"/>
          </p:cNvSpPr>
          <p:nvPr/>
        </p:nvSpPr>
        <p:spPr bwMode="auto">
          <a:xfrm>
            <a:off x="0" y="1464744"/>
            <a:ext cx="4920726"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b="1" dirty="0">
                <a:ea typeface="Arial" charset="0"/>
                <a:cs typeface="Arial" charset="0"/>
              </a:rPr>
              <a:t>Intellectual merit: </a:t>
            </a:r>
            <a:r>
              <a:rPr lang="en-US" sz="1500" dirty="0">
                <a:ea typeface="Arial" charset="0"/>
                <a:cs typeface="Arial" charset="0"/>
              </a:rPr>
              <a:t>Temperature has been shown to be a critical factor impacting additive manufacturing (AM). During selective laser melting (SLM), the heat transfer and fluid flow affect grain growth and the microstructure of the printed material. Previous efforts have mostly relied on tuning parameters such as laser power and scan rate, but a more detailed understanding of temperature effects in AM is still lacking. In this Seed, we will probe and understand how dynamic and localized heating and cooling affect the microstructure of additive manufactured (AM) materials by operando temperature mapping and machine learning. The insight gained will allow us to optimize AM processes by tuning thermal interfacial resistance.</a:t>
            </a:r>
            <a:endParaRPr lang="en-US" sz="1500" b="1" dirty="0">
              <a:ea typeface="Arial" charset="0"/>
              <a:cs typeface="Arial" charset="0"/>
            </a:endParaRPr>
          </a:p>
          <a:p>
            <a:pPr eaLnBrk="1" hangingPunct="1"/>
            <a:endParaRPr lang="en-US" sz="1500" b="1" dirty="0">
              <a:ea typeface="Arial" charset="0"/>
              <a:cs typeface="Arial" charset="0"/>
            </a:endParaRPr>
          </a:p>
          <a:p>
            <a:pPr eaLnBrk="1" hangingPunct="1"/>
            <a:r>
              <a:rPr lang="en-US" sz="1500" b="1" dirty="0">
                <a:ea typeface="Arial" charset="0"/>
                <a:cs typeface="Arial" charset="0"/>
              </a:rPr>
              <a:t>Broader Impacts: </a:t>
            </a:r>
            <a:r>
              <a:rPr lang="en-US" sz="1500" dirty="0">
                <a:ea typeface="Arial" charset="0"/>
                <a:cs typeface="Arial" charset="0"/>
              </a:rPr>
              <a:t>Insights from this work will aid the optimization of metal melting protocols for AM, and guide the search for new AM materials with improved</a:t>
            </a:r>
          </a:p>
          <a:p>
            <a:pPr eaLnBrk="1" hangingPunct="1"/>
            <a:r>
              <a:rPr lang="en-US" sz="1500" dirty="0">
                <a:ea typeface="Arial" charset="0"/>
                <a:cs typeface="Arial" charset="0"/>
              </a:rPr>
              <a:t>microstructures and strength. It will also lead to real time diagnosis of AM processes.</a:t>
            </a:r>
            <a:endParaRPr lang="en-US" sz="1600" dirty="0">
              <a:ea typeface="Arial" charset="0"/>
              <a:cs typeface="Arial" charset="0"/>
            </a:endParaRPr>
          </a:p>
        </p:txBody>
      </p:sp>
      <p:sp>
        <p:nvSpPr>
          <p:cNvPr id="3" name="Rectangle 2"/>
          <p:cNvSpPr/>
          <p:nvPr/>
        </p:nvSpPr>
        <p:spPr>
          <a:xfrm>
            <a:off x="3639670" y="50565"/>
            <a:ext cx="5447489" cy="1015663"/>
          </a:xfrm>
          <a:prstGeom prst="rect">
            <a:avLst/>
          </a:prstGeom>
        </p:spPr>
        <p:txBody>
          <a:bodyPr wrap="square">
            <a:spAutoFit/>
          </a:bodyPr>
          <a:lstStyle/>
          <a:p>
            <a:r>
              <a:rPr lang="en-US" sz="2000" b="1" dirty="0">
                <a:latin typeface="Arial" charset="0"/>
                <a:ea typeface="Arial" charset="0"/>
                <a:cs typeface="Arial" charset="0"/>
              </a:rPr>
              <a:t>Seed: Understanding thermal effects on the microstructure of additive manufactured materials</a:t>
            </a:r>
          </a:p>
        </p:txBody>
      </p:sp>
      <p:sp>
        <p:nvSpPr>
          <p:cNvPr id="14" name="TextBox 13"/>
          <p:cNvSpPr txBox="1"/>
          <p:nvPr/>
        </p:nvSpPr>
        <p:spPr>
          <a:xfrm>
            <a:off x="4893032" y="4774269"/>
            <a:ext cx="4051442" cy="1384995"/>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Top: </a:t>
            </a:r>
            <a:r>
              <a:rPr lang="en-US" sz="1400" dirty="0">
                <a:latin typeface="Arial" panose="020B0604020202020204" pitchFamily="34" charset="0"/>
                <a:cs typeface="Arial" panose="020B0604020202020204" pitchFamily="34" charset="0"/>
              </a:rPr>
              <a:t> A custom chamber interfacing a laser beam for selective laser melting and an IR camera. </a:t>
            </a:r>
            <a:r>
              <a:rPr lang="en-US" sz="1400" b="1" dirty="0">
                <a:latin typeface="Arial" panose="020B0604020202020204" pitchFamily="34" charset="0"/>
                <a:cs typeface="Arial" panose="020B0604020202020204" pitchFamily="34" charset="0"/>
              </a:rPr>
              <a:t>Bottom left</a:t>
            </a:r>
            <a:r>
              <a:rPr lang="en-US" sz="1400" dirty="0">
                <a:latin typeface="Arial" panose="020B0604020202020204" pitchFamily="34" charset="0"/>
                <a:cs typeface="Arial" panose="020B0604020202020204" pitchFamily="34" charset="0"/>
              </a:rPr>
              <a:t>: Thermal image of </a:t>
            </a:r>
            <a:r>
              <a:rPr lang="en-US" sz="1400" dirty="0" err="1">
                <a:latin typeface="Arial" panose="020B0604020202020204" pitchFamily="34" charset="0"/>
                <a:cs typeface="Arial" panose="020B0604020202020204" pitchFamily="34" charset="0"/>
              </a:rPr>
              <a:t>CoNi</a:t>
            </a:r>
            <a:r>
              <a:rPr lang="en-US" sz="1400" dirty="0">
                <a:latin typeface="Arial" panose="020B0604020202020204" pitchFamily="34" charset="0"/>
                <a:cs typeface="Arial" panose="020B0604020202020204" pitchFamily="34" charset="0"/>
              </a:rPr>
              <a:t> powders at a uniform temperature during temperature calibration. </a:t>
            </a:r>
            <a:r>
              <a:rPr lang="en-US" sz="1400" b="1" dirty="0">
                <a:latin typeface="Arial" panose="020B0604020202020204" pitchFamily="34" charset="0"/>
                <a:cs typeface="Arial" panose="020B0604020202020204" pitchFamily="34" charset="0"/>
              </a:rPr>
              <a:t>Bottom</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right:</a:t>
            </a:r>
            <a:r>
              <a:rPr lang="en-US" sz="1400" dirty="0">
                <a:latin typeface="Arial" panose="020B0604020202020204" pitchFamily="34" charset="0"/>
                <a:cs typeface="Arial" panose="020B0604020202020204" pitchFamily="34" charset="0"/>
              </a:rPr>
              <a:t> Calibrated emissivity of </a:t>
            </a:r>
            <a:r>
              <a:rPr lang="en-US" sz="1400" dirty="0" err="1">
                <a:latin typeface="Arial" panose="020B0604020202020204" pitchFamily="34" charset="0"/>
                <a:cs typeface="Arial" panose="020B0604020202020204" pitchFamily="34" charset="0"/>
              </a:rPr>
              <a:t>CoNi</a:t>
            </a:r>
            <a:r>
              <a:rPr lang="en-US" sz="1400" dirty="0">
                <a:latin typeface="Arial" panose="020B0604020202020204" pitchFamily="34" charset="0"/>
                <a:cs typeface="Arial" panose="020B0604020202020204" pitchFamily="34" charset="0"/>
              </a:rPr>
              <a:t> powders as a function of temperature.</a:t>
            </a:r>
          </a:p>
        </p:txBody>
      </p:sp>
      <p:sp>
        <p:nvSpPr>
          <p:cNvPr id="20" name="Rectangle 19">
            <a:extLst>
              <a:ext uri="{FF2B5EF4-FFF2-40B4-BE49-F238E27FC236}">
                <a16:creationId xmlns:a16="http://schemas.microsoft.com/office/drawing/2014/main" id="{50C6D0A9-579B-B744-8C4D-0C6F2F1E58C4}"/>
              </a:ext>
            </a:extLst>
          </p:cNvPr>
          <p:cNvSpPr/>
          <p:nvPr/>
        </p:nvSpPr>
        <p:spPr>
          <a:xfrm>
            <a:off x="152400" y="316140"/>
            <a:ext cx="2759824" cy="338554"/>
          </a:xfrm>
          <a:prstGeom prst="rect">
            <a:avLst/>
          </a:prstGeom>
        </p:spPr>
        <p:txBody>
          <a:bodyPr wrap="square" anchor="ctr">
            <a:spAutoFit/>
          </a:bodyPr>
          <a:lstStyle/>
          <a:p>
            <a:pPr algn="ctr"/>
            <a:r>
              <a:rPr lang="en-US" sz="1600" dirty="0">
                <a:ln>
                  <a:solidFill>
                    <a:srgbClr val="FFFFFF"/>
                  </a:solidFill>
                </a:ln>
                <a:solidFill>
                  <a:schemeClr val="bg1"/>
                </a:solidFill>
                <a:latin typeface="Arial" panose="020B0604020202020204" pitchFamily="34" charset="0"/>
                <a:cs typeface="Arial" panose="020B0604020202020204" pitchFamily="34" charset="0"/>
              </a:rPr>
              <a:t>NSF DMR 1720256</a:t>
            </a:r>
          </a:p>
        </p:txBody>
      </p:sp>
      <p:sp>
        <p:nvSpPr>
          <p:cNvPr id="21" name="Rectangle 20">
            <a:extLst>
              <a:ext uri="{FF2B5EF4-FFF2-40B4-BE49-F238E27FC236}">
                <a16:creationId xmlns:a16="http://schemas.microsoft.com/office/drawing/2014/main" id="{52AB6591-F7A8-E845-8FE3-D52234DD31CD}"/>
              </a:ext>
            </a:extLst>
          </p:cNvPr>
          <p:cNvSpPr/>
          <p:nvPr/>
        </p:nvSpPr>
        <p:spPr>
          <a:xfrm>
            <a:off x="0" y="714978"/>
            <a:ext cx="3211033" cy="338554"/>
          </a:xfrm>
          <a:prstGeom prst="rect">
            <a:avLst/>
          </a:prstGeom>
        </p:spPr>
        <p:txBody>
          <a:bodyPr wrap="square" anchor="ctr">
            <a:spAutoFit/>
          </a:bodyPr>
          <a:lstStyle/>
          <a:p>
            <a:pPr algn="ctr"/>
            <a:r>
              <a:rPr lang="en-US" sz="1600" b="1" dirty="0">
                <a:solidFill>
                  <a:srgbClr val="002060"/>
                </a:solidFill>
                <a:latin typeface="Arial" panose="020B0604020202020204" pitchFamily="34" charset="0"/>
                <a:cs typeface="Arial" panose="020B0604020202020204" pitchFamily="34" charset="0"/>
              </a:rPr>
              <a:t>2022 Highlight</a:t>
            </a:r>
          </a:p>
        </p:txBody>
      </p:sp>
      <p:pic>
        <p:nvPicPr>
          <p:cNvPr id="4" name="Picture 3">
            <a:extLst>
              <a:ext uri="{FF2B5EF4-FFF2-40B4-BE49-F238E27FC236}">
                <a16:creationId xmlns:a16="http://schemas.microsoft.com/office/drawing/2014/main" id="{C0F6FF86-6CE7-9B9A-A9CA-D0F70D513BFF}"/>
              </a:ext>
            </a:extLst>
          </p:cNvPr>
          <p:cNvPicPr>
            <a:picLocks noChangeAspect="1"/>
          </p:cNvPicPr>
          <p:nvPr/>
        </p:nvPicPr>
        <p:blipFill>
          <a:blip r:embed="rId3"/>
          <a:stretch>
            <a:fillRect/>
          </a:stretch>
        </p:blipFill>
        <p:spPr>
          <a:xfrm>
            <a:off x="4872948" y="1573892"/>
            <a:ext cx="4091611" cy="3185916"/>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14872</TotalTime>
  <Words>237</Words>
  <Application>Microsoft Macintosh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Ram Seshadri</cp:lastModifiedBy>
  <cp:revision>71</cp:revision>
  <cp:lastPrinted>2016-10-20T17:00:33Z</cp:lastPrinted>
  <dcterms:created xsi:type="dcterms:W3CDTF">2016-07-19T18:16:54Z</dcterms:created>
  <dcterms:modified xsi:type="dcterms:W3CDTF">2022-05-15T01:04:53Z</dcterms:modified>
  <cp:category/>
</cp:coreProperties>
</file>