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2"/>
    <p:restoredTop sz="75066"/>
  </p:normalViewPr>
  <p:slideViewPr>
    <p:cSldViewPr snapToGrid="0">
      <p:cViewPr varScale="1">
        <p:scale>
          <a:sx n="126" d="100"/>
          <a:sy n="126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63/5.0204125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What Has Been Achieved: </a:t>
            </a:r>
            <a:r>
              <a:rPr b="0" dirty="0"/>
              <a:t>Please see above.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dirty="0"/>
              <a:t>Importance of the Achievement: </a:t>
            </a:r>
            <a:r>
              <a:rPr lang="en-US" b="0" dirty="0"/>
              <a:t>Dynamical principles are relevant to behaviors associated with liquid–liquid phase separating systems, such as their spatial patterning, reaction coupling, and biological function.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defRPr b="1"/>
            </a:pPr>
            <a:r>
              <a:rPr dirty="0"/>
              <a:t>How is the achievement related to the IRG, and how does it help it achieve its goals? </a:t>
            </a:r>
            <a:r>
              <a:rPr b="0" dirty="0"/>
              <a:t>An important goal of IRG-</a:t>
            </a:r>
            <a:r>
              <a:rPr lang="en-US" b="0" dirty="0"/>
              <a:t>2</a:t>
            </a:r>
            <a:r>
              <a:rPr b="0" dirty="0"/>
              <a:t> is to </a:t>
            </a:r>
            <a:r>
              <a:rPr lang="en-US" b="0" dirty="0"/>
              <a:t>develop bioinspired sources of plasticity and highly deformable gels</a:t>
            </a:r>
            <a:r>
              <a:rPr b="0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dirty="0"/>
              <a:t>Where the findings are published</a:t>
            </a:r>
            <a:r>
              <a:rPr lang="en-US" dirty="0"/>
              <a:t>: </a:t>
            </a:r>
            <a:r>
              <a:rPr lang="en-US" b="0" dirty="0"/>
              <a:t>Wilken, S., Gutierrez, J., &amp; Saleh, O. A. (2024). Nucleation dynamics of a model biomolecular liquid. </a:t>
            </a:r>
            <a:r>
              <a:rPr lang="en-US" b="0" i="1" dirty="0"/>
              <a:t>The Journal of Chemical Physics</a:t>
            </a:r>
            <a:r>
              <a:rPr lang="en-US" b="0" dirty="0"/>
              <a:t>, </a:t>
            </a:r>
            <a:r>
              <a:rPr lang="en-US" b="0" i="1" dirty="0"/>
              <a:t>160</a:t>
            </a:r>
            <a:r>
              <a:rPr lang="en-US" b="0" dirty="0"/>
              <a:t>(21). DOI: </a:t>
            </a:r>
            <a:r>
              <a:rPr lang="en-US" b="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10.1063/5.0204125</a:t>
            </a:r>
          </a:p>
          <a:p>
            <a:pPr>
              <a:defRPr b="1"/>
            </a:pPr>
            <a:endParaRPr b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92187" y="6368821"/>
            <a:ext cx="361614" cy="3401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3"/>
          <p:cNvSpPr/>
          <p:nvPr/>
        </p:nvSpPr>
        <p:spPr>
          <a:xfrm>
            <a:off x="0" y="3482"/>
            <a:ext cx="12217053" cy="805957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chemeClr val="accent1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4400" b="1">
                <a:solidFill>
                  <a:srgbClr val="0BC564"/>
                </a:solidFill>
                <a:latin typeface="Sitka Subheading"/>
                <a:ea typeface="Sitka Subheading"/>
                <a:cs typeface="Sitka Subheading"/>
                <a:sym typeface="Sitka Subheading"/>
              </a:defRPr>
            </a:pP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45" name="Group 7"/>
          <p:cNvGrpSpPr/>
          <p:nvPr/>
        </p:nvGrpSpPr>
        <p:grpSpPr>
          <a:xfrm>
            <a:off x="0" y="6243697"/>
            <a:ext cx="12192000" cy="653979"/>
            <a:chOff x="0" y="0"/>
            <a:chExt cx="12192000" cy="653978"/>
          </a:xfrm>
        </p:grpSpPr>
        <p:sp>
          <p:nvSpPr>
            <p:cNvPr id="41" name="Rectangle 8"/>
            <p:cNvSpPr/>
            <p:nvPr/>
          </p:nvSpPr>
          <p:spPr>
            <a:xfrm>
              <a:off x="0" y="0"/>
              <a:ext cx="12192000" cy="653979"/>
            </a:xfrm>
            <a:prstGeom prst="rect">
              <a:avLst/>
            </a:prstGeom>
            <a:gradFill flip="none" rotWithShape="1">
              <a:gsLst>
                <a:gs pos="0">
                  <a:srgbClr val="F6F8FC"/>
                </a:gs>
                <a:gs pos="100000">
                  <a:srgbClr val="CFAECF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42" name="Picture 9" descr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325" y="28481"/>
              <a:ext cx="2200676" cy="547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Rectangle 10"/>
            <p:cNvSpPr txBox="1"/>
            <p:nvPr/>
          </p:nvSpPr>
          <p:spPr>
            <a:xfrm>
              <a:off x="3685856" y="226695"/>
              <a:ext cx="4601917" cy="214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 i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Where Materials Begin and Society Benefits</a:t>
              </a:r>
            </a:p>
          </p:txBody>
        </p:sp>
        <p:pic>
          <p:nvPicPr>
            <p:cNvPr id="44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998" y="14192"/>
              <a:ext cx="616494" cy="619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Rectangle 17"/>
          <p:cNvSpPr/>
          <p:nvPr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rgbClr val="FFE69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Right Triangle 18"/>
          <p:cNvSpPr/>
          <p:nvPr/>
        </p:nvSpPr>
        <p:spPr>
          <a:xfrm>
            <a:off x="2762250" y="261461"/>
            <a:ext cx="457269" cy="417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69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0" name="Group 19"/>
          <p:cNvGrpSpPr/>
          <p:nvPr/>
        </p:nvGrpSpPr>
        <p:grpSpPr>
          <a:xfrm>
            <a:off x="4707583" y="807282"/>
            <a:ext cx="7484417" cy="444971"/>
            <a:chOff x="0" y="0"/>
            <a:chExt cx="7484416" cy="444969"/>
          </a:xfrm>
        </p:grpSpPr>
        <p:sp>
          <p:nvSpPr>
            <p:cNvPr id="48" name="Rectangle 20"/>
            <p:cNvSpPr/>
            <p:nvPr/>
          </p:nvSpPr>
          <p:spPr>
            <a:xfrm>
              <a:off x="457268" y="0"/>
              <a:ext cx="7027149" cy="444969"/>
            </a:xfrm>
            <a:prstGeom prst="rect">
              <a:avLst/>
            </a:prstGeom>
            <a:solidFill>
              <a:srgbClr val="FFE6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Right Triangle 21"/>
            <p:cNvSpPr/>
            <p:nvPr/>
          </p:nvSpPr>
          <p:spPr>
            <a:xfrm rot="10800000">
              <a:off x="-1" y="0"/>
              <a:ext cx="457270" cy="44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614515" y="152008"/>
            <a:ext cx="10962968" cy="566719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614513" y="1211300"/>
            <a:ext cx="10962969" cy="43513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4" name="Group 7"/>
          <p:cNvGrpSpPr/>
          <p:nvPr/>
        </p:nvGrpSpPr>
        <p:grpSpPr>
          <a:xfrm>
            <a:off x="0" y="6163798"/>
            <a:ext cx="12192000" cy="733878"/>
            <a:chOff x="0" y="0"/>
            <a:chExt cx="12192000" cy="733877"/>
          </a:xfrm>
        </p:grpSpPr>
        <p:sp>
          <p:nvSpPr>
            <p:cNvPr id="60" name="Rectangle 8"/>
            <p:cNvSpPr/>
            <p:nvPr/>
          </p:nvSpPr>
          <p:spPr>
            <a:xfrm>
              <a:off x="0" y="0"/>
              <a:ext cx="12192000" cy="733878"/>
            </a:xfrm>
            <a:prstGeom prst="rect">
              <a:avLst/>
            </a:prstGeom>
            <a:gradFill flip="none" rotWithShape="1">
              <a:gsLst>
                <a:gs pos="0">
                  <a:srgbClr val="F6F8FC"/>
                </a:gs>
                <a:gs pos="100000">
                  <a:srgbClr val="CFAECF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61" name="Picture 9" descr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4693" y="37703"/>
              <a:ext cx="2445811" cy="6085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" name="Rectangle 10"/>
            <p:cNvSpPr txBox="1"/>
            <p:nvPr/>
          </p:nvSpPr>
          <p:spPr>
            <a:xfrm>
              <a:off x="3966939" y="210550"/>
              <a:ext cx="460191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chemeClr val="accent1"/>
                  </a:solidFill>
                  <a:effectLst>
                    <a:outerShdw blurRad="38100" dist="25400" dir="5400000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Where Materials Begin &amp; Society Benefits</a:t>
              </a:r>
            </a:p>
          </p:txBody>
        </p:sp>
        <p:pic>
          <p:nvPicPr>
            <p:cNvPr id="63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380" y="37703"/>
              <a:ext cx="647113" cy="650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" name="Slide Number Placeholder 6"/>
          <p:cNvSpPr txBox="1"/>
          <p:nvPr/>
        </p:nvSpPr>
        <p:spPr>
          <a:xfrm>
            <a:off x="8808719" y="6368821"/>
            <a:ext cx="2651762" cy="34018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2000"/>
            </a:pPr>
            <a:endParaRPr/>
          </a:p>
        </p:txBody>
      </p:sp>
      <p:sp>
        <p:nvSpPr>
          <p:cNvPr id="66" name="TextBox 14"/>
          <p:cNvSpPr/>
          <p:nvPr/>
        </p:nvSpPr>
        <p:spPr>
          <a:xfrm>
            <a:off x="25052" y="-3563"/>
            <a:ext cx="12192001" cy="131033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rgbClr val="FFFFFF"/>
              </a:gs>
              <a:gs pos="100000">
                <a:schemeClr val="accent1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40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/>
          <p:nvPr/>
        </p:nvSpPr>
        <p:spPr>
          <a:xfrm>
            <a:off x="0" y="3482"/>
            <a:ext cx="12217053" cy="805957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chemeClr val="accent1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 sz="4400" b="1">
                <a:solidFill>
                  <a:srgbClr val="0BC564"/>
                </a:solidFill>
                <a:latin typeface="Sitka Subheading"/>
                <a:ea typeface="Sitka Subheading"/>
                <a:cs typeface="Sitka Subheading"/>
                <a:sym typeface="Sitka Subheading"/>
              </a:defRPr>
            </a:pPr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05331" y="1334133"/>
            <a:ext cx="10962969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243697"/>
            <a:ext cx="12192000" cy="653979"/>
            <a:chOff x="0" y="0"/>
            <a:chExt cx="12192000" cy="653978"/>
          </a:xfrm>
        </p:grpSpPr>
        <p:sp>
          <p:nvSpPr>
            <p:cNvPr id="4" name="Rectangle 8"/>
            <p:cNvSpPr/>
            <p:nvPr/>
          </p:nvSpPr>
          <p:spPr>
            <a:xfrm>
              <a:off x="0" y="0"/>
              <a:ext cx="12192000" cy="653979"/>
            </a:xfrm>
            <a:prstGeom prst="rect">
              <a:avLst/>
            </a:prstGeom>
            <a:gradFill flip="none" rotWithShape="1">
              <a:gsLst>
                <a:gs pos="0">
                  <a:srgbClr val="F6F8FC"/>
                </a:gs>
                <a:gs pos="100000">
                  <a:srgbClr val="CFAECF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5" name="Picture 9" descr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8325" y="28481"/>
              <a:ext cx="2200676" cy="547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Rectangle 10"/>
            <p:cNvSpPr txBox="1"/>
            <p:nvPr/>
          </p:nvSpPr>
          <p:spPr>
            <a:xfrm>
              <a:off x="3685856" y="226695"/>
              <a:ext cx="4601917" cy="214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 i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Where Materials Begin and Society Benefits</a:t>
              </a:r>
            </a:p>
          </p:txBody>
        </p:sp>
        <p:pic>
          <p:nvPicPr>
            <p:cNvPr id="7" name="Picture 6" descr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998" y="14192"/>
              <a:ext cx="616494" cy="619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Rectangle 17"/>
          <p:cNvSpPr/>
          <p:nvPr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rgbClr val="FFE69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ight Triangle 18"/>
          <p:cNvSpPr/>
          <p:nvPr/>
        </p:nvSpPr>
        <p:spPr>
          <a:xfrm>
            <a:off x="2762250" y="261461"/>
            <a:ext cx="457269" cy="417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69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" name="Group 19"/>
          <p:cNvGrpSpPr/>
          <p:nvPr/>
        </p:nvGrpSpPr>
        <p:grpSpPr>
          <a:xfrm>
            <a:off x="4707583" y="807282"/>
            <a:ext cx="7484417" cy="444971"/>
            <a:chOff x="0" y="0"/>
            <a:chExt cx="7484416" cy="444969"/>
          </a:xfrm>
        </p:grpSpPr>
        <p:sp>
          <p:nvSpPr>
            <p:cNvPr id="11" name="Rectangle 20"/>
            <p:cNvSpPr/>
            <p:nvPr/>
          </p:nvSpPr>
          <p:spPr>
            <a:xfrm>
              <a:off x="457268" y="0"/>
              <a:ext cx="7027149" cy="444969"/>
            </a:xfrm>
            <a:prstGeom prst="rect">
              <a:avLst/>
            </a:prstGeom>
            <a:solidFill>
              <a:srgbClr val="FFE6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Right Triangle 21"/>
            <p:cNvSpPr/>
            <p:nvPr/>
          </p:nvSpPr>
          <p:spPr>
            <a:xfrm rot="10800000">
              <a:off x="-1" y="0"/>
              <a:ext cx="457270" cy="44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1312" marR="0" indent="-341312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001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88000"/>
        <a:buFontTx/>
        <a:buChar char="❖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BF900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doi.org/10.1063/5.02041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/>
          <p:cNvSpPr txBox="1"/>
          <p:nvPr/>
        </p:nvSpPr>
        <p:spPr>
          <a:xfrm>
            <a:off x="4683759" y="127451"/>
            <a:ext cx="7314739" cy="56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dirty="0"/>
              <a:t>Nucleation Dynamics of a Model Biomolecular Liquid</a:t>
            </a:r>
          </a:p>
        </p:txBody>
      </p:sp>
      <p:sp>
        <p:nvSpPr>
          <p:cNvPr id="84" name="TextBox 8"/>
          <p:cNvSpPr txBox="1"/>
          <p:nvPr/>
        </p:nvSpPr>
        <p:spPr>
          <a:xfrm>
            <a:off x="193500" y="200553"/>
            <a:ext cx="2575342" cy="516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t>UC Santa Barbara MRSEC </a:t>
            </a: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t>DMR-2308708</a:t>
            </a:r>
            <a:r>
              <a:rPr sz="1600"/>
              <a:t>	</a:t>
            </a:r>
          </a:p>
        </p:txBody>
      </p:sp>
      <p:sp>
        <p:nvSpPr>
          <p:cNvPr id="85" name="TextBox 9"/>
          <p:cNvSpPr txBox="1"/>
          <p:nvPr/>
        </p:nvSpPr>
        <p:spPr>
          <a:xfrm>
            <a:off x="7329455" y="869061"/>
            <a:ext cx="3153134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Omar Saleh (UC Santa Barbara)</a:t>
            </a:r>
          </a:p>
        </p:txBody>
      </p:sp>
      <p:sp>
        <p:nvSpPr>
          <p:cNvPr id="86" name="Text Box 28"/>
          <p:cNvSpPr txBox="1"/>
          <p:nvPr/>
        </p:nvSpPr>
        <p:spPr>
          <a:xfrm>
            <a:off x="70240" y="1255987"/>
            <a:ext cx="5015331" cy="504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 model phase-separating system of DNA </a:t>
            </a:r>
            <a:r>
              <a:rPr dirty="0" err="1"/>
              <a:t>nanostars</a:t>
            </a:r>
            <a:r>
              <a:rPr dirty="0"/>
              <a:t> provides unique access to nucleation physics in a biomolecular context. At </a:t>
            </a:r>
            <a:r>
              <a:rPr lang="en-US" dirty="0"/>
              <a:t>low</a:t>
            </a:r>
            <a:r>
              <a:rPr dirty="0"/>
              <a:t> DNA concentrations, highly thermo-responsive DNA hybridization drives phase separation near room temperature.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40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By measuring the delay time before phase-separated droplets appear, UC Santa Barbara MRSEC researchers have demonstrated that DNA </a:t>
            </a:r>
            <a:r>
              <a:rPr dirty="0" err="1"/>
              <a:t>nanostar</a:t>
            </a:r>
            <a:r>
              <a:rPr dirty="0"/>
              <a:t> phase separation dynamics reflect that of a metastable mixture of patchy particles.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deep quenches, droplets undergo spinodal decomposition and grow spontaneously through Brownian motion and coalescence, as confirmed by experimental measurements and particle simulations.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Near the coexistence boundary, droplet growth slows substantially and can be predicted by a classical nucleation picture. 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These dynamical principles are relevant to behaviors associated with liquid–liquid phase separating systems, such as their spatial patterning, reaction coupling, and biological function.</a:t>
            </a:r>
          </a:p>
        </p:txBody>
      </p:sp>
      <p:sp>
        <p:nvSpPr>
          <p:cNvPr id="87" name="Rectangle 37"/>
          <p:cNvSpPr/>
          <p:nvPr/>
        </p:nvSpPr>
        <p:spPr>
          <a:xfrm>
            <a:off x="5154112" y="1318221"/>
            <a:ext cx="6897453" cy="425564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8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6" cy="208878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flSlide132Footer"/>
          <p:cNvSpPr txBox="1"/>
          <p:nvPr/>
        </p:nvSpPr>
        <p:spPr>
          <a:xfrm>
            <a:off x="45720" y="6537959"/>
            <a:ext cx="158115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r>
              <a:t>  </a:t>
            </a:r>
          </a:p>
        </p:txBody>
      </p:sp>
      <p:sp>
        <p:nvSpPr>
          <p:cNvPr id="90" name="TextBox 4"/>
          <p:cNvSpPr txBox="1"/>
          <p:nvPr/>
        </p:nvSpPr>
        <p:spPr>
          <a:xfrm>
            <a:off x="5125096" y="5612179"/>
            <a:ext cx="690697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Wilken,</a:t>
            </a:r>
            <a:r>
              <a:rPr lang="en-US" dirty="0"/>
              <a:t> </a:t>
            </a:r>
            <a:r>
              <a:rPr dirty="0"/>
              <a:t>Gutierrez,</a:t>
            </a:r>
            <a:r>
              <a:rPr lang="en-US" dirty="0"/>
              <a:t> </a:t>
            </a:r>
            <a:r>
              <a:rPr b="1" dirty="0"/>
              <a:t>Saleh</a:t>
            </a:r>
            <a:r>
              <a:rPr dirty="0"/>
              <a:t>, Nucleation dynamics of a model biomolecular liquid</a:t>
            </a:r>
            <a:r>
              <a:rPr lang="en-US" dirty="0"/>
              <a:t>, </a:t>
            </a:r>
            <a:r>
              <a:rPr lang="en-US" i="1" dirty="0"/>
              <a:t>J. Chem. Phys.</a:t>
            </a:r>
            <a:r>
              <a:rPr dirty="0"/>
              <a:t> </a:t>
            </a:r>
            <a:r>
              <a:rPr b="1" dirty="0"/>
              <a:t>160</a:t>
            </a:r>
            <a:r>
              <a:rPr lang="en-US" i="1" dirty="0"/>
              <a:t> </a:t>
            </a:r>
            <a:r>
              <a:rPr dirty="0"/>
              <a:t>(</a:t>
            </a:r>
            <a:r>
              <a:rPr lang="en-US" dirty="0"/>
              <a:t>2024</a:t>
            </a:r>
            <a:r>
              <a:rPr dirty="0"/>
              <a:t>)</a:t>
            </a:r>
            <a:r>
              <a:rPr lang="en-US" dirty="0"/>
              <a:t> </a:t>
            </a:r>
            <a:r>
              <a:rPr lang="en-US" b="0" i="0" dirty="0">
                <a:solidFill>
                  <a:srgbClr val="1A1A1A"/>
                </a:solidFill>
                <a:effectLst/>
                <a:latin typeface="Helvetica" pitchFamily="2" charset="0"/>
              </a:rPr>
              <a:t>214903</a:t>
            </a:r>
            <a:r>
              <a:rPr dirty="0"/>
              <a:t>. DOI:</a:t>
            </a:r>
            <a:r>
              <a:rPr lang="en-US" dirty="0"/>
              <a:t> 10.1063/5.0204125</a:t>
            </a: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4"/>
            </a:endParaRPr>
          </a:p>
        </p:txBody>
      </p:sp>
      <p:sp>
        <p:nvSpPr>
          <p:cNvPr id="91" name="TextBox 7"/>
          <p:cNvSpPr txBox="1"/>
          <p:nvPr/>
        </p:nvSpPr>
        <p:spPr>
          <a:xfrm>
            <a:off x="5214560" y="4449257"/>
            <a:ext cx="672805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DNA </a:t>
            </a:r>
            <a:r>
              <a:rPr dirty="0" err="1"/>
              <a:t>nanostar</a:t>
            </a:r>
            <a:r>
              <a:rPr dirty="0"/>
              <a:t> condensation dynamics. (a) Fluorescent images of droplet formation process after a deep temperature quench into the coexistence regime (</a:t>
            </a:r>
            <a:r>
              <a:rPr i="1" dirty="0"/>
              <a:t>T</a:t>
            </a:r>
            <a:r>
              <a:rPr sz="880" i="1" baseline="-5999" dirty="0"/>
              <a:t>m</a:t>
            </a:r>
            <a:r>
              <a:rPr dirty="0"/>
              <a:t> − </a:t>
            </a:r>
            <a:r>
              <a:rPr i="1" dirty="0"/>
              <a:t>T</a:t>
            </a:r>
            <a:r>
              <a:rPr dirty="0"/>
              <a:t> = 6 °C) for varied concentrations </a:t>
            </a:r>
            <a:r>
              <a:rPr i="1" dirty="0" err="1"/>
              <a:t>c</a:t>
            </a:r>
            <a:r>
              <a:rPr sz="880" i="1" baseline="-5999" dirty="0" err="1"/>
              <a:t>NS</a:t>
            </a:r>
            <a:r>
              <a:rPr dirty="0"/>
              <a:t>. </a:t>
            </a:r>
            <a:r>
              <a:rPr lang="en-US" dirty="0"/>
              <a:t>Images 100 µm x 100 µm </a:t>
            </a:r>
            <a:r>
              <a:rPr dirty="0"/>
              <a:t>(b) Droplet appearance delay time (red line in (a)), plotted as a function of </a:t>
            </a:r>
            <a:r>
              <a:rPr dirty="0" err="1"/>
              <a:t>nanostar</a:t>
            </a:r>
            <a:r>
              <a:rPr dirty="0"/>
              <a:t> concentration, shows a power law behavior consistent with Brownian motion and coalescence.</a:t>
            </a:r>
          </a:p>
        </p:txBody>
      </p:sp>
      <p:grpSp>
        <p:nvGrpSpPr>
          <p:cNvPr id="100" name="Group" descr="DNA nanostar condensation dynamics. (a) Fluorescent images of droplet formation process after a deep temperature quench into the coexistence regime (Tm − T = 6 °C) for varied concentrations cNS. Images 100 µm x 100 µm (b) Droplet appearance delay time (red line in (a)), plotted as a function of nanostar concentration, shows a power law behavior consistent with Brownian motion and coalescence.&#13;&#10;"/>
          <p:cNvGrpSpPr>
            <a:grpSpLocks noChangeAspect="1"/>
          </p:cNvGrpSpPr>
          <p:nvPr/>
        </p:nvGrpSpPr>
        <p:grpSpPr>
          <a:xfrm>
            <a:off x="5175579" y="1358618"/>
            <a:ext cx="6806014" cy="3047774"/>
            <a:chOff x="0" y="-1"/>
            <a:chExt cx="6806012" cy="3047772"/>
          </a:xfrm>
        </p:grpSpPr>
        <p:pic>
          <p:nvPicPr>
            <p:cNvPr id="92" name="Fig1_v9.png" descr="Fig1_v9.png"/>
            <p:cNvPicPr>
              <a:picLocks noChangeAspect="1"/>
            </p:cNvPicPr>
            <p:nvPr/>
          </p:nvPicPr>
          <p:blipFill>
            <a:blip r:embed="rId5"/>
            <a:srcRect r="7663" b="35949"/>
            <a:stretch>
              <a:fillRect/>
            </a:stretch>
          </p:blipFill>
          <p:spPr>
            <a:xfrm>
              <a:off x="0" y="-1"/>
              <a:ext cx="3493432" cy="3047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Fig1_v9.png" descr="Fig1_v9.png"/>
            <p:cNvPicPr>
              <a:picLocks noChangeAspect="1"/>
            </p:cNvPicPr>
            <p:nvPr/>
          </p:nvPicPr>
          <p:blipFill>
            <a:blip r:embed="rId5"/>
            <a:srcRect l="52197" t="67143"/>
            <a:stretch>
              <a:fillRect/>
            </a:stretch>
          </p:blipFill>
          <p:spPr>
            <a:xfrm>
              <a:off x="3597917" y="256305"/>
              <a:ext cx="3208095" cy="2773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4" name="Triangle"/>
            <p:cNvSpPr/>
            <p:nvPr/>
          </p:nvSpPr>
          <p:spPr>
            <a:xfrm rot="10800000">
              <a:off x="4710324" y="404469"/>
              <a:ext cx="1671669" cy="199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5" name="Square"/>
            <p:cNvSpPr/>
            <p:nvPr/>
          </p:nvSpPr>
          <p:spPr>
            <a:xfrm>
              <a:off x="6048757" y="1177603"/>
              <a:ext cx="692581" cy="6925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Equation"/>
                <p:cNvSpPr txBox="1"/>
                <p:nvPr/>
              </p:nvSpPr>
              <p:spPr>
                <a:xfrm>
                  <a:off x="5442406" y="649636"/>
                  <a:ext cx="1297030" cy="4627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⟩=</m:t>
                        </m:r>
                        <m:sSup>
                          <m:sSupPr>
                            <m:ctrlPr>
                              <a:rPr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sz="11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11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sz="11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sSub>
                                      <m:sSubPr>
                                        <m:ctrlPr>
                                          <a:rPr sz="11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11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sz="11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𝑁𝑆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sz="11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𝜋𝜂</m:t>
                                    </m:r>
                                    <m:sSub>
                                      <m:sSubPr>
                                        <m:ctrlPr>
                                          <a:rPr sz="11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11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sz="11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𝑑𝑒𝑛𝑠𝑒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sz="1100"/>
                </a:p>
              </p:txBody>
            </p:sp>
          </mc:Choice>
          <mc:Fallback xmlns="">
            <p:sp>
              <p:nvSpPr>
                <p:cNvPr id="9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2406" y="649636"/>
                  <a:ext cx="1297030" cy="462700"/>
                </a:xfrm>
                <a:prstGeom prst="rect">
                  <a:avLst/>
                </a:prstGeom>
                <a:blipFill>
                  <a:blip r:embed="rId6"/>
                  <a:stretch>
                    <a:fillRect l="-5825" t="-39474" r="-485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Equation"/>
                <p:cNvSpPr txBox="1"/>
                <p:nvPr/>
              </p:nvSpPr>
              <p:spPr>
                <a:xfrm>
                  <a:off x="5794543" y="1310528"/>
                  <a:ext cx="756728" cy="18371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1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sz="1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sz="1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∼(</m:t>
                        </m:r>
                        <m:sSub>
                          <m:sSubPr>
                            <m:ctrlPr>
                              <a:rPr sz="1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1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sz="1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𝑁𝑆</m:t>
                            </m:r>
                          </m:sub>
                        </m:sSub>
                        <m:sSup>
                          <m:sSupPr>
                            <m:ctrlPr>
                              <a:rPr sz="1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sz="1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sz="1300"/>
                </a:p>
              </p:txBody>
            </p:sp>
          </mc:Choice>
          <mc:Fallback xmlns="">
            <p:sp>
              <p:nvSpPr>
                <p:cNvPr id="9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4543" y="1310528"/>
                  <a:ext cx="756728" cy="183714"/>
                </a:xfrm>
                <a:prstGeom prst="rect">
                  <a:avLst/>
                </a:prstGeom>
                <a:blipFill>
                  <a:blip r:embed="rId7"/>
                  <a:stretch>
                    <a:fillRect l="-8333" t="-6667" r="-23333" b="-4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Brownian motion + coalescence:"/>
            <p:cNvSpPr txBox="1"/>
            <p:nvPr/>
          </p:nvSpPr>
          <p:spPr>
            <a:xfrm>
              <a:off x="4480489" y="389042"/>
              <a:ext cx="2268146" cy="294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733930">
                <a:defRPr sz="11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Brownian motion + coalescence:</a:t>
              </a:r>
            </a:p>
          </p:txBody>
        </p:sp>
      </p:grpSp>
      <p:sp>
        <p:nvSpPr>
          <p:cNvPr id="101" name="(b)"/>
          <p:cNvSpPr txBox="1"/>
          <p:nvPr/>
        </p:nvSpPr>
        <p:spPr>
          <a:xfrm>
            <a:off x="8856703" y="1343391"/>
            <a:ext cx="334130" cy="3005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(b)</a:t>
            </a:r>
          </a:p>
        </p:txBody>
      </p:sp>
      <p:sp>
        <p:nvSpPr>
          <p:cNvPr id="102" name="(a)"/>
          <p:cNvSpPr txBox="1"/>
          <p:nvPr/>
        </p:nvSpPr>
        <p:spPr>
          <a:xfrm>
            <a:off x="5371427" y="1333219"/>
            <a:ext cx="324704" cy="3005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r>
              <a:t>(a)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411</Words>
  <Application>Microsoft Macintosh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Helvetica</vt:lpstr>
      <vt:lpstr>Helvetica Neue</vt:lpstr>
      <vt:lpstr>Sitka Subheading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Ram Seshadri</cp:lastModifiedBy>
  <cp:revision>6</cp:revision>
  <dcterms:modified xsi:type="dcterms:W3CDTF">2025-04-07T16:10:02Z</dcterms:modified>
</cp:coreProperties>
</file>