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notesMasterIdLst>
    <p:notesMasterId r:id="rId3"/>
  </p:notesMasterIdLst>
  <p:handoutMasterIdLst>
    <p:handoutMasterId r:id="rId4"/>
  </p:handoutMasterIdLst>
  <p:sldIdLst>
    <p:sldId id="387" r:id="rId2"/>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CC00"/>
    <a:srgbClr val="CFAEC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7022" autoAdjust="0"/>
    <p:restoredTop sz="85752" autoAdjust="0"/>
  </p:normalViewPr>
  <p:slideViewPr>
    <p:cSldViewPr snapToGrid="0" snapToObjects="1">
      <p:cViewPr varScale="1">
        <p:scale>
          <a:sx n="111" d="100"/>
          <a:sy n="111" d="100"/>
        </p:scale>
        <p:origin x="1720" y="208"/>
      </p:cViewPr>
      <p:guideLst/>
    </p:cSldViewPr>
  </p:slideViewPr>
  <p:notesTextViewPr>
    <p:cViewPr>
      <p:scale>
        <a:sx n="3" d="2"/>
        <a:sy n="3" d="2"/>
      </p:scale>
      <p:origin x="0" y="0"/>
    </p:cViewPr>
  </p:notesTextViewPr>
  <p:sorterViewPr>
    <p:cViewPr>
      <p:scale>
        <a:sx n="70" d="100"/>
        <a:sy n="70" d="100"/>
      </p:scale>
      <p:origin x="0" y="-408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7E0CAD82-A0C8-4D0A-ABD4-C7506DA867C4}"/>
              </a:ext>
            </a:extLst>
          </p:cNvPr>
          <p:cNvSpPr>
            <a:spLocks noGrp="1"/>
          </p:cNvSpPr>
          <p:nvPr>
            <p:ph type="hdr" sz="quarter"/>
          </p:nvPr>
        </p:nvSpPr>
        <p:spPr>
          <a:xfrm>
            <a:off x="1" y="0"/>
            <a:ext cx="3038475" cy="466726"/>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E30B8966-CA86-4F8B-A1DC-E4B27EA05F1C}"/>
              </a:ext>
            </a:extLst>
          </p:cNvPr>
          <p:cNvSpPr>
            <a:spLocks noGrp="1"/>
          </p:cNvSpPr>
          <p:nvPr>
            <p:ph type="dt" sz="quarter" idx="1"/>
          </p:nvPr>
        </p:nvSpPr>
        <p:spPr>
          <a:xfrm>
            <a:off x="3970338" y="0"/>
            <a:ext cx="3038475" cy="466726"/>
          </a:xfrm>
          <a:prstGeom prst="rect">
            <a:avLst/>
          </a:prstGeom>
        </p:spPr>
        <p:txBody>
          <a:bodyPr vert="horz" lIns="91440" tIns="45720" rIns="91440" bIns="45720" rtlCol="0"/>
          <a:lstStyle>
            <a:lvl1pPr algn="r">
              <a:defRPr sz="1200"/>
            </a:lvl1pPr>
          </a:lstStyle>
          <a:p>
            <a:fld id="{0C772AFE-C766-4234-802D-4743A0E558C8}" type="datetimeFigureOut">
              <a:rPr lang="en-US" smtClean="0"/>
              <a:t>5/15/24</a:t>
            </a:fld>
            <a:endParaRPr lang="en-US"/>
          </a:p>
        </p:txBody>
      </p:sp>
      <p:sp>
        <p:nvSpPr>
          <p:cNvPr id="4" name="Footer Placeholder 3">
            <a:extLst>
              <a:ext uri="{FF2B5EF4-FFF2-40B4-BE49-F238E27FC236}">
                <a16:creationId xmlns:a16="http://schemas.microsoft.com/office/drawing/2014/main" id="{2CF46503-97A3-4D9E-9B73-906CF497EAD5}"/>
              </a:ext>
            </a:extLst>
          </p:cNvPr>
          <p:cNvSpPr>
            <a:spLocks noGrp="1"/>
          </p:cNvSpPr>
          <p:nvPr>
            <p:ph type="ftr" sz="quarter" idx="2"/>
          </p:nvPr>
        </p:nvSpPr>
        <p:spPr>
          <a:xfrm>
            <a:off x="1" y="8829676"/>
            <a:ext cx="3038475" cy="466726"/>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16424FD7-5E8B-4800-B492-5643BF03B6C9}"/>
              </a:ext>
            </a:extLst>
          </p:cNvPr>
          <p:cNvSpPr>
            <a:spLocks noGrp="1"/>
          </p:cNvSpPr>
          <p:nvPr>
            <p:ph type="sldNum" sz="quarter" idx="3"/>
          </p:nvPr>
        </p:nvSpPr>
        <p:spPr>
          <a:xfrm>
            <a:off x="3970338" y="8829676"/>
            <a:ext cx="3038475" cy="466726"/>
          </a:xfrm>
          <a:prstGeom prst="rect">
            <a:avLst/>
          </a:prstGeom>
        </p:spPr>
        <p:txBody>
          <a:bodyPr vert="horz" lIns="91440" tIns="45720" rIns="91440" bIns="45720" rtlCol="0" anchor="b"/>
          <a:lstStyle>
            <a:lvl1pPr algn="r">
              <a:defRPr sz="1200"/>
            </a:lvl1pPr>
          </a:lstStyle>
          <a:p>
            <a:fld id="{C91CB36C-FB73-4403-8335-B2E006F35C81}" type="slidenum">
              <a:rPr lang="en-US" smtClean="0"/>
              <a:t>‹#›</a:t>
            </a:fld>
            <a:endParaRPr lang="en-US"/>
          </a:p>
        </p:txBody>
      </p:sp>
    </p:spTree>
    <p:extLst>
      <p:ext uri="{BB962C8B-B14F-4D97-AF65-F5344CB8AC3E}">
        <p14:creationId xmlns:p14="http://schemas.microsoft.com/office/powerpoint/2010/main" val="295892793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1"/>
            <a:ext cx="3037840" cy="466434"/>
          </a:xfrm>
          <a:prstGeom prst="rect">
            <a:avLst/>
          </a:prstGeom>
        </p:spPr>
        <p:txBody>
          <a:bodyPr vert="horz" lIns="93177" tIns="46589" rIns="93177" bIns="46589" rtlCol="0"/>
          <a:lstStyle>
            <a:lvl1pPr algn="r">
              <a:defRPr sz="1200"/>
            </a:lvl1pPr>
          </a:lstStyle>
          <a:p>
            <a:fld id="{18FB3966-F140-43F2-BB90-69495BF7B5CD}" type="datetimeFigureOut">
              <a:rPr lang="en-US" smtClean="0"/>
              <a:t>5/15/24</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3"/>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B17D0DCA-A90A-4D9A-9651-03AC7085FB63}" type="slidenum">
              <a:rPr lang="en-US" smtClean="0"/>
              <a:t>‹#›</a:t>
            </a:fld>
            <a:endParaRPr lang="en-US"/>
          </a:p>
        </p:txBody>
      </p:sp>
    </p:spTree>
    <p:extLst>
      <p:ext uri="{BB962C8B-B14F-4D97-AF65-F5344CB8AC3E}">
        <p14:creationId xmlns:p14="http://schemas.microsoft.com/office/powerpoint/2010/main" val="40548231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4400">
              <a:defRPr sz="1400">
                <a:latin typeface="Helvetica Neue"/>
                <a:ea typeface="Helvetica Neue"/>
                <a:cs typeface="Helvetica Neue"/>
                <a:sym typeface="Helvetica Neue"/>
              </a:defRPr>
            </a:pPr>
            <a:r>
              <a:rPr lang="en-US" sz="1200" b="1" dirty="0">
                <a:solidFill>
                  <a:schemeClr val="tx1"/>
                </a:solidFill>
                <a:latin typeface="+mn-lt"/>
              </a:rPr>
              <a:t>What Has Been Achieved: </a:t>
            </a:r>
            <a:r>
              <a:rPr lang="en-US" sz="1200" dirty="0">
                <a:solidFill>
                  <a:schemeClr val="tx1"/>
                </a:solidFill>
                <a:latin typeface="+mn-lt"/>
              </a:rPr>
              <a:t>Please see above.</a:t>
            </a:r>
          </a:p>
          <a:p>
            <a:pPr defTabSz="914400">
              <a:defRPr sz="1400">
                <a:latin typeface="Helvetica Neue"/>
                <a:ea typeface="Helvetica Neue"/>
                <a:cs typeface="Helvetica Neue"/>
                <a:sym typeface="Helvetica Neue"/>
              </a:defRPr>
            </a:pPr>
            <a:r>
              <a:rPr lang="en-US" sz="1200" b="1" dirty="0">
                <a:solidFill>
                  <a:schemeClr val="tx1"/>
                </a:solidFill>
                <a:latin typeface="+mn-lt"/>
              </a:rPr>
              <a:t>Importance of the Achievement: </a:t>
            </a:r>
            <a:r>
              <a:rPr lang="en-US" sz="1200" dirty="0">
                <a:solidFill>
                  <a:schemeClr val="tx1"/>
                </a:solidFill>
                <a:latin typeface="+mn-lt"/>
              </a:rPr>
              <a:t>Polyacrylamide-based hydrogels can be created with the same overall mechanical properties but with surfaces that display significantly lower friction, simply by mild changes to the reaction conditions. This has implications for the many uses of hydrogels, for example, in contact lenses. </a:t>
            </a:r>
          </a:p>
          <a:p>
            <a:pPr marL="0" marR="0" lvl="0" indent="0" algn="l" defTabSz="914400" rtl="0" eaLnBrk="1" fontAlgn="auto" latinLnBrk="0" hangingPunct="1">
              <a:lnSpc>
                <a:spcPct val="100000"/>
              </a:lnSpc>
              <a:spcBef>
                <a:spcPts val="0"/>
              </a:spcBef>
              <a:spcAft>
                <a:spcPts val="0"/>
              </a:spcAft>
              <a:buClrTx/>
              <a:buSzTx/>
              <a:buFontTx/>
              <a:buNone/>
              <a:tabLst/>
              <a:defRPr sz="1400">
                <a:latin typeface="Helvetica Neue"/>
                <a:ea typeface="Helvetica Neue"/>
                <a:cs typeface="Helvetica Neue"/>
                <a:sym typeface="Helvetica Neue"/>
              </a:defRPr>
            </a:pPr>
            <a:r>
              <a:rPr lang="en-US" sz="1200" b="1" dirty="0">
                <a:solidFill>
                  <a:schemeClr val="tx1"/>
                </a:solidFill>
                <a:latin typeface="+mn-lt"/>
              </a:rPr>
              <a:t>How is the achievement related to the IRG, and how does it help it achieve its goals? </a:t>
            </a:r>
            <a:r>
              <a:rPr lang="en-US" sz="1200" dirty="0">
                <a:solidFill>
                  <a:schemeClr val="tx1"/>
                </a:solidFill>
                <a:latin typeface="+mn-lt"/>
              </a:rPr>
              <a:t>An important goal of IRG-2 is to develop more resilient and responsive gels.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a:solidFill>
                  <a:schemeClr val="tx1"/>
                </a:solidFill>
                <a:latin typeface="+mn-lt"/>
              </a:rPr>
              <a:t>Where the findings are published: </a:t>
            </a:r>
            <a:r>
              <a:rPr lang="en-US" sz="1200" dirty="0">
                <a:latin typeface="Arial" panose="020B0604020202020204" pitchFamily="34" charset="0"/>
                <a:cs typeface="Arial" panose="020B0604020202020204" pitchFamily="34" charset="0"/>
              </a:rPr>
              <a:t>Chau, Edwards, </a:t>
            </a:r>
            <a:r>
              <a:rPr lang="en-US" sz="1200" b="1" dirty="0">
                <a:latin typeface="Arial" panose="020B0604020202020204" pitchFamily="34" charset="0"/>
                <a:cs typeface="Arial" panose="020B0604020202020204" pitchFamily="34" charset="0"/>
              </a:rPr>
              <a:t>Helgeson</a:t>
            </a:r>
            <a:r>
              <a:rPr lang="en-US" sz="1200" dirty="0">
                <a:latin typeface="Arial" panose="020B0604020202020204" pitchFamily="34" charset="0"/>
                <a:cs typeface="Arial" panose="020B0604020202020204" pitchFamily="34" charset="0"/>
              </a:rPr>
              <a:t>, </a:t>
            </a:r>
            <a:r>
              <a:rPr lang="en-US" sz="1200" b="1" dirty="0" err="1">
                <a:latin typeface="Arial" panose="020B0604020202020204" pitchFamily="34" charset="0"/>
                <a:cs typeface="Arial" panose="020B0604020202020204" pitchFamily="34" charset="0"/>
              </a:rPr>
              <a:t>Pitenis</a:t>
            </a:r>
            <a:r>
              <a:rPr lang="en-US" sz="1200" dirty="0">
                <a:latin typeface="Arial" panose="020B0604020202020204" pitchFamily="34" charset="0"/>
                <a:cs typeface="Arial" panose="020B0604020202020204" pitchFamily="34" charset="0"/>
              </a:rPr>
              <a:t>, Designing </a:t>
            </a:r>
            <a:r>
              <a:rPr lang="en-US" sz="1200" dirty="0" err="1">
                <a:effectLst/>
                <a:latin typeface="Arial" panose="020B0604020202020204" pitchFamily="34" charset="0"/>
                <a:cs typeface="Arial" panose="020B0604020202020204" pitchFamily="34" charset="0"/>
              </a:rPr>
              <a:t>superlubricious</a:t>
            </a:r>
            <a:r>
              <a:rPr lang="en-US" sz="1200" dirty="0">
                <a:effectLst/>
                <a:latin typeface="Arial" panose="020B0604020202020204" pitchFamily="34" charset="0"/>
                <a:cs typeface="Arial" panose="020B0604020202020204" pitchFamily="34" charset="0"/>
              </a:rPr>
              <a:t> hydrogels from spontaneous peroxidation gradients</a:t>
            </a:r>
            <a:r>
              <a:rPr lang="en-US" sz="1200" dirty="0">
                <a:latin typeface="Arial" panose="020B0604020202020204" pitchFamily="34" charset="0"/>
                <a:cs typeface="Arial" panose="020B0604020202020204" pitchFamily="34" charset="0"/>
              </a:rPr>
              <a:t>, </a:t>
            </a:r>
            <a:r>
              <a:rPr lang="en-US" sz="1200" i="1" dirty="0">
                <a:effectLst/>
                <a:latin typeface="Arial" panose="020B0604020202020204" pitchFamily="34" charset="0"/>
                <a:cs typeface="Arial" panose="020B0604020202020204" pitchFamily="34" charset="0"/>
              </a:rPr>
              <a:t>ACS Appl. Mater. Interfaces</a:t>
            </a:r>
            <a:r>
              <a:rPr lang="en-US" sz="1200" dirty="0">
                <a:effectLst/>
                <a:latin typeface="Arial" panose="020B0604020202020204" pitchFamily="34" charset="0"/>
                <a:cs typeface="Arial" panose="020B0604020202020204" pitchFamily="34" charset="0"/>
              </a:rPr>
              <a:t> 15 (2023) 43075−43086. DOI: 10.1021/acsami.3c04636 </a:t>
            </a:r>
          </a:p>
          <a:p>
            <a:endParaRPr lang="en-US" dirty="0"/>
          </a:p>
        </p:txBody>
      </p:sp>
      <p:sp>
        <p:nvSpPr>
          <p:cNvPr id="4" name="Slide Number Placeholder 3"/>
          <p:cNvSpPr>
            <a:spLocks noGrp="1"/>
          </p:cNvSpPr>
          <p:nvPr>
            <p:ph type="sldNum" sz="quarter" idx="5"/>
          </p:nvPr>
        </p:nvSpPr>
        <p:spPr/>
        <p:txBody>
          <a:bodyPr/>
          <a:lstStyle/>
          <a:p>
            <a:fld id="{B17D0DCA-A90A-4D9A-9651-03AC7085FB63}" type="slidenum">
              <a:rPr lang="en-US" smtClean="0"/>
              <a:t>1</a:t>
            </a:fld>
            <a:endParaRPr lang="en-US"/>
          </a:p>
        </p:txBody>
      </p:sp>
    </p:spTree>
    <p:extLst>
      <p:ext uri="{BB962C8B-B14F-4D97-AF65-F5344CB8AC3E}">
        <p14:creationId xmlns:p14="http://schemas.microsoft.com/office/powerpoint/2010/main" val="24870042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B1FBA00-CEC0-FF45-A57B-8470651015F1}" type="datetimeFigureOut">
              <a:rPr lang="en-US" smtClean="0"/>
              <a:t>5/15/24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sz="2000"/>
            </a:lvl1pPr>
          </a:lstStyle>
          <a:p>
            <a:fld id="{A3C91C77-9858-7D47-A426-16DA4062646D}" type="slidenum">
              <a:rPr lang="en-US" smtClean="0"/>
              <a:pPr/>
              <a:t>‹#›</a:t>
            </a:fld>
            <a:endParaRPr lang="en-US" dirty="0"/>
          </a:p>
        </p:txBody>
      </p:sp>
      <p:sp>
        <p:nvSpPr>
          <p:cNvPr id="7" name="hcSlideMaster.Title SlideHeader">
            <a:extLst>
              <a:ext uri="{FF2B5EF4-FFF2-40B4-BE49-F238E27FC236}">
                <a16:creationId xmlns:a16="http://schemas.microsoft.com/office/drawing/2014/main" id="{D55EAFC1-6677-C402-F523-AA055515E857}"/>
              </a:ext>
            </a:extLst>
          </p:cNvPr>
          <p:cNvSpPr txBox="1"/>
          <p:nvPr userDrawn="1"/>
        </p:nvSpPr>
        <p:spPr>
          <a:xfrm>
            <a:off x="0" y="0"/>
            <a:ext cx="12192000" cy="369332"/>
          </a:xfrm>
          <a:prstGeom prst="rect">
            <a:avLst/>
          </a:prstGeom>
          <a:noFill/>
        </p:spPr>
        <p:txBody>
          <a:bodyPr vert="horz" rtlCol="0">
            <a:spAutoFit/>
          </a:bodyPr>
          <a:lstStyle/>
          <a:p>
            <a:endParaRPr lang="en-US"/>
          </a:p>
        </p:txBody>
      </p:sp>
      <p:sp>
        <p:nvSpPr>
          <p:cNvPr id="8" name="hcTitle SlideHeader">
            <a:extLst>
              <a:ext uri="{FF2B5EF4-FFF2-40B4-BE49-F238E27FC236}">
                <a16:creationId xmlns:a16="http://schemas.microsoft.com/office/drawing/2014/main" id="{9B41BAF7-2C55-9AAA-EA0B-CFCEEDA335E1}"/>
              </a:ext>
            </a:extLst>
          </p:cNvPr>
          <p:cNvSpPr txBox="1"/>
          <p:nvPr userDrawn="1"/>
        </p:nvSpPr>
        <p:spPr>
          <a:xfrm>
            <a:off x="0" y="0"/>
            <a:ext cx="12192000" cy="369332"/>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40446800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14" name="TextBox 13">
            <a:extLst>
              <a:ext uri="{FF2B5EF4-FFF2-40B4-BE49-F238E27FC236}">
                <a16:creationId xmlns:a16="http://schemas.microsoft.com/office/drawing/2014/main" id="{367172BC-940E-4A2E-8CD8-C0B883DE9C6B}"/>
              </a:ext>
            </a:extLst>
          </p:cNvPr>
          <p:cNvSpPr txBox="1"/>
          <p:nvPr userDrawn="1"/>
        </p:nvSpPr>
        <p:spPr>
          <a:xfrm>
            <a:off x="1" y="3483"/>
            <a:ext cx="12217051" cy="805955"/>
          </a:xfrm>
          <a:prstGeom prst="rect">
            <a:avLst/>
          </a:prstGeom>
          <a:gradFill>
            <a:gsLst>
              <a:gs pos="0">
                <a:schemeClr val="accent1">
                  <a:lumMod val="0"/>
                  <a:lumOff val="100000"/>
                </a:schemeClr>
              </a:gs>
              <a:gs pos="35000">
                <a:schemeClr val="accent1">
                  <a:lumMod val="0"/>
                  <a:lumOff val="100000"/>
                </a:schemeClr>
              </a:gs>
              <a:gs pos="100000">
                <a:schemeClr val="accent1">
                  <a:lumMod val="100000"/>
                </a:schemeClr>
              </a:gs>
            </a:gsLst>
            <a:path path="circle">
              <a:fillToRect l="50000" t="-80000" r="50000" b="180000"/>
            </a:path>
          </a:gradFill>
        </p:spPr>
        <p:txBody>
          <a:bodyPr wrap="square" rtlCol="0">
            <a:spAutoFit/>
          </a:bodyPr>
          <a:lstStyle/>
          <a:p>
            <a:endParaRPr lang="en-US" sz="4400" b="1" dirty="0">
              <a:solidFill>
                <a:srgbClr val="0BC564"/>
              </a:solidFill>
              <a:latin typeface="Sitka Subheading" panose="02000505000000020004" pitchFamily="2" charset="0"/>
            </a:endParaRPr>
          </a:p>
        </p:txBody>
      </p:sp>
      <p:sp>
        <p:nvSpPr>
          <p:cNvPr id="3" name="Content Placeholder 2"/>
          <p:cNvSpPr>
            <a:spLocks noGrp="1"/>
          </p:cNvSpPr>
          <p:nvPr>
            <p:ph idx="1"/>
          </p:nvPr>
        </p:nvSpPr>
        <p:spPr>
          <a:xfrm>
            <a:off x="505332" y="1334133"/>
            <a:ext cx="10962967" cy="4351338"/>
          </a:xfrm>
        </p:spPr>
        <p:txBody>
          <a:bodyPr/>
          <a:lstStyle>
            <a:lvl1pPr marL="341313" indent="-341313">
              <a:buClr>
                <a:schemeClr val="accent4">
                  <a:lumMod val="75000"/>
                </a:schemeClr>
              </a:buClr>
              <a:buFont typeface="Wingdings" panose="05000000000000000000" pitchFamily="2" charset="2"/>
              <a:buChar char="Ø"/>
              <a:defRPr sz="2400"/>
            </a:lvl1pPr>
            <a:lvl2pPr marL="742950" indent="-285750">
              <a:buClr>
                <a:srgbClr val="00B050"/>
              </a:buClr>
              <a:buSzPct val="88000"/>
              <a:buFont typeface="Wingdings" panose="05000000000000000000" pitchFamily="2" charset="2"/>
              <a:buChar char="v"/>
              <a:defRPr sz="2000">
                <a:solidFill>
                  <a:srgbClr val="0070C0"/>
                </a:solidFill>
              </a:defRPr>
            </a:lvl2pPr>
            <a:lvl3pPr>
              <a:defRPr sz="1800"/>
            </a:lvl3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6B1FBA00-CEC0-FF45-A57B-8470651015F1}" type="datetimeFigureOut">
              <a:rPr lang="en-US" smtClean="0"/>
              <a:t>5/15/24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C91C77-9858-7D47-A426-16DA4062646D}" type="slidenum">
              <a:rPr lang="en-US" smtClean="0"/>
              <a:t>‹#›</a:t>
            </a:fld>
            <a:endParaRPr lang="en-US"/>
          </a:p>
        </p:txBody>
      </p:sp>
      <p:grpSp>
        <p:nvGrpSpPr>
          <p:cNvPr id="8" name="Group 7">
            <a:extLst>
              <a:ext uri="{FF2B5EF4-FFF2-40B4-BE49-F238E27FC236}">
                <a16:creationId xmlns:a16="http://schemas.microsoft.com/office/drawing/2014/main" id="{A6FE884D-58A3-4184-AB17-66534DCC4DB6}"/>
              </a:ext>
            </a:extLst>
          </p:cNvPr>
          <p:cNvGrpSpPr/>
          <p:nvPr userDrawn="1"/>
        </p:nvGrpSpPr>
        <p:grpSpPr>
          <a:xfrm>
            <a:off x="0" y="6243697"/>
            <a:ext cx="12192000" cy="653979"/>
            <a:chOff x="0" y="6243697"/>
            <a:chExt cx="12192000" cy="653979"/>
          </a:xfrm>
        </p:grpSpPr>
        <p:sp>
          <p:nvSpPr>
            <p:cNvPr id="9" name="Rectangle 8">
              <a:extLst>
                <a:ext uri="{FF2B5EF4-FFF2-40B4-BE49-F238E27FC236}">
                  <a16:creationId xmlns:a16="http://schemas.microsoft.com/office/drawing/2014/main" id="{CB81B90C-32BC-4424-9FC3-8820F4F831FD}"/>
                </a:ext>
              </a:extLst>
            </p:cNvPr>
            <p:cNvSpPr/>
            <p:nvPr/>
          </p:nvSpPr>
          <p:spPr>
            <a:xfrm>
              <a:off x="0" y="6243697"/>
              <a:ext cx="12192000" cy="653979"/>
            </a:xfrm>
            <a:prstGeom prst="rect">
              <a:avLst/>
            </a:prstGeom>
            <a:gradFill>
              <a:gsLst>
                <a:gs pos="0">
                  <a:schemeClr val="accent1">
                    <a:lumMod val="5000"/>
                    <a:lumOff val="95000"/>
                  </a:schemeClr>
                </a:gs>
                <a:gs pos="100000">
                  <a:srgbClr val="CFAECF"/>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Times New Roman" panose="02020603050405020304" pitchFamily="18" charset="0"/>
                <a:cs typeface="Times New Roman" panose="02020603050405020304" pitchFamily="18" charset="0"/>
              </a:endParaRPr>
            </a:p>
          </p:txBody>
        </p:sp>
        <p:pic>
          <p:nvPicPr>
            <p:cNvPr id="10" name="Picture 9">
              <a:extLst>
                <a:ext uri="{FF2B5EF4-FFF2-40B4-BE49-F238E27FC236}">
                  <a16:creationId xmlns:a16="http://schemas.microsoft.com/office/drawing/2014/main" id="{D1D30BB6-D616-40CE-B2FB-BBE33F3A235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28326" y="6272178"/>
              <a:ext cx="2200675" cy="547540"/>
            </a:xfrm>
            <a:prstGeom prst="rect">
              <a:avLst/>
            </a:prstGeom>
          </p:spPr>
        </p:pic>
        <p:sp>
          <p:nvSpPr>
            <p:cNvPr id="11" name="Rectangle 10">
              <a:extLst>
                <a:ext uri="{FF2B5EF4-FFF2-40B4-BE49-F238E27FC236}">
                  <a16:creationId xmlns:a16="http://schemas.microsoft.com/office/drawing/2014/main" id="{B1D12693-52E7-4A60-B43B-D0DFA28FF4B8}"/>
                </a:ext>
              </a:extLst>
            </p:cNvPr>
            <p:cNvSpPr/>
            <p:nvPr/>
          </p:nvSpPr>
          <p:spPr>
            <a:xfrm>
              <a:off x="3640136" y="6470393"/>
              <a:ext cx="4693357" cy="230832"/>
            </a:xfrm>
            <a:prstGeom prst="rect">
              <a:avLst/>
            </a:prstGeom>
            <a:noFill/>
          </p:spPr>
          <p:txBody>
            <a:bodyPr wrap="square" lIns="91440" tIns="45720" rIns="91440" bIns="45720">
              <a:spAutoFit/>
            </a:bodyPr>
            <a:lstStyle/>
            <a:p>
              <a:pPr algn="ctr"/>
              <a:r>
                <a:rPr lang="en-US" sz="900" b="0" i="1" dirty="0">
                  <a:ln w="0"/>
                  <a:solidFill>
                    <a:schemeClr val="accent1"/>
                  </a:solidFill>
                  <a:effectLst/>
                  <a:latin typeface="Arial" panose="020B0604020202020204" pitchFamily="34" charset="0"/>
                  <a:cs typeface="Arial" panose="020B0604020202020204" pitchFamily="34" charset="0"/>
                </a:rPr>
                <a:t>Where Materials Begin and Society Benefits</a:t>
              </a:r>
            </a:p>
          </p:txBody>
        </p:sp>
        <p:pic>
          <p:nvPicPr>
            <p:cNvPr id="12" name="Picture 6" descr="G:\Apodaca Work Current\NSF logo\NEW NSF Logo Design\Final\BitmapLogo_NOLayers_F.png">
              <a:extLst>
                <a:ext uri="{FF2B5EF4-FFF2-40B4-BE49-F238E27FC236}">
                  <a16:creationId xmlns:a16="http://schemas.microsoft.com/office/drawing/2014/main" id="{F15D63B7-D6AC-4D16-A3FF-67A9EA8A3FBD}"/>
                </a:ext>
              </a:extLst>
            </p:cNvPr>
            <p:cNvPicPr>
              <a:picLocks noChangeAspect="1" noChangeArrowheads="1"/>
            </p:cNvPicPr>
            <p:nvPr/>
          </p:nvPicPr>
          <p:blipFill>
            <a:blip r:embed="rId3" cstate="print"/>
            <a:srcRect/>
            <a:stretch>
              <a:fillRect/>
            </a:stretch>
          </p:blipFill>
          <p:spPr bwMode="auto">
            <a:xfrm>
              <a:off x="380999" y="6257889"/>
              <a:ext cx="616493" cy="619937"/>
            </a:xfrm>
            <a:prstGeom prst="rect">
              <a:avLst/>
            </a:prstGeom>
            <a:noFill/>
            <a:ln w="9525">
              <a:noFill/>
              <a:miter lim="800000"/>
              <a:headEnd/>
              <a:tailEnd/>
            </a:ln>
          </p:spPr>
        </p:pic>
      </p:grpSp>
      <p:sp>
        <p:nvSpPr>
          <p:cNvPr id="13" name="Slide Number Placeholder 6">
            <a:extLst>
              <a:ext uri="{FF2B5EF4-FFF2-40B4-BE49-F238E27FC236}">
                <a16:creationId xmlns:a16="http://schemas.microsoft.com/office/drawing/2014/main" id="{F1879F59-781A-49BB-BF9A-CCA5B51EF70B}"/>
              </a:ext>
            </a:extLst>
          </p:cNvPr>
          <p:cNvSpPr txBox="1">
            <a:spLocks/>
          </p:cNvSpPr>
          <p:nvPr userDrawn="1"/>
        </p:nvSpPr>
        <p:spPr>
          <a:xfrm>
            <a:off x="8763000" y="6356350"/>
            <a:ext cx="27432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sz="2000" dirty="0">
              <a:solidFill>
                <a:schemeClr val="tx1"/>
              </a:solidFill>
            </a:endParaRPr>
          </a:p>
        </p:txBody>
      </p:sp>
      <p:sp>
        <p:nvSpPr>
          <p:cNvPr id="18" name="Rectangle 17">
            <a:extLst>
              <a:ext uri="{FF2B5EF4-FFF2-40B4-BE49-F238E27FC236}">
                <a16:creationId xmlns:a16="http://schemas.microsoft.com/office/drawing/2014/main" id="{6DB8D7F3-969C-475E-B572-7EC9EB537821}"/>
              </a:ext>
            </a:extLst>
          </p:cNvPr>
          <p:cNvSpPr/>
          <p:nvPr userDrawn="1"/>
        </p:nvSpPr>
        <p:spPr>
          <a:xfrm>
            <a:off x="0" y="262753"/>
            <a:ext cx="2765425" cy="416411"/>
          </a:xfrm>
          <a:prstGeom prst="rect">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Right Triangle 18">
            <a:extLst>
              <a:ext uri="{FF2B5EF4-FFF2-40B4-BE49-F238E27FC236}">
                <a16:creationId xmlns:a16="http://schemas.microsoft.com/office/drawing/2014/main" id="{5DB0C155-8A7C-43CC-9880-AC3AE5A1C484}"/>
              </a:ext>
            </a:extLst>
          </p:cNvPr>
          <p:cNvSpPr/>
          <p:nvPr userDrawn="1"/>
        </p:nvSpPr>
        <p:spPr>
          <a:xfrm>
            <a:off x="2762250" y="261462"/>
            <a:ext cx="457269" cy="417701"/>
          </a:xfrm>
          <a:prstGeom prst="rtTriangle">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a:extLst>
              <a:ext uri="{FF2B5EF4-FFF2-40B4-BE49-F238E27FC236}">
                <a16:creationId xmlns:a16="http://schemas.microsoft.com/office/drawing/2014/main" id="{5D4ECD3F-7969-485E-B278-53AC0106BB8A}"/>
              </a:ext>
            </a:extLst>
          </p:cNvPr>
          <p:cNvGrpSpPr/>
          <p:nvPr userDrawn="1"/>
        </p:nvGrpSpPr>
        <p:grpSpPr>
          <a:xfrm>
            <a:off x="4707584" y="807282"/>
            <a:ext cx="7484416" cy="444970"/>
            <a:chOff x="4707584" y="910048"/>
            <a:chExt cx="7484416" cy="444970"/>
          </a:xfrm>
          <a:solidFill>
            <a:schemeClr val="accent4">
              <a:lumMod val="40000"/>
              <a:lumOff val="60000"/>
            </a:schemeClr>
          </a:solidFill>
        </p:grpSpPr>
        <p:sp>
          <p:nvSpPr>
            <p:cNvPr id="21" name="Rectangle 20">
              <a:extLst>
                <a:ext uri="{FF2B5EF4-FFF2-40B4-BE49-F238E27FC236}">
                  <a16:creationId xmlns:a16="http://schemas.microsoft.com/office/drawing/2014/main" id="{025E91AE-8319-479A-ADB1-63FB2919E1FE}"/>
                </a:ext>
              </a:extLst>
            </p:cNvPr>
            <p:cNvSpPr/>
            <p:nvPr/>
          </p:nvSpPr>
          <p:spPr>
            <a:xfrm>
              <a:off x="5164853" y="910048"/>
              <a:ext cx="7027147" cy="44496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Right Triangle 21">
              <a:extLst>
                <a:ext uri="{FF2B5EF4-FFF2-40B4-BE49-F238E27FC236}">
                  <a16:creationId xmlns:a16="http://schemas.microsoft.com/office/drawing/2014/main" id="{F552B3A4-7B10-43CC-A171-543453CE49FF}"/>
                </a:ext>
              </a:extLst>
            </p:cNvPr>
            <p:cNvSpPr/>
            <p:nvPr/>
          </p:nvSpPr>
          <p:spPr>
            <a:xfrm rot="10800000">
              <a:off x="4707584" y="910048"/>
              <a:ext cx="457269" cy="444970"/>
            </a:xfrm>
            <a:prstGeom prst="r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hcSlideMaster.Title and ContentHeader">
            <a:extLst>
              <a:ext uri="{FF2B5EF4-FFF2-40B4-BE49-F238E27FC236}">
                <a16:creationId xmlns:a16="http://schemas.microsoft.com/office/drawing/2014/main" id="{935B9966-9F10-34D3-B98C-E010585E9047}"/>
              </a:ext>
            </a:extLst>
          </p:cNvPr>
          <p:cNvSpPr txBox="1"/>
          <p:nvPr userDrawn="1"/>
        </p:nvSpPr>
        <p:spPr>
          <a:xfrm>
            <a:off x="0" y="0"/>
            <a:ext cx="12192000" cy="369332"/>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36077072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TITUS">
    <p:spTree>
      <p:nvGrpSpPr>
        <p:cNvPr id="1" name=""/>
        <p:cNvGrpSpPr/>
        <p:nvPr/>
      </p:nvGrpSpPr>
      <p:grpSpPr>
        <a:xfrm>
          <a:off x="0" y="0"/>
          <a:ext cx="0" cy="0"/>
          <a:chOff x="0" y="0"/>
          <a:chExt cx="0" cy="0"/>
        </a:xfrm>
      </p:grpSpPr>
      <p:sp>
        <p:nvSpPr>
          <p:cNvPr id="14" name="TextBox 13">
            <a:extLst>
              <a:ext uri="{FF2B5EF4-FFF2-40B4-BE49-F238E27FC236}">
                <a16:creationId xmlns:a16="http://schemas.microsoft.com/office/drawing/2014/main" id="{367172BC-940E-4A2E-8CD8-C0B883DE9C6B}"/>
              </a:ext>
            </a:extLst>
          </p:cNvPr>
          <p:cNvSpPr txBox="1"/>
          <p:nvPr userDrawn="1"/>
        </p:nvSpPr>
        <p:spPr>
          <a:xfrm>
            <a:off x="1" y="3483"/>
            <a:ext cx="12217051" cy="805955"/>
          </a:xfrm>
          <a:prstGeom prst="rect">
            <a:avLst/>
          </a:prstGeom>
          <a:gradFill>
            <a:gsLst>
              <a:gs pos="0">
                <a:schemeClr val="accent1">
                  <a:lumMod val="0"/>
                  <a:lumOff val="100000"/>
                </a:schemeClr>
              </a:gs>
              <a:gs pos="35000">
                <a:schemeClr val="accent1">
                  <a:lumMod val="0"/>
                  <a:lumOff val="100000"/>
                </a:schemeClr>
              </a:gs>
              <a:gs pos="100000">
                <a:schemeClr val="accent1">
                  <a:lumMod val="100000"/>
                </a:schemeClr>
              </a:gs>
            </a:gsLst>
            <a:path path="circle">
              <a:fillToRect l="50000" t="-80000" r="50000" b="180000"/>
            </a:path>
          </a:gradFill>
        </p:spPr>
        <p:txBody>
          <a:bodyPr wrap="square" rtlCol="0">
            <a:spAutoFit/>
          </a:bodyPr>
          <a:lstStyle/>
          <a:p>
            <a:endParaRPr lang="en-US" sz="4400" b="1" dirty="0">
              <a:solidFill>
                <a:srgbClr val="0BC564"/>
              </a:solidFill>
              <a:latin typeface="Sitka Subheading" panose="02000505000000020004" pitchFamily="2" charset="0"/>
            </a:endParaRPr>
          </a:p>
        </p:txBody>
      </p:sp>
      <p:sp>
        <p:nvSpPr>
          <p:cNvPr id="3" name="Content Placeholder 2"/>
          <p:cNvSpPr>
            <a:spLocks noGrp="1"/>
          </p:cNvSpPr>
          <p:nvPr>
            <p:ph idx="1"/>
          </p:nvPr>
        </p:nvSpPr>
        <p:spPr>
          <a:xfrm>
            <a:off x="505332" y="1334133"/>
            <a:ext cx="10962967" cy="4351338"/>
          </a:xfrm>
        </p:spPr>
        <p:txBody>
          <a:bodyPr/>
          <a:lstStyle>
            <a:lvl1pPr marL="341313" indent="-341313">
              <a:buClr>
                <a:schemeClr val="accent4">
                  <a:lumMod val="75000"/>
                </a:schemeClr>
              </a:buClr>
              <a:buFont typeface="Wingdings" panose="05000000000000000000" pitchFamily="2" charset="2"/>
              <a:buChar char="Ø"/>
              <a:defRPr sz="2400"/>
            </a:lvl1pPr>
            <a:lvl2pPr marL="742950" indent="-285750">
              <a:buClr>
                <a:srgbClr val="00B050"/>
              </a:buClr>
              <a:buSzPct val="88000"/>
              <a:buFont typeface="Wingdings" panose="05000000000000000000" pitchFamily="2" charset="2"/>
              <a:buChar char="v"/>
              <a:defRPr sz="2000">
                <a:solidFill>
                  <a:srgbClr val="0070C0"/>
                </a:solidFill>
              </a:defRPr>
            </a:lvl2pPr>
            <a:lvl3pPr>
              <a:defRPr sz="1800"/>
            </a:lvl3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6B1FBA00-CEC0-FF45-A57B-8470651015F1}" type="datetimeFigureOut">
              <a:rPr lang="en-US" smtClean="0"/>
              <a:t>5/15/24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C91C77-9858-7D47-A426-16DA4062646D}" type="slidenum">
              <a:rPr lang="en-US" smtClean="0"/>
              <a:t>‹#›</a:t>
            </a:fld>
            <a:endParaRPr lang="en-US"/>
          </a:p>
        </p:txBody>
      </p:sp>
      <p:grpSp>
        <p:nvGrpSpPr>
          <p:cNvPr id="8" name="Group 7">
            <a:extLst>
              <a:ext uri="{FF2B5EF4-FFF2-40B4-BE49-F238E27FC236}">
                <a16:creationId xmlns:a16="http://schemas.microsoft.com/office/drawing/2014/main" id="{A6FE884D-58A3-4184-AB17-66534DCC4DB6}"/>
              </a:ext>
            </a:extLst>
          </p:cNvPr>
          <p:cNvGrpSpPr/>
          <p:nvPr userDrawn="1"/>
        </p:nvGrpSpPr>
        <p:grpSpPr>
          <a:xfrm>
            <a:off x="0" y="6243697"/>
            <a:ext cx="12192000" cy="653979"/>
            <a:chOff x="0" y="6243697"/>
            <a:chExt cx="12192000" cy="653979"/>
          </a:xfrm>
        </p:grpSpPr>
        <p:sp>
          <p:nvSpPr>
            <p:cNvPr id="9" name="Rectangle 8">
              <a:extLst>
                <a:ext uri="{FF2B5EF4-FFF2-40B4-BE49-F238E27FC236}">
                  <a16:creationId xmlns:a16="http://schemas.microsoft.com/office/drawing/2014/main" id="{CB81B90C-32BC-4424-9FC3-8820F4F831FD}"/>
                </a:ext>
              </a:extLst>
            </p:cNvPr>
            <p:cNvSpPr/>
            <p:nvPr/>
          </p:nvSpPr>
          <p:spPr>
            <a:xfrm>
              <a:off x="0" y="6243697"/>
              <a:ext cx="12192000" cy="653979"/>
            </a:xfrm>
            <a:prstGeom prst="rect">
              <a:avLst/>
            </a:prstGeom>
            <a:gradFill>
              <a:gsLst>
                <a:gs pos="0">
                  <a:schemeClr val="accent1">
                    <a:lumMod val="5000"/>
                    <a:lumOff val="95000"/>
                  </a:schemeClr>
                </a:gs>
                <a:gs pos="100000">
                  <a:srgbClr val="CFAECF"/>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Times New Roman" panose="02020603050405020304" pitchFamily="18" charset="0"/>
                <a:cs typeface="Times New Roman" panose="02020603050405020304" pitchFamily="18" charset="0"/>
              </a:endParaRPr>
            </a:p>
          </p:txBody>
        </p:sp>
        <p:pic>
          <p:nvPicPr>
            <p:cNvPr id="10" name="Picture 9">
              <a:extLst>
                <a:ext uri="{FF2B5EF4-FFF2-40B4-BE49-F238E27FC236}">
                  <a16:creationId xmlns:a16="http://schemas.microsoft.com/office/drawing/2014/main" id="{D1D30BB6-D616-40CE-B2FB-BBE33F3A235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28326" y="6272178"/>
              <a:ext cx="2200675" cy="547540"/>
            </a:xfrm>
            <a:prstGeom prst="rect">
              <a:avLst/>
            </a:prstGeom>
          </p:spPr>
        </p:pic>
        <p:sp>
          <p:nvSpPr>
            <p:cNvPr id="11" name="Rectangle 10">
              <a:extLst>
                <a:ext uri="{FF2B5EF4-FFF2-40B4-BE49-F238E27FC236}">
                  <a16:creationId xmlns:a16="http://schemas.microsoft.com/office/drawing/2014/main" id="{B1D12693-52E7-4A60-B43B-D0DFA28FF4B8}"/>
                </a:ext>
              </a:extLst>
            </p:cNvPr>
            <p:cNvSpPr/>
            <p:nvPr/>
          </p:nvSpPr>
          <p:spPr>
            <a:xfrm>
              <a:off x="3640136" y="6470393"/>
              <a:ext cx="4693357" cy="230832"/>
            </a:xfrm>
            <a:prstGeom prst="rect">
              <a:avLst/>
            </a:prstGeom>
            <a:noFill/>
          </p:spPr>
          <p:txBody>
            <a:bodyPr wrap="square" lIns="91440" tIns="45720" rIns="91440" bIns="45720">
              <a:spAutoFit/>
            </a:bodyPr>
            <a:lstStyle/>
            <a:p>
              <a:pPr algn="ctr"/>
              <a:r>
                <a:rPr lang="en-US" sz="900" b="0" i="1" dirty="0">
                  <a:ln w="0"/>
                  <a:solidFill>
                    <a:schemeClr val="accent1"/>
                  </a:solidFill>
                  <a:effectLst/>
                  <a:latin typeface="Arial" panose="020B0604020202020204" pitchFamily="34" charset="0"/>
                  <a:cs typeface="Arial" panose="020B0604020202020204" pitchFamily="34" charset="0"/>
                </a:rPr>
                <a:t>Where Materials Begin and Society Benefits</a:t>
              </a:r>
            </a:p>
          </p:txBody>
        </p:sp>
        <p:pic>
          <p:nvPicPr>
            <p:cNvPr id="12" name="Picture 6" descr="G:\Apodaca Work Current\NSF logo\NEW NSF Logo Design\Final\BitmapLogo_NOLayers_F.png">
              <a:extLst>
                <a:ext uri="{FF2B5EF4-FFF2-40B4-BE49-F238E27FC236}">
                  <a16:creationId xmlns:a16="http://schemas.microsoft.com/office/drawing/2014/main" id="{F15D63B7-D6AC-4D16-A3FF-67A9EA8A3FBD}"/>
                </a:ext>
              </a:extLst>
            </p:cNvPr>
            <p:cNvPicPr>
              <a:picLocks noChangeAspect="1" noChangeArrowheads="1"/>
            </p:cNvPicPr>
            <p:nvPr/>
          </p:nvPicPr>
          <p:blipFill>
            <a:blip r:embed="rId3" cstate="print"/>
            <a:srcRect/>
            <a:stretch>
              <a:fillRect/>
            </a:stretch>
          </p:blipFill>
          <p:spPr bwMode="auto">
            <a:xfrm>
              <a:off x="380999" y="6257889"/>
              <a:ext cx="616493" cy="619937"/>
            </a:xfrm>
            <a:prstGeom prst="rect">
              <a:avLst/>
            </a:prstGeom>
            <a:noFill/>
            <a:ln w="9525">
              <a:noFill/>
              <a:miter lim="800000"/>
              <a:headEnd/>
              <a:tailEnd/>
            </a:ln>
          </p:spPr>
        </p:pic>
      </p:grpSp>
      <p:sp>
        <p:nvSpPr>
          <p:cNvPr id="13" name="Slide Number Placeholder 6">
            <a:extLst>
              <a:ext uri="{FF2B5EF4-FFF2-40B4-BE49-F238E27FC236}">
                <a16:creationId xmlns:a16="http://schemas.microsoft.com/office/drawing/2014/main" id="{F1879F59-781A-49BB-BF9A-CCA5B51EF70B}"/>
              </a:ext>
            </a:extLst>
          </p:cNvPr>
          <p:cNvSpPr txBox="1">
            <a:spLocks/>
          </p:cNvSpPr>
          <p:nvPr userDrawn="1"/>
        </p:nvSpPr>
        <p:spPr>
          <a:xfrm>
            <a:off x="8763000" y="6356350"/>
            <a:ext cx="27432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sz="2000" dirty="0">
              <a:solidFill>
                <a:schemeClr val="tx1"/>
              </a:solidFill>
            </a:endParaRPr>
          </a:p>
        </p:txBody>
      </p:sp>
      <p:sp>
        <p:nvSpPr>
          <p:cNvPr id="18" name="Rectangle 17">
            <a:extLst>
              <a:ext uri="{FF2B5EF4-FFF2-40B4-BE49-F238E27FC236}">
                <a16:creationId xmlns:a16="http://schemas.microsoft.com/office/drawing/2014/main" id="{6DB8D7F3-969C-475E-B572-7EC9EB537821}"/>
              </a:ext>
            </a:extLst>
          </p:cNvPr>
          <p:cNvSpPr/>
          <p:nvPr userDrawn="1"/>
        </p:nvSpPr>
        <p:spPr>
          <a:xfrm>
            <a:off x="0" y="262753"/>
            <a:ext cx="2765425" cy="416411"/>
          </a:xfrm>
          <a:prstGeom prst="rect">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Right Triangle 18">
            <a:extLst>
              <a:ext uri="{FF2B5EF4-FFF2-40B4-BE49-F238E27FC236}">
                <a16:creationId xmlns:a16="http://schemas.microsoft.com/office/drawing/2014/main" id="{5DB0C155-8A7C-43CC-9880-AC3AE5A1C484}"/>
              </a:ext>
            </a:extLst>
          </p:cNvPr>
          <p:cNvSpPr/>
          <p:nvPr userDrawn="1"/>
        </p:nvSpPr>
        <p:spPr>
          <a:xfrm>
            <a:off x="2762250" y="261462"/>
            <a:ext cx="457269" cy="417701"/>
          </a:xfrm>
          <a:prstGeom prst="rtTriangle">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a:extLst>
              <a:ext uri="{FF2B5EF4-FFF2-40B4-BE49-F238E27FC236}">
                <a16:creationId xmlns:a16="http://schemas.microsoft.com/office/drawing/2014/main" id="{5D4ECD3F-7969-485E-B278-53AC0106BB8A}"/>
              </a:ext>
            </a:extLst>
          </p:cNvPr>
          <p:cNvGrpSpPr/>
          <p:nvPr userDrawn="1"/>
        </p:nvGrpSpPr>
        <p:grpSpPr>
          <a:xfrm>
            <a:off x="4707584" y="807282"/>
            <a:ext cx="7484416" cy="444970"/>
            <a:chOff x="4707584" y="910048"/>
            <a:chExt cx="7484416" cy="444970"/>
          </a:xfrm>
          <a:solidFill>
            <a:schemeClr val="accent4">
              <a:lumMod val="40000"/>
              <a:lumOff val="60000"/>
            </a:schemeClr>
          </a:solidFill>
        </p:grpSpPr>
        <p:sp>
          <p:nvSpPr>
            <p:cNvPr id="21" name="Rectangle 20">
              <a:extLst>
                <a:ext uri="{FF2B5EF4-FFF2-40B4-BE49-F238E27FC236}">
                  <a16:creationId xmlns:a16="http://schemas.microsoft.com/office/drawing/2014/main" id="{025E91AE-8319-479A-ADB1-63FB2919E1FE}"/>
                </a:ext>
              </a:extLst>
            </p:cNvPr>
            <p:cNvSpPr/>
            <p:nvPr/>
          </p:nvSpPr>
          <p:spPr>
            <a:xfrm>
              <a:off x="5164853" y="910048"/>
              <a:ext cx="7027147" cy="44496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Right Triangle 21">
              <a:extLst>
                <a:ext uri="{FF2B5EF4-FFF2-40B4-BE49-F238E27FC236}">
                  <a16:creationId xmlns:a16="http://schemas.microsoft.com/office/drawing/2014/main" id="{F552B3A4-7B10-43CC-A171-543453CE49FF}"/>
                </a:ext>
              </a:extLst>
            </p:cNvPr>
            <p:cNvSpPr/>
            <p:nvPr/>
          </p:nvSpPr>
          <p:spPr>
            <a:xfrm rot="10800000">
              <a:off x="4707584" y="910048"/>
              <a:ext cx="457269" cy="444970"/>
            </a:xfrm>
            <a:prstGeom prst="r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3839075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4515" y="152008"/>
            <a:ext cx="10962967" cy="566719"/>
          </a:xfrm>
        </p:spPr>
        <p:txBody>
          <a:bodyPr>
            <a:normAutofit/>
          </a:bodyPr>
          <a:lstStyle>
            <a:lvl1pPr algn="ctr">
              <a:defRPr sz="2800" b="0">
                <a:solidFill>
                  <a:srgbClr val="C00000"/>
                </a:solidFill>
                <a:latin typeface="Arial" panose="020B0604020202020204" pitchFamily="34" charset="0"/>
                <a:cs typeface="Arial" panose="020B0604020202020204" pitchFamily="34" charset="0"/>
              </a:defRPr>
            </a:lvl1pPr>
          </a:lstStyle>
          <a:p>
            <a:r>
              <a:rPr lang="en-US" dirty="0"/>
              <a:t>Click to edit Master title style</a:t>
            </a:r>
          </a:p>
        </p:txBody>
      </p:sp>
      <p:sp>
        <p:nvSpPr>
          <p:cNvPr id="3" name="Content Placeholder 2"/>
          <p:cNvSpPr>
            <a:spLocks noGrp="1"/>
          </p:cNvSpPr>
          <p:nvPr>
            <p:ph idx="1"/>
          </p:nvPr>
        </p:nvSpPr>
        <p:spPr>
          <a:xfrm>
            <a:off x="614514" y="1211301"/>
            <a:ext cx="10962967" cy="4351338"/>
          </a:xfrm>
        </p:spPr>
        <p:txBody>
          <a:bodyPr/>
          <a:lstStyle>
            <a:lvl1pPr marL="341313" indent="-341313">
              <a:buClr>
                <a:schemeClr val="accent4">
                  <a:lumMod val="75000"/>
                </a:schemeClr>
              </a:buClr>
              <a:buFont typeface="Wingdings" panose="05000000000000000000" pitchFamily="2" charset="2"/>
              <a:buChar char="Ø"/>
              <a:defRPr sz="2400"/>
            </a:lvl1pPr>
            <a:lvl2pPr marL="742950" indent="-285750">
              <a:buClr>
                <a:srgbClr val="00B050"/>
              </a:buClr>
              <a:buSzPct val="88000"/>
              <a:buFont typeface="Wingdings" panose="05000000000000000000" pitchFamily="2" charset="2"/>
              <a:buChar char="v"/>
              <a:defRPr sz="2000">
                <a:solidFill>
                  <a:srgbClr val="0070C0"/>
                </a:solidFill>
              </a:defRPr>
            </a:lvl2pPr>
            <a:lvl3pPr>
              <a:defRPr sz="1800"/>
            </a:lvl3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6B1FBA00-CEC0-FF45-A57B-8470651015F1}" type="datetimeFigureOut">
              <a:rPr lang="en-US" smtClean="0"/>
              <a:t>5/15/24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C91C77-9858-7D47-A426-16DA4062646D}" type="slidenum">
              <a:rPr lang="en-US" smtClean="0"/>
              <a:t>‹#›</a:t>
            </a:fld>
            <a:endParaRPr lang="en-US"/>
          </a:p>
        </p:txBody>
      </p:sp>
      <p:grpSp>
        <p:nvGrpSpPr>
          <p:cNvPr id="8" name="Group 7">
            <a:extLst>
              <a:ext uri="{FF2B5EF4-FFF2-40B4-BE49-F238E27FC236}">
                <a16:creationId xmlns:a16="http://schemas.microsoft.com/office/drawing/2014/main" id="{A6FE884D-58A3-4184-AB17-66534DCC4DB6}"/>
              </a:ext>
            </a:extLst>
          </p:cNvPr>
          <p:cNvGrpSpPr/>
          <p:nvPr userDrawn="1"/>
        </p:nvGrpSpPr>
        <p:grpSpPr>
          <a:xfrm>
            <a:off x="0" y="6163799"/>
            <a:ext cx="12192000" cy="733878"/>
            <a:chOff x="0" y="6163799"/>
            <a:chExt cx="12192000" cy="733878"/>
          </a:xfrm>
        </p:grpSpPr>
        <p:sp>
          <p:nvSpPr>
            <p:cNvPr id="9" name="Rectangle 8">
              <a:extLst>
                <a:ext uri="{FF2B5EF4-FFF2-40B4-BE49-F238E27FC236}">
                  <a16:creationId xmlns:a16="http://schemas.microsoft.com/office/drawing/2014/main" id="{CB81B90C-32BC-4424-9FC3-8820F4F831FD}"/>
                </a:ext>
              </a:extLst>
            </p:cNvPr>
            <p:cNvSpPr/>
            <p:nvPr/>
          </p:nvSpPr>
          <p:spPr>
            <a:xfrm>
              <a:off x="0" y="6163799"/>
              <a:ext cx="12192000" cy="733878"/>
            </a:xfrm>
            <a:prstGeom prst="rect">
              <a:avLst/>
            </a:prstGeom>
            <a:gradFill>
              <a:gsLst>
                <a:gs pos="0">
                  <a:schemeClr val="accent1">
                    <a:lumMod val="5000"/>
                    <a:lumOff val="95000"/>
                  </a:schemeClr>
                </a:gs>
                <a:gs pos="100000">
                  <a:srgbClr val="CFAECF"/>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Times New Roman" panose="02020603050405020304" pitchFamily="18" charset="0"/>
                <a:cs typeface="Times New Roman" panose="02020603050405020304" pitchFamily="18" charset="0"/>
              </a:endParaRPr>
            </a:p>
          </p:txBody>
        </p:sp>
        <p:pic>
          <p:nvPicPr>
            <p:cNvPr id="10" name="Picture 9">
              <a:extLst>
                <a:ext uri="{FF2B5EF4-FFF2-40B4-BE49-F238E27FC236}">
                  <a16:creationId xmlns:a16="http://schemas.microsoft.com/office/drawing/2014/main" id="{D1D30BB6-D616-40CE-B2FB-BBE33F3A235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04694" y="6201502"/>
              <a:ext cx="2445810" cy="608531"/>
            </a:xfrm>
            <a:prstGeom prst="rect">
              <a:avLst/>
            </a:prstGeom>
          </p:spPr>
        </p:pic>
        <p:sp>
          <p:nvSpPr>
            <p:cNvPr id="11" name="Rectangle 10">
              <a:extLst>
                <a:ext uri="{FF2B5EF4-FFF2-40B4-BE49-F238E27FC236}">
                  <a16:creationId xmlns:a16="http://schemas.microsoft.com/office/drawing/2014/main" id="{B1D12693-52E7-4A60-B43B-D0DFA28FF4B8}"/>
                </a:ext>
              </a:extLst>
            </p:cNvPr>
            <p:cNvSpPr/>
            <p:nvPr/>
          </p:nvSpPr>
          <p:spPr>
            <a:xfrm>
              <a:off x="3921219" y="6374350"/>
              <a:ext cx="4693357" cy="369332"/>
            </a:xfrm>
            <a:prstGeom prst="rect">
              <a:avLst/>
            </a:prstGeom>
            <a:noFill/>
          </p:spPr>
          <p:txBody>
            <a:bodyPr wrap="square" lIns="91440" tIns="45720" rIns="91440" bIns="45720">
              <a:spAutoFit/>
            </a:bodyPr>
            <a:lstStyle/>
            <a:p>
              <a:pPr algn="ctr"/>
              <a:r>
                <a:rPr lang="en-US" b="1" dirty="0">
                  <a:ln w="0"/>
                  <a:solidFill>
                    <a:schemeClr val="accent1"/>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Where Materials Begin &amp; Society Benefits</a:t>
              </a:r>
            </a:p>
          </p:txBody>
        </p:sp>
        <p:pic>
          <p:nvPicPr>
            <p:cNvPr id="12" name="Picture 6" descr="G:\Apodaca Work Current\NSF logo\NEW NSF Logo Design\Final\BitmapLogo_NOLayers_F.png">
              <a:extLst>
                <a:ext uri="{FF2B5EF4-FFF2-40B4-BE49-F238E27FC236}">
                  <a16:creationId xmlns:a16="http://schemas.microsoft.com/office/drawing/2014/main" id="{F15D63B7-D6AC-4D16-A3FF-67A9EA8A3FBD}"/>
                </a:ext>
              </a:extLst>
            </p:cNvPr>
            <p:cNvPicPr>
              <a:picLocks noChangeAspect="1" noChangeArrowheads="1"/>
            </p:cNvPicPr>
            <p:nvPr/>
          </p:nvPicPr>
          <p:blipFill>
            <a:blip r:embed="rId3" cstate="print"/>
            <a:srcRect/>
            <a:stretch>
              <a:fillRect/>
            </a:stretch>
          </p:blipFill>
          <p:spPr bwMode="auto">
            <a:xfrm>
              <a:off x="350381" y="6201502"/>
              <a:ext cx="647112" cy="650727"/>
            </a:xfrm>
            <a:prstGeom prst="rect">
              <a:avLst/>
            </a:prstGeom>
            <a:noFill/>
            <a:ln w="9525">
              <a:noFill/>
              <a:miter lim="800000"/>
              <a:headEnd/>
              <a:tailEnd/>
            </a:ln>
          </p:spPr>
        </p:pic>
      </p:grpSp>
      <p:sp>
        <p:nvSpPr>
          <p:cNvPr id="13" name="Slide Number Placeholder 6">
            <a:extLst>
              <a:ext uri="{FF2B5EF4-FFF2-40B4-BE49-F238E27FC236}">
                <a16:creationId xmlns:a16="http://schemas.microsoft.com/office/drawing/2014/main" id="{F1879F59-781A-49BB-BF9A-CCA5B51EF70B}"/>
              </a:ext>
            </a:extLst>
          </p:cNvPr>
          <p:cNvSpPr txBox="1">
            <a:spLocks/>
          </p:cNvSpPr>
          <p:nvPr userDrawn="1"/>
        </p:nvSpPr>
        <p:spPr>
          <a:xfrm>
            <a:off x="8763000" y="6356350"/>
            <a:ext cx="27432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5B52E7C3-15CD-4B7F-B5C0-8618139B0E1C}" type="slidenum">
              <a:rPr lang="en-US" sz="2000" smtClean="0">
                <a:solidFill>
                  <a:schemeClr val="tx1"/>
                </a:solidFill>
              </a:rPr>
              <a:t>‹#›</a:t>
            </a:fld>
            <a:endParaRPr lang="en-US" sz="2000" dirty="0">
              <a:solidFill>
                <a:schemeClr val="tx1"/>
              </a:solidFill>
            </a:endParaRPr>
          </a:p>
        </p:txBody>
      </p:sp>
      <p:sp>
        <p:nvSpPr>
          <p:cNvPr id="15" name="TextBox 14">
            <a:extLst>
              <a:ext uri="{FF2B5EF4-FFF2-40B4-BE49-F238E27FC236}">
                <a16:creationId xmlns:a16="http://schemas.microsoft.com/office/drawing/2014/main" id="{DC6F2311-A370-47F6-8671-AADFADC6F053}"/>
              </a:ext>
            </a:extLst>
          </p:cNvPr>
          <p:cNvSpPr txBox="1"/>
          <p:nvPr userDrawn="1"/>
        </p:nvSpPr>
        <p:spPr>
          <a:xfrm>
            <a:off x="25052" y="-3562"/>
            <a:ext cx="12192000" cy="131031"/>
          </a:xfrm>
          <a:prstGeom prst="rect">
            <a:avLst/>
          </a:prstGeom>
          <a:gradFill>
            <a:gsLst>
              <a:gs pos="0">
                <a:schemeClr val="accent6"/>
              </a:gs>
              <a:gs pos="35000">
                <a:schemeClr val="accent1">
                  <a:lumMod val="0"/>
                  <a:lumOff val="100000"/>
                </a:schemeClr>
              </a:gs>
              <a:gs pos="100000">
                <a:schemeClr val="accent1">
                  <a:lumMod val="100000"/>
                </a:schemeClr>
              </a:gs>
            </a:gsLst>
            <a:path path="circle">
              <a:fillToRect l="50000" t="-80000" r="50000" b="180000"/>
            </a:path>
          </a:gradFill>
        </p:spPr>
        <p:txBody>
          <a:bodyPr wrap="square" rtlCol="0">
            <a:spAutoFit/>
          </a:bodyPr>
          <a:lstStyle/>
          <a:p>
            <a:endParaRPr lang="en-US" sz="400" dirty="0"/>
          </a:p>
        </p:txBody>
      </p:sp>
      <p:sp>
        <p:nvSpPr>
          <p:cNvPr id="7" name="hcSlideMaster.1_Title and ContentHeader">
            <a:extLst>
              <a:ext uri="{FF2B5EF4-FFF2-40B4-BE49-F238E27FC236}">
                <a16:creationId xmlns:a16="http://schemas.microsoft.com/office/drawing/2014/main" id="{0F10F7D9-9545-70EC-36A7-C1567C3AB29E}"/>
              </a:ext>
            </a:extLst>
          </p:cNvPr>
          <p:cNvSpPr txBox="1"/>
          <p:nvPr userDrawn="1"/>
        </p:nvSpPr>
        <p:spPr>
          <a:xfrm>
            <a:off x="0" y="0"/>
            <a:ext cx="12192000" cy="369332"/>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5943058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1FBA00-CEC0-FF45-A57B-8470651015F1}" type="datetimeFigureOut">
              <a:rPr lang="en-US" smtClean="0"/>
              <a:t>5/15/24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3C91C77-9858-7D47-A426-16DA4062646D}" type="slidenum">
              <a:rPr lang="en-US" smtClean="0"/>
              <a:t>‹#›</a:t>
            </a:fld>
            <a:endParaRPr lang="en-US"/>
          </a:p>
        </p:txBody>
      </p:sp>
      <p:sp>
        <p:nvSpPr>
          <p:cNvPr id="5" name="hcSlideMaster.BlankHeader">
            <a:extLst>
              <a:ext uri="{FF2B5EF4-FFF2-40B4-BE49-F238E27FC236}">
                <a16:creationId xmlns:a16="http://schemas.microsoft.com/office/drawing/2014/main" id="{F41EB265-4203-FF1B-9937-8E54D3A8607C}"/>
              </a:ext>
            </a:extLst>
          </p:cNvPr>
          <p:cNvSpPr txBox="1"/>
          <p:nvPr userDrawn="1"/>
        </p:nvSpPr>
        <p:spPr>
          <a:xfrm>
            <a:off x="0" y="0"/>
            <a:ext cx="12192000" cy="369332"/>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59318070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1FBA00-CEC0-FF45-A57B-8470651015F1}" type="datetimeFigureOut">
              <a:rPr lang="en-US" smtClean="0"/>
              <a:t>5/15/24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3C91C77-9858-7D47-A426-16DA4062646D}" type="slidenum">
              <a:rPr lang="en-US" smtClean="0"/>
              <a:t>‹#›</a:t>
            </a:fld>
            <a:endParaRPr lang="en-US"/>
          </a:p>
        </p:txBody>
      </p:sp>
    </p:spTree>
    <p:extLst>
      <p:ext uri="{BB962C8B-B14F-4D97-AF65-F5344CB8AC3E}">
        <p14:creationId xmlns:p14="http://schemas.microsoft.com/office/powerpoint/2010/main" val="158463274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85" r:id="rId3"/>
    <p:sldLayoutId id="2147483684" r:id="rId4"/>
    <p:sldLayoutId id="2147483679" r:id="rId5"/>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3.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6F59F56C-CEF7-F252-EC1B-9B65C3815178}"/>
              </a:ext>
            </a:extLst>
          </p:cNvPr>
          <p:cNvSpPr txBox="1">
            <a:spLocks/>
          </p:cNvSpPr>
          <p:nvPr/>
        </p:nvSpPr>
        <p:spPr>
          <a:xfrm>
            <a:off x="3984103" y="127452"/>
            <a:ext cx="8060116" cy="56671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2000" b="1" dirty="0" err="1">
                <a:solidFill>
                  <a:srgbClr val="C00000"/>
                </a:solidFill>
                <a:latin typeface="Arial" panose="020B0604020202020204" pitchFamily="34" charset="0"/>
                <a:cs typeface="Arial" panose="020B0604020202020204" pitchFamily="34" charset="0"/>
              </a:rPr>
              <a:t>Superlubricious</a:t>
            </a:r>
            <a:r>
              <a:rPr lang="en-US" sz="2000" b="1" dirty="0">
                <a:solidFill>
                  <a:srgbClr val="C00000"/>
                </a:solidFill>
                <a:latin typeface="Arial" panose="020B0604020202020204" pitchFamily="34" charset="0"/>
                <a:cs typeface="Arial" panose="020B0604020202020204" pitchFamily="34" charset="0"/>
              </a:rPr>
              <a:t> Hydrogels from Oxidation Gradients</a:t>
            </a:r>
          </a:p>
        </p:txBody>
      </p:sp>
      <p:sp>
        <p:nvSpPr>
          <p:cNvPr id="9" name="TextBox 8">
            <a:extLst>
              <a:ext uri="{FF2B5EF4-FFF2-40B4-BE49-F238E27FC236}">
                <a16:creationId xmlns:a16="http://schemas.microsoft.com/office/drawing/2014/main" id="{7AC7D99B-1EFC-61F2-9703-F085A3591D9E}"/>
              </a:ext>
            </a:extLst>
          </p:cNvPr>
          <p:cNvSpPr txBox="1"/>
          <p:nvPr/>
        </p:nvSpPr>
        <p:spPr>
          <a:xfrm>
            <a:off x="147781" y="200554"/>
            <a:ext cx="2666780" cy="553998"/>
          </a:xfrm>
          <a:prstGeom prst="rect">
            <a:avLst/>
          </a:prstGeom>
          <a:noFill/>
        </p:spPr>
        <p:txBody>
          <a:bodyPr wrap="square" rtlCol="0">
            <a:spAutoFit/>
          </a:bodyPr>
          <a:lstStyle/>
          <a:p>
            <a:pPr algn="ctr"/>
            <a:r>
              <a:rPr lang="en-US" sz="1400" b="1" dirty="0">
                <a:latin typeface="Arial" panose="020B0604020202020204" pitchFamily="34" charset="0"/>
                <a:cs typeface="Arial" panose="020B0604020202020204" pitchFamily="34" charset="0"/>
              </a:rPr>
              <a:t>UC Santa Barbara MRSEC </a:t>
            </a:r>
          </a:p>
          <a:p>
            <a:pPr algn="ctr"/>
            <a:r>
              <a:rPr lang="en-US" sz="1400" b="1" dirty="0">
                <a:latin typeface="Arial" panose="020B0604020202020204" pitchFamily="34" charset="0"/>
                <a:cs typeface="Arial" panose="020B0604020202020204" pitchFamily="34" charset="0"/>
              </a:rPr>
              <a:t>DMR-2308708</a:t>
            </a:r>
            <a:r>
              <a:rPr lang="en-US" sz="1600" b="1" dirty="0">
                <a:latin typeface="Arial" panose="020B0604020202020204" pitchFamily="34" charset="0"/>
                <a:cs typeface="Arial" panose="020B0604020202020204" pitchFamily="34" charset="0"/>
              </a:rPr>
              <a:t>	</a:t>
            </a:r>
          </a:p>
        </p:txBody>
      </p:sp>
      <p:sp>
        <p:nvSpPr>
          <p:cNvPr id="10" name="TextBox 9">
            <a:extLst>
              <a:ext uri="{FF2B5EF4-FFF2-40B4-BE49-F238E27FC236}">
                <a16:creationId xmlns:a16="http://schemas.microsoft.com/office/drawing/2014/main" id="{A3FA201F-7E38-222E-3666-0F5295187A8C}"/>
              </a:ext>
            </a:extLst>
          </p:cNvPr>
          <p:cNvSpPr txBox="1"/>
          <p:nvPr/>
        </p:nvSpPr>
        <p:spPr>
          <a:xfrm>
            <a:off x="5994400" y="862085"/>
            <a:ext cx="5410840" cy="338554"/>
          </a:xfrm>
          <a:prstGeom prst="rect">
            <a:avLst/>
          </a:prstGeom>
          <a:noFill/>
        </p:spPr>
        <p:txBody>
          <a:bodyPr wrap="none" rtlCol="0">
            <a:spAutoFit/>
          </a:bodyPr>
          <a:lstStyle/>
          <a:p>
            <a:r>
              <a:rPr lang="en-US" sz="1600" b="1" dirty="0">
                <a:latin typeface="Arial" panose="020B0604020202020204" pitchFamily="34" charset="0"/>
                <a:cs typeface="Arial" panose="020B0604020202020204" pitchFamily="34" charset="0"/>
              </a:rPr>
              <a:t>Matt Helgeson and Angela </a:t>
            </a:r>
            <a:r>
              <a:rPr lang="en-US" sz="1600" b="1" dirty="0" err="1">
                <a:latin typeface="Arial" panose="020B0604020202020204" pitchFamily="34" charset="0"/>
                <a:cs typeface="Arial" panose="020B0604020202020204" pitchFamily="34" charset="0"/>
              </a:rPr>
              <a:t>Pitenis</a:t>
            </a:r>
            <a:r>
              <a:rPr lang="en-US" sz="1600" b="1" dirty="0">
                <a:latin typeface="Arial" panose="020B0604020202020204" pitchFamily="34" charset="0"/>
                <a:cs typeface="Arial" panose="020B0604020202020204" pitchFamily="34" charset="0"/>
              </a:rPr>
              <a:t> (UC Santa Barbara)</a:t>
            </a:r>
          </a:p>
        </p:txBody>
      </p:sp>
      <p:sp>
        <p:nvSpPr>
          <p:cNvPr id="11" name="Text Box 28">
            <a:extLst>
              <a:ext uri="{FF2B5EF4-FFF2-40B4-BE49-F238E27FC236}">
                <a16:creationId xmlns:a16="http://schemas.microsoft.com/office/drawing/2014/main" id="{497B452A-7E74-750D-1BF9-14450F9B5C39}"/>
              </a:ext>
            </a:extLst>
          </p:cNvPr>
          <p:cNvSpPr txBox="1">
            <a:spLocks noChangeArrowheads="1"/>
          </p:cNvSpPr>
          <p:nvPr/>
        </p:nvSpPr>
        <p:spPr bwMode="auto">
          <a:xfrm>
            <a:off x="121187" y="1200639"/>
            <a:ext cx="4779908" cy="46166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sz="1400" dirty="0">
                <a:effectLst/>
                <a:highlight>
                  <a:srgbClr val="FFFFFF"/>
                </a:highlight>
                <a:latin typeface="Arial" panose="020B0604020202020204" pitchFamily="34" charset="0"/>
              </a:rPr>
              <a:t>Hydrogels are hydrated three-dimensional networks</a:t>
            </a:r>
            <a:br>
              <a:rPr lang="en-US" sz="1400" dirty="0">
                <a:effectLst/>
                <a:highlight>
                  <a:srgbClr val="FFFFFF"/>
                </a:highlight>
                <a:latin typeface="Arial" panose="020B0604020202020204" pitchFamily="34" charset="0"/>
              </a:rPr>
            </a:br>
            <a:r>
              <a:rPr lang="en-US" sz="1400" dirty="0">
                <a:effectLst/>
                <a:highlight>
                  <a:srgbClr val="FFFFFF"/>
                </a:highlight>
                <a:latin typeface="Arial" panose="020B0604020202020204" pitchFamily="34" charset="0"/>
              </a:rPr>
              <a:t>of hydrophilic polymers that are commonly used in the biomedical industry due to their mechanical and structural tunability, biocompatibility, and similar water content to biological tissues.</a:t>
            </a:r>
          </a:p>
          <a:p>
            <a:br>
              <a:rPr lang="en-US" sz="1400" dirty="0">
                <a:effectLst/>
                <a:highlight>
                  <a:srgbClr val="FFFFFF"/>
                </a:highlight>
                <a:latin typeface="Arial" panose="020B0604020202020204" pitchFamily="34" charset="0"/>
              </a:rPr>
            </a:br>
            <a:r>
              <a:rPr lang="en-US" sz="1400" dirty="0">
                <a:effectLst/>
                <a:highlight>
                  <a:srgbClr val="FFFFFF"/>
                </a:highlight>
                <a:latin typeface="Arial" panose="020B0604020202020204" pitchFamily="34" charset="0"/>
              </a:rPr>
              <a:t>The surface structure of hydrogels polymerized through free-radical polymerization can be modified by controlling environmental oxygen concentrations, leading to the formation of a polymer concentration gradient. UC Santa Barbara MRSEC researchers created</a:t>
            </a:r>
            <a:r>
              <a:rPr lang="en-US" sz="1400" dirty="0">
                <a:highlight>
                  <a:srgbClr val="FFFFFF"/>
                </a:highlight>
                <a:latin typeface="Arial" panose="020B0604020202020204" pitchFamily="34" charset="0"/>
              </a:rPr>
              <a:t> </a:t>
            </a:r>
            <a:r>
              <a:rPr lang="en-US" sz="1400" dirty="0">
                <a:effectLst/>
                <a:highlight>
                  <a:srgbClr val="FFFFFF"/>
                </a:highlight>
                <a:latin typeface="Arial" panose="020B0604020202020204" pitchFamily="34" charset="0"/>
              </a:rPr>
              <a:t>polyacrylamide hydrogels in varying oxygen environments and monitored their mechanical and tribological properties.</a:t>
            </a:r>
          </a:p>
          <a:p>
            <a:endParaRPr lang="en-US" sz="1400" dirty="0">
              <a:highlight>
                <a:srgbClr val="FFFFFF"/>
              </a:highlight>
              <a:latin typeface="Arial" panose="020B0604020202020204" pitchFamily="34" charset="0"/>
            </a:endParaRPr>
          </a:p>
          <a:p>
            <a:r>
              <a:rPr lang="en-US" sz="1400" dirty="0">
                <a:effectLst/>
                <a:highlight>
                  <a:srgbClr val="FFFFFF"/>
                </a:highlight>
                <a:latin typeface="Arial" panose="020B0604020202020204" pitchFamily="34" charset="0"/>
              </a:rPr>
              <a:t>Without significantly reducing the elastic modulus of the</a:t>
            </a:r>
            <a:br>
              <a:rPr lang="en-US" sz="1400" dirty="0">
                <a:effectLst/>
                <a:highlight>
                  <a:srgbClr val="FFFFFF"/>
                </a:highlight>
                <a:latin typeface="Arial" panose="020B0604020202020204" pitchFamily="34" charset="0"/>
              </a:rPr>
            </a:br>
            <a:r>
              <a:rPr lang="en-US" sz="1400" dirty="0">
                <a:effectLst/>
                <a:highlight>
                  <a:srgbClr val="FFFFFF"/>
                </a:highlight>
                <a:latin typeface="Arial" panose="020B0604020202020204" pitchFamily="34" charset="0"/>
              </a:rPr>
              <a:t>hydrogel an order of magnitude reduction in the friction coefficient can be created simply by adjusting polymerization conditions (</a:t>
            </a:r>
            <a:r>
              <a:rPr lang="en-US" sz="1400" i="1" dirty="0">
                <a:effectLst/>
                <a:highlight>
                  <a:srgbClr val="FFFFFF"/>
                </a:highlight>
                <a:latin typeface="Arial" panose="020B0604020202020204" pitchFamily="34" charset="0"/>
              </a:rPr>
              <a:t>e.g.</a:t>
            </a:r>
            <a:r>
              <a:rPr lang="en-US" sz="1400" dirty="0">
                <a:effectLst/>
                <a:highlight>
                  <a:srgbClr val="FFFFFF"/>
                </a:highlight>
                <a:latin typeface="Arial" panose="020B0604020202020204" pitchFamily="34" charset="0"/>
              </a:rPr>
              <a:t> oxygen concentration). </a:t>
            </a:r>
          </a:p>
          <a:p>
            <a:endParaRPr lang="en-US" sz="1400" dirty="0">
              <a:highlight>
                <a:srgbClr val="FFFFFF"/>
              </a:highlight>
              <a:latin typeface="Arial" panose="020B0604020202020204" pitchFamily="34" charset="0"/>
            </a:endParaRPr>
          </a:p>
          <a:p>
            <a:r>
              <a:rPr lang="en-US" sz="1400" dirty="0">
                <a:effectLst/>
                <a:highlight>
                  <a:srgbClr val="FFFFFF"/>
                </a:highlight>
                <a:latin typeface="Arial" panose="020B0604020202020204" pitchFamily="34" charset="0"/>
              </a:rPr>
              <a:t>A quantitative analytical model based on polyacrylamide chemistry and kinetics has developed.</a:t>
            </a:r>
          </a:p>
        </p:txBody>
      </p:sp>
      <p:sp>
        <p:nvSpPr>
          <p:cNvPr id="13" name="Rectangle 37">
            <a:extLst>
              <a:ext uri="{FF2B5EF4-FFF2-40B4-BE49-F238E27FC236}">
                <a16:creationId xmlns:a16="http://schemas.microsoft.com/office/drawing/2014/main" id="{42533880-C9A3-31C5-2550-1719D9FB82EC}"/>
              </a:ext>
            </a:extLst>
          </p:cNvPr>
          <p:cNvSpPr>
            <a:spLocks noChangeArrowheads="1"/>
          </p:cNvSpPr>
          <p:nvPr/>
        </p:nvSpPr>
        <p:spPr bwMode="auto">
          <a:xfrm>
            <a:off x="5154113" y="1318221"/>
            <a:ext cx="6897452" cy="425564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pic>
        <p:nvPicPr>
          <p:cNvPr id="19" name="Picture 18">
            <a:extLst>
              <a:ext uri="{FF2B5EF4-FFF2-40B4-BE49-F238E27FC236}">
                <a16:creationId xmlns:a16="http://schemas.microsoft.com/office/drawing/2014/main" id="{3807BB26-4F6B-EEA1-E89E-33CFB931E873}"/>
              </a:ext>
            </a:extLst>
          </p:cNvPr>
          <p:cNvPicPr>
            <a:picLocks noChangeAspect="1"/>
          </p:cNvPicPr>
          <p:nvPr/>
        </p:nvPicPr>
        <p:blipFill>
          <a:blip r:embed="rId3"/>
          <a:stretch>
            <a:fillRect/>
          </a:stretch>
        </p:blipFill>
        <p:spPr>
          <a:xfrm rot="5400000">
            <a:off x="10076981" y="5449001"/>
            <a:ext cx="811215" cy="2088783"/>
          </a:xfrm>
          <a:prstGeom prst="rect">
            <a:avLst/>
          </a:prstGeom>
        </p:spPr>
      </p:pic>
      <p:sp>
        <p:nvSpPr>
          <p:cNvPr id="24" name="flSlide132Footer" descr="  ">
            <a:extLst>
              <a:ext uri="{FF2B5EF4-FFF2-40B4-BE49-F238E27FC236}">
                <a16:creationId xmlns:a16="http://schemas.microsoft.com/office/drawing/2014/main" id="{B923A301-1B35-76BE-D5D0-B71DB711A487}"/>
              </a:ext>
            </a:extLst>
          </p:cNvPr>
          <p:cNvSpPr txBox="1"/>
          <p:nvPr/>
        </p:nvSpPr>
        <p:spPr>
          <a:xfrm>
            <a:off x="0" y="6537960"/>
            <a:ext cx="242374" cy="223138"/>
          </a:xfrm>
          <a:prstGeom prst="rect">
            <a:avLst/>
          </a:prstGeom>
          <a:noFill/>
        </p:spPr>
        <p:txBody>
          <a:bodyPr vert="horz" wrap="none" rtlCol="0">
            <a:spAutoFit/>
          </a:bodyPr>
          <a:lstStyle/>
          <a:p>
            <a:r>
              <a:rPr lang="en-US" sz="850">
                <a:solidFill>
                  <a:srgbClr val="000000"/>
                </a:solidFill>
                <a:latin typeface="Microsoft Sans Serif" panose="020B0604020202020204" pitchFamily="34" charset="0"/>
              </a:rPr>
              <a:t>  </a:t>
            </a:r>
          </a:p>
        </p:txBody>
      </p:sp>
      <p:sp>
        <p:nvSpPr>
          <p:cNvPr id="25" name="hcSlide132Header">
            <a:extLst>
              <a:ext uri="{FF2B5EF4-FFF2-40B4-BE49-F238E27FC236}">
                <a16:creationId xmlns:a16="http://schemas.microsoft.com/office/drawing/2014/main" id="{D1B9DD72-0991-8E27-8B97-CE240360EC1C}"/>
              </a:ext>
            </a:extLst>
          </p:cNvPr>
          <p:cNvSpPr txBox="1"/>
          <p:nvPr/>
        </p:nvSpPr>
        <p:spPr>
          <a:xfrm>
            <a:off x="5994400" y="0"/>
            <a:ext cx="184731" cy="369332"/>
          </a:xfrm>
          <a:prstGeom prst="rect">
            <a:avLst/>
          </a:prstGeom>
          <a:noFill/>
        </p:spPr>
        <p:txBody>
          <a:bodyPr vert="horz" wrap="none" rtlCol="0">
            <a:spAutoFit/>
          </a:bodyPr>
          <a:lstStyle/>
          <a:p>
            <a:endParaRPr lang="en-US"/>
          </a:p>
        </p:txBody>
      </p:sp>
      <p:sp>
        <p:nvSpPr>
          <p:cNvPr id="5" name="TextBox 4">
            <a:extLst>
              <a:ext uri="{FF2B5EF4-FFF2-40B4-BE49-F238E27FC236}">
                <a16:creationId xmlns:a16="http://schemas.microsoft.com/office/drawing/2014/main" id="{E43EC212-E257-2DBE-A3A1-F166969A85CC}"/>
              </a:ext>
            </a:extLst>
          </p:cNvPr>
          <p:cNvSpPr txBox="1"/>
          <p:nvPr/>
        </p:nvSpPr>
        <p:spPr>
          <a:xfrm>
            <a:off x="5146767" y="5583348"/>
            <a:ext cx="6897452" cy="646331"/>
          </a:xfrm>
          <a:prstGeom prst="rect">
            <a:avLst/>
          </a:prstGeom>
          <a:noFill/>
        </p:spPr>
        <p:txBody>
          <a:bodyPr wrap="square">
            <a:spAutoFit/>
          </a:bodyPr>
          <a:lstStyle/>
          <a:p>
            <a:r>
              <a:rPr lang="en-US" sz="1200" dirty="0">
                <a:latin typeface="Arial" panose="020B0604020202020204" pitchFamily="34" charset="0"/>
                <a:cs typeface="Arial" panose="020B0604020202020204" pitchFamily="34" charset="0"/>
              </a:rPr>
              <a:t>Chau, Edwards, </a:t>
            </a:r>
            <a:r>
              <a:rPr lang="en-US" sz="1200" b="1" dirty="0">
                <a:latin typeface="Arial" panose="020B0604020202020204" pitchFamily="34" charset="0"/>
                <a:cs typeface="Arial" panose="020B0604020202020204" pitchFamily="34" charset="0"/>
              </a:rPr>
              <a:t>Helgeson</a:t>
            </a:r>
            <a:r>
              <a:rPr lang="en-US" sz="1200" dirty="0">
                <a:latin typeface="Arial" panose="020B0604020202020204" pitchFamily="34" charset="0"/>
                <a:cs typeface="Arial" panose="020B0604020202020204" pitchFamily="34" charset="0"/>
              </a:rPr>
              <a:t>, </a:t>
            </a:r>
            <a:r>
              <a:rPr lang="en-US" sz="1200" b="1" dirty="0" err="1">
                <a:latin typeface="Arial" panose="020B0604020202020204" pitchFamily="34" charset="0"/>
                <a:cs typeface="Arial" panose="020B0604020202020204" pitchFamily="34" charset="0"/>
              </a:rPr>
              <a:t>Pitenis</a:t>
            </a:r>
            <a:r>
              <a:rPr lang="en-US" sz="1200" dirty="0">
                <a:latin typeface="Arial" panose="020B0604020202020204" pitchFamily="34" charset="0"/>
                <a:cs typeface="Arial" panose="020B0604020202020204" pitchFamily="34" charset="0"/>
              </a:rPr>
              <a:t>, Designing </a:t>
            </a:r>
            <a:r>
              <a:rPr lang="en-US" sz="1200" dirty="0" err="1">
                <a:effectLst/>
                <a:latin typeface="Arial" panose="020B0604020202020204" pitchFamily="34" charset="0"/>
                <a:cs typeface="Arial" panose="020B0604020202020204" pitchFamily="34" charset="0"/>
              </a:rPr>
              <a:t>superlubricious</a:t>
            </a:r>
            <a:r>
              <a:rPr lang="en-US" sz="1200" dirty="0">
                <a:effectLst/>
                <a:latin typeface="Arial" panose="020B0604020202020204" pitchFamily="34" charset="0"/>
                <a:cs typeface="Arial" panose="020B0604020202020204" pitchFamily="34" charset="0"/>
              </a:rPr>
              <a:t> hydrogels from spontaneous peroxidation gradients</a:t>
            </a:r>
            <a:r>
              <a:rPr lang="en-US" sz="1200" dirty="0">
                <a:latin typeface="Arial" panose="020B0604020202020204" pitchFamily="34" charset="0"/>
                <a:cs typeface="Arial" panose="020B0604020202020204" pitchFamily="34" charset="0"/>
              </a:rPr>
              <a:t>, </a:t>
            </a:r>
            <a:r>
              <a:rPr lang="en-US" sz="1200" i="1" dirty="0">
                <a:effectLst/>
                <a:latin typeface="Arial" panose="020B0604020202020204" pitchFamily="34" charset="0"/>
                <a:cs typeface="Arial" panose="020B0604020202020204" pitchFamily="34" charset="0"/>
              </a:rPr>
              <a:t>ACS Appl. Mater. Interfaces</a:t>
            </a:r>
            <a:r>
              <a:rPr lang="en-US" sz="1200" dirty="0">
                <a:effectLst/>
                <a:latin typeface="Arial" panose="020B0604020202020204" pitchFamily="34" charset="0"/>
                <a:cs typeface="Arial" panose="020B0604020202020204" pitchFamily="34" charset="0"/>
              </a:rPr>
              <a:t> </a:t>
            </a:r>
            <a:r>
              <a:rPr lang="en-US" sz="1200" b="1" dirty="0">
                <a:effectLst/>
                <a:latin typeface="Arial" panose="020B0604020202020204" pitchFamily="34" charset="0"/>
                <a:cs typeface="Arial" panose="020B0604020202020204" pitchFamily="34" charset="0"/>
              </a:rPr>
              <a:t>15</a:t>
            </a:r>
            <a:r>
              <a:rPr lang="en-US" sz="1200" dirty="0">
                <a:effectLst/>
                <a:latin typeface="Arial" panose="020B0604020202020204" pitchFamily="34" charset="0"/>
                <a:cs typeface="Arial" panose="020B0604020202020204" pitchFamily="34" charset="0"/>
              </a:rPr>
              <a:t> (2023) 43075−43086. DOI: 10.1021/acsami.3c04636 </a:t>
            </a:r>
          </a:p>
        </p:txBody>
      </p:sp>
      <p:sp>
        <p:nvSpPr>
          <p:cNvPr id="8" name="TextBox 7">
            <a:extLst>
              <a:ext uri="{FF2B5EF4-FFF2-40B4-BE49-F238E27FC236}">
                <a16:creationId xmlns:a16="http://schemas.microsoft.com/office/drawing/2014/main" id="{EECE1F33-8E91-747F-2CC6-20CD0EE8DCF6}"/>
              </a:ext>
            </a:extLst>
          </p:cNvPr>
          <p:cNvSpPr txBox="1"/>
          <p:nvPr/>
        </p:nvSpPr>
        <p:spPr>
          <a:xfrm>
            <a:off x="5229431" y="4908571"/>
            <a:ext cx="6109062" cy="523220"/>
          </a:xfrm>
          <a:prstGeom prst="rect">
            <a:avLst/>
          </a:prstGeom>
          <a:noFill/>
        </p:spPr>
        <p:txBody>
          <a:bodyPr wrap="square">
            <a:spAutoFit/>
          </a:bodyPr>
          <a:lstStyle/>
          <a:p>
            <a:r>
              <a:rPr lang="en-US" sz="1400" dirty="0">
                <a:effectLst/>
                <a:latin typeface="Arial" panose="020B0604020202020204" pitchFamily="34" charset="0"/>
                <a:cs typeface="Arial" panose="020B0604020202020204" pitchFamily="34" charset="0"/>
              </a:rPr>
              <a:t>Monomer conversion at the surface of the gel at various polymerization times as a function of depth from the gel surface. </a:t>
            </a:r>
          </a:p>
        </p:txBody>
      </p:sp>
      <p:pic>
        <p:nvPicPr>
          <p:cNvPr id="12" name="Picture 11" descr="Monomer conversion at the surface of the gel at various polymerization times as a function of depth from the gel surface.">
            <a:extLst>
              <a:ext uri="{FF2B5EF4-FFF2-40B4-BE49-F238E27FC236}">
                <a16:creationId xmlns:a16="http://schemas.microsoft.com/office/drawing/2014/main" id="{56C98EE7-9517-A931-6772-7259A80CEEAD}"/>
              </a:ext>
            </a:extLst>
          </p:cNvPr>
          <p:cNvPicPr>
            <a:picLocks noChangeAspect="1"/>
          </p:cNvPicPr>
          <p:nvPr/>
        </p:nvPicPr>
        <p:blipFill>
          <a:blip r:embed="rId4"/>
          <a:stretch>
            <a:fillRect/>
          </a:stretch>
        </p:blipFill>
        <p:spPr>
          <a:xfrm>
            <a:off x="5806399" y="1447620"/>
            <a:ext cx="5720581" cy="3460951"/>
          </a:xfrm>
          <a:prstGeom prst="rect">
            <a:avLst/>
          </a:prstGeom>
        </p:spPr>
      </p:pic>
    </p:spTree>
    <p:extLst>
      <p:ext uri="{BB962C8B-B14F-4D97-AF65-F5344CB8AC3E}">
        <p14:creationId xmlns:p14="http://schemas.microsoft.com/office/powerpoint/2010/main" val="386602603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3156</TotalTime>
  <Words>353</Words>
  <Application>Microsoft Macintosh PowerPoint</Application>
  <PresentationFormat>Widescreen</PresentationFormat>
  <Paragraphs>18</Paragraphs>
  <Slides>1</Slides>
  <Notes>1</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vt:i4>
      </vt:variant>
    </vt:vector>
  </HeadingPairs>
  <TitlesOfParts>
    <vt:vector size="10" baseType="lpstr">
      <vt:lpstr>Sitka Subheading</vt:lpstr>
      <vt:lpstr>Arial</vt:lpstr>
      <vt:lpstr>Calibri</vt:lpstr>
      <vt:lpstr>Calibri Light</vt:lpstr>
      <vt:lpstr>Helvetica Neue</vt:lpstr>
      <vt:lpstr>Microsoft Sans Serif</vt:lpstr>
      <vt:lpstr>Times New Roman</vt:lpstr>
      <vt:lpstr>Wingdings</vt:lpstr>
      <vt:lpstr>Office Theme</vt:lpstr>
      <vt:lpstr>PowerPoint Presentation</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TD</dc:creator>
  <cp:lastModifiedBy>Microsoft Office User</cp:lastModifiedBy>
  <cp:revision>280</cp:revision>
  <cp:lastPrinted>2018-03-20T12:31:18Z</cp:lastPrinted>
  <dcterms:created xsi:type="dcterms:W3CDTF">2017-10-05T17:34:54Z</dcterms:created>
  <dcterms:modified xsi:type="dcterms:W3CDTF">2024-05-15T22:50:09Z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9b3d174c-23b2-471b-a915-ef0585a807c5</vt:lpwstr>
  </property>
  <property fmtid="{D5CDD505-2E9C-101B-9397-08002B2CF9AE}" pid="3" name="ContainsCUI">
    <vt:lpwstr>No</vt:lpwstr>
  </property>
</Properties>
</file>