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022" autoAdjust="0"/>
    <p:restoredTop sz="85752" autoAdjust="0"/>
  </p:normalViewPr>
  <p:slideViewPr>
    <p:cSldViewPr snapToGrid="0" snapToObjects="1">
      <p:cViewPr varScale="1">
        <p:scale>
          <a:sx n="111" d="100"/>
          <a:sy n="111" d="100"/>
        </p:scale>
        <p:origin x="1720" y="208"/>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5/15/24</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5/15/24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dirty="0">
                <a:solidFill>
                  <a:schemeClr val="tx1"/>
                </a:solidFill>
                <a:latin typeface="+mn-lt"/>
              </a:rPr>
              <a:t>Please see above.</a:t>
            </a: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solidFill>
                  <a:schemeClr val="tx1"/>
                </a:solidFill>
                <a:latin typeface="+mn-lt"/>
              </a:rPr>
              <a:t>Polyacrylamide-based hydrogels can be created with the same overall mechanical properties but with surfaces that display significantly lower friction, simply by mild changes to the reaction conditions. This has implications for the many uses of hydrogels, for example, in contact lenses. </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solidFill>
                  <a:schemeClr val="tx1"/>
                </a:solidFill>
                <a:latin typeface="+mn-lt"/>
              </a:rPr>
              <a:t>An important goal of IRG-2 is to develop more resilient and responsive gels.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200" dirty="0">
                <a:latin typeface="Arial" panose="020B0604020202020204" pitchFamily="34" charset="0"/>
                <a:cs typeface="Arial" panose="020B0604020202020204" pitchFamily="34" charset="0"/>
              </a:rPr>
              <a:t>Chau, Edwards, </a:t>
            </a:r>
            <a:r>
              <a:rPr lang="en-US" sz="1200" b="1" dirty="0">
                <a:latin typeface="Arial" panose="020B0604020202020204" pitchFamily="34" charset="0"/>
                <a:cs typeface="Arial" panose="020B0604020202020204" pitchFamily="34" charset="0"/>
              </a:rPr>
              <a:t>Helgeson</a:t>
            </a:r>
            <a:r>
              <a:rPr lang="en-US" sz="1200" dirty="0">
                <a:latin typeface="Arial" panose="020B0604020202020204" pitchFamily="34" charset="0"/>
                <a:cs typeface="Arial" panose="020B0604020202020204" pitchFamily="34" charset="0"/>
              </a:rPr>
              <a:t>, </a:t>
            </a:r>
            <a:r>
              <a:rPr lang="en-US" sz="1200" b="1" dirty="0" err="1">
                <a:latin typeface="Arial" panose="020B0604020202020204" pitchFamily="34" charset="0"/>
                <a:cs typeface="Arial" panose="020B0604020202020204" pitchFamily="34" charset="0"/>
              </a:rPr>
              <a:t>Pitenis</a:t>
            </a:r>
            <a:r>
              <a:rPr lang="en-US" sz="1200" dirty="0">
                <a:latin typeface="Arial" panose="020B0604020202020204" pitchFamily="34" charset="0"/>
                <a:cs typeface="Arial" panose="020B0604020202020204" pitchFamily="34" charset="0"/>
              </a:rPr>
              <a:t>, Designing </a:t>
            </a:r>
            <a:r>
              <a:rPr lang="en-US" sz="1200" dirty="0" err="1">
                <a:effectLst/>
                <a:latin typeface="Arial" panose="020B0604020202020204" pitchFamily="34" charset="0"/>
                <a:cs typeface="Arial" panose="020B0604020202020204" pitchFamily="34" charset="0"/>
              </a:rPr>
              <a:t>superlubricious</a:t>
            </a:r>
            <a:r>
              <a:rPr lang="en-US" sz="1200" dirty="0">
                <a:effectLst/>
                <a:latin typeface="Arial" panose="020B0604020202020204" pitchFamily="34" charset="0"/>
                <a:cs typeface="Arial" panose="020B0604020202020204" pitchFamily="34" charset="0"/>
              </a:rPr>
              <a:t> hydrogels from spontaneous peroxidation gradients</a:t>
            </a:r>
            <a:r>
              <a:rPr lang="en-US" sz="1200" dirty="0">
                <a:latin typeface="Arial" panose="020B0604020202020204" pitchFamily="34" charset="0"/>
                <a:cs typeface="Arial" panose="020B0604020202020204" pitchFamily="34" charset="0"/>
              </a:rPr>
              <a:t>, </a:t>
            </a:r>
            <a:r>
              <a:rPr lang="en-US" sz="1200" i="1" dirty="0">
                <a:effectLst/>
                <a:latin typeface="Arial" panose="020B0604020202020204" pitchFamily="34" charset="0"/>
                <a:cs typeface="Arial" panose="020B0604020202020204" pitchFamily="34" charset="0"/>
              </a:rPr>
              <a:t>ACS Appl. Mater. Interfaces</a:t>
            </a:r>
            <a:r>
              <a:rPr lang="en-US" sz="1200" dirty="0">
                <a:effectLst/>
                <a:latin typeface="Arial" panose="020B0604020202020204" pitchFamily="34" charset="0"/>
                <a:cs typeface="Arial" panose="020B0604020202020204" pitchFamily="34" charset="0"/>
              </a:rPr>
              <a:t> 15 (2023) 43075−43086. DOI: 10.1021/acsami.3c04636 </a:t>
            </a:r>
          </a:p>
          <a:p>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5/15/24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5/15/24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984103" y="127452"/>
            <a:ext cx="8060116"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000" b="1" dirty="0" err="1">
                <a:solidFill>
                  <a:srgbClr val="C00000"/>
                </a:solidFill>
                <a:latin typeface="Arial" panose="020B0604020202020204" pitchFamily="34" charset="0"/>
                <a:cs typeface="Arial" panose="020B0604020202020204" pitchFamily="34" charset="0"/>
              </a:rPr>
              <a:t>Superlubricious</a:t>
            </a:r>
            <a:r>
              <a:rPr lang="en-US" sz="2000" b="1" dirty="0">
                <a:solidFill>
                  <a:srgbClr val="C00000"/>
                </a:solidFill>
                <a:latin typeface="Arial" panose="020B0604020202020204" pitchFamily="34" charset="0"/>
                <a:cs typeface="Arial" panose="020B0604020202020204" pitchFamily="34" charset="0"/>
              </a:rPr>
              <a:t> Hydrogels from Oxidation Gradients</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pPr algn="ctr"/>
            <a:r>
              <a:rPr lang="en-US" sz="1400" b="1" dirty="0">
                <a:latin typeface="Arial" panose="020B0604020202020204" pitchFamily="34" charset="0"/>
                <a:cs typeface="Arial" panose="020B0604020202020204" pitchFamily="34" charset="0"/>
              </a:rPr>
              <a:t>UC Santa Barbara MRSEC </a:t>
            </a:r>
          </a:p>
          <a:p>
            <a:pPr algn="ctr"/>
            <a:r>
              <a:rPr lang="en-US" sz="1400" b="1" dirty="0">
                <a:latin typeface="Arial" panose="020B0604020202020204" pitchFamily="34" charset="0"/>
                <a:cs typeface="Arial" panose="020B0604020202020204" pitchFamily="34" charset="0"/>
              </a:rPr>
              <a:t>DMR-2308708</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994400" y="862085"/>
            <a:ext cx="5410840"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Matt Helgeson and Angela </a:t>
            </a:r>
            <a:r>
              <a:rPr lang="en-US" sz="1600" b="1" dirty="0" err="1">
                <a:latin typeface="Arial" panose="020B0604020202020204" pitchFamily="34" charset="0"/>
                <a:cs typeface="Arial" panose="020B0604020202020204" pitchFamily="34" charset="0"/>
              </a:rPr>
              <a:t>Pitenis</a:t>
            </a:r>
            <a:r>
              <a:rPr lang="en-US" sz="1600" b="1" dirty="0">
                <a:latin typeface="Arial" panose="020B0604020202020204" pitchFamily="34" charset="0"/>
                <a:cs typeface="Arial" panose="020B0604020202020204" pitchFamily="34" charset="0"/>
              </a:rPr>
              <a:t> (UC Santa Barbara)</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121187" y="1200639"/>
            <a:ext cx="4779908"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400" dirty="0">
                <a:effectLst/>
                <a:highlight>
                  <a:srgbClr val="FFFFFF"/>
                </a:highlight>
                <a:latin typeface="Arial" panose="020B0604020202020204" pitchFamily="34" charset="0"/>
              </a:rPr>
              <a:t>Hydrogels are hydrated three-dimensional networks</a:t>
            </a:r>
            <a:br>
              <a:rPr lang="en-US" sz="1400" dirty="0">
                <a:effectLst/>
                <a:highlight>
                  <a:srgbClr val="FFFFFF"/>
                </a:highlight>
                <a:latin typeface="Arial" panose="020B0604020202020204" pitchFamily="34" charset="0"/>
              </a:rPr>
            </a:br>
            <a:r>
              <a:rPr lang="en-US" sz="1400" dirty="0">
                <a:effectLst/>
                <a:highlight>
                  <a:srgbClr val="FFFFFF"/>
                </a:highlight>
                <a:latin typeface="Arial" panose="020B0604020202020204" pitchFamily="34" charset="0"/>
              </a:rPr>
              <a:t>of hydrophilic polymers that are commonly used in the biomedical industry due to their mechanical and structural tunability, biocompatibility, and similar water content to biological tissues.</a:t>
            </a:r>
          </a:p>
          <a:p>
            <a:br>
              <a:rPr lang="en-US" sz="1400" dirty="0">
                <a:effectLst/>
                <a:highlight>
                  <a:srgbClr val="FFFFFF"/>
                </a:highlight>
                <a:latin typeface="Arial" panose="020B0604020202020204" pitchFamily="34" charset="0"/>
              </a:rPr>
            </a:br>
            <a:r>
              <a:rPr lang="en-US" sz="1400" dirty="0">
                <a:effectLst/>
                <a:highlight>
                  <a:srgbClr val="FFFFFF"/>
                </a:highlight>
                <a:latin typeface="Arial" panose="020B0604020202020204" pitchFamily="34" charset="0"/>
              </a:rPr>
              <a:t>The surface structure of hydrogels polymerized through free-radical polymerization can be modified by controlling environmental oxygen concentrations, leading to the formation of a polymer concentration gradient. UC Santa Barbara MRSEC researchers created</a:t>
            </a:r>
            <a:r>
              <a:rPr lang="en-US" sz="1400" dirty="0">
                <a:highlight>
                  <a:srgbClr val="FFFFFF"/>
                </a:highlight>
                <a:latin typeface="Arial" panose="020B0604020202020204" pitchFamily="34" charset="0"/>
              </a:rPr>
              <a:t> </a:t>
            </a:r>
            <a:r>
              <a:rPr lang="en-US" sz="1400" dirty="0">
                <a:effectLst/>
                <a:highlight>
                  <a:srgbClr val="FFFFFF"/>
                </a:highlight>
                <a:latin typeface="Arial" panose="020B0604020202020204" pitchFamily="34" charset="0"/>
              </a:rPr>
              <a:t>polyacrylamide hydrogels in varying oxygen environments and monitored their mechanical and tribological properties.</a:t>
            </a:r>
          </a:p>
          <a:p>
            <a:endParaRPr lang="en-US" sz="1400" dirty="0">
              <a:highlight>
                <a:srgbClr val="FFFFFF"/>
              </a:highlight>
              <a:latin typeface="Arial" panose="020B0604020202020204" pitchFamily="34" charset="0"/>
            </a:endParaRPr>
          </a:p>
          <a:p>
            <a:r>
              <a:rPr lang="en-US" sz="1400" dirty="0">
                <a:effectLst/>
                <a:highlight>
                  <a:srgbClr val="FFFFFF"/>
                </a:highlight>
                <a:latin typeface="Arial" panose="020B0604020202020204" pitchFamily="34" charset="0"/>
              </a:rPr>
              <a:t>Without significantly reducing the elastic modulus of the</a:t>
            </a:r>
            <a:br>
              <a:rPr lang="en-US" sz="1400" dirty="0">
                <a:effectLst/>
                <a:highlight>
                  <a:srgbClr val="FFFFFF"/>
                </a:highlight>
                <a:latin typeface="Arial" panose="020B0604020202020204" pitchFamily="34" charset="0"/>
              </a:rPr>
            </a:br>
            <a:r>
              <a:rPr lang="en-US" sz="1400" dirty="0">
                <a:effectLst/>
                <a:highlight>
                  <a:srgbClr val="FFFFFF"/>
                </a:highlight>
                <a:latin typeface="Arial" panose="020B0604020202020204" pitchFamily="34" charset="0"/>
              </a:rPr>
              <a:t>hydrogel an order of magnitude reduction in the friction coefficient can be created simply by adjusting polymerization conditions (</a:t>
            </a:r>
            <a:r>
              <a:rPr lang="en-US" sz="1400" i="1" dirty="0">
                <a:effectLst/>
                <a:highlight>
                  <a:srgbClr val="FFFFFF"/>
                </a:highlight>
                <a:latin typeface="Arial" panose="020B0604020202020204" pitchFamily="34" charset="0"/>
              </a:rPr>
              <a:t>e.g.</a:t>
            </a:r>
            <a:r>
              <a:rPr lang="en-US" sz="1400" dirty="0">
                <a:effectLst/>
                <a:highlight>
                  <a:srgbClr val="FFFFFF"/>
                </a:highlight>
                <a:latin typeface="Arial" panose="020B0604020202020204" pitchFamily="34" charset="0"/>
              </a:rPr>
              <a:t> oxygen concentration). </a:t>
            </a:r>
          </a:p>
          <a:p>
            <a:endParaRPr lang="en-US" sz="1400" dirty="0">
              <a:highlight>
                <a:srgbClr val="FFFFFF"/>
              </a:highlight>
              <a:latin typeface="Arial" panose="020B0604020202020204" pitchFamily="34" charset="0"/>
            </a:endParaRPr>
          </a:p>
          <a:p>
            <a:r>
              <a:rPr lang="en-US" sz="1400" dirty="0">
                <a:effectLst/>
                <a:highlight>
                  <a:srgbClr val="FFFFFF"/>
                </a:highlight>
                <a:latin typeface="Arial" panose="020B0604020202020204" pitchFamily="34" charset="0"/>
              </a:rPr>
              <a:t>A quantitative analytical model based on polyacrylamide chemistry and kinetics has developed.</a:t>
            </a:r>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5154113" y="1318221"/>
            <a:ext cx="6897452" cy="425564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5" name="TextBox 4">
            <a:extLst>
              <a:ext uri="{FF2B5EF4-FFF2-40B4-BE49-F238E27FC236}">
                <a16:creationId xmlns:a16="http://schemas.microsoft.com/office/drawing/2014/main" id="{E43EC212-E257-2DBE-A3A1-F166969A85CC}"/>
              </a:ext>
            </a:extLst>
          </p:cNvPr>
          <p:cNvSpPr txBox="1"/>
          <p:nvPr/>
        </p:nvSpPr>
        <p:spPr>
          <a:xfrm>
            <a:off x="5146767" y="5583348"/>
            <a:ext cx="6897452" cy="646331"/>
          </a:xfrm>
          <a:prstGeom prst="rect">
            <a:avLst/>
          </a:prstGeom>
          <a:noFill/>
        </p:spPr>
        <p:txBody>
          <a:bodyPr wrap="square">
            <a:spAutoFit/>
          </a:bodyPr>
          <a:lstStyle/>
          <a:p>
            <a:r>
              <a:rPr lang="en-US" sz="1200" dirty="0">
                <a:latin typeface="Arial" panose="020B0604020202020204" pitchFamily="34" charset="0"/>
                <a:cs typeface="Arial" panose="020B0604020202020204" pitchFamily="34" charset="0"/>
              </a:rPr>
              <a:t>Chau, Edwards, </a:t>
            </a:r>
            <a:r>
              <a:rPr lang="en-US" sz="1200" b="1" dirty="0">
                <a:latin typeface="Arial" panose="020B0604020202020204" pitchFamily="34" charset="0"/>
                <a:cs typeface="Arial" panose="020B0604020202020204" pitchFamily="34" charset="0"/>
              </a:rPr>
              <a:t>Helgeson</a:t>
            </a:r>
            <a:r>
              <a:rPr lang="en-US" sz="1200" dirty="0">
                <a:latin typeface="Arial" panose="020B0604020202020204" pitchFamily="34" charset="0"/>
                <a:cs typeface="Arial" panose="020B0604020202020204" pitchFamily="34" charset="0"/>
              </a:rPr>
              <a:t>, </a:t>
            </a:r>
            <a:r>
              <a:rPr lang="en-US" sz="1200" b="1" dirty="0" err="1">
                <a:latin typeface="Arial" panose="020B0604020202020204" pitchFamily="34" charset="0"/>
                <a:cs typeface="Arial" panose="020B0604020202020204" pitchFamily="34" charset="0"/>
              </a:rPr>
              <a:t>Pitenis</a:t>
            </a:r>
            <a:r>
              <a:rPr lang="en-US" sz="1200" dirty="0">
                <a:latin typeface="Arial" panose="020B0604020202020204" pitchFamily="34" charset="0"/>
                <a:cs typeface="Arial" panose="020B0604020202020204" pitchFamily="34" charset="0"/>
              </a:rPr>
              <a:t>, Designing </a:t>
            </a:r>
            <a:r>
              <a:rPr lang="en-US" sz="1200" dirty="0" err="1">
                <a:effectLst/>
                <a:latin typeface="Arial" panose="020B0604020202020204" pitchFamily="34" charset="0"/>
                <a:cs typeface="Arial" panose="020B0604020202020204" pitchFamily="34" charset="0"/>
              </a:rPr>
              <a:t>superlubricious</a:t>
            </a:r>
            <a:r>
              <a:rPr lang="en-US" sz="1200" dirty="0">
                <a:effectLst/>
                <a:latin typeface="Arial" panose="020B0604020202020204" pitchFamily="34" charset="0"/>
                <a:cs typeface="Arial" panose="020B0604020202020204" pitchFamily="34" charset="0"/>
              </a:rPr>
              <a:t> hydrogels from spontaneous peroxidation gradients</a:t>
            </a:r>
            <a:r>
              <a:rPr lang="en-US" sz="1200" dirty="0">
                <a:latin typeface="Arial" panose="020B0604020202020204" pitchFamily="34" charset="0"/>
                <a:cs typeface="Arial" panose="020B0604020202020204" pitchFamily="34" charset="0"/>
              </a:rPr>
              <a:t>, </a:t>
            </a:r>
            <a:r>
              <a:rPr lang="en-US" sz="1200" i="1" dirty="0">
                <a:effectLst/>
                <a:latin typeface="Arial" panose="020B0604020202020204" pitchFamily="34" charset="0"/>
                <a:cs typeface="Arial" panose="020B0604020202020204" pitchFamily="34" charset="0"/>
              </a:rPr>
              <a:t>ACS Appl. Mater. Interfaces</a:t>
            </a:r>
            <a:r>
              <a:rPr lang="en-US" sz="1200" dirty="0">
                <a:effectLst/>
                <a:latin typeface="Arial" panose="020B0604020202020204" pitchFamily="34" charset="0"/>
                <a:cs typeface="Arial" panose="020B0604020202020204" pitchFamily="34" charset="0"/>
              </a:rPr>
              <a:t> </a:t>
            </a:r>
            <a:r>
              <a:rPr lang="en-US" sz="1200" b="1" dirty="0">
                <a:effectLst/>
                <a:latin typeface="Arial" panose="020B0604020202020204" pitchFamily="34" charset="0"/>
                <a:cs typeface="Arial" panose="020B0604020202020204" pitchFamily="34" charset="0"/>
              </a:rPr>
              <a:t>15</a:t>
            </a:r>
            <a:r>
              <a:rPr lang="en-US" sz="1200" dirty="0">
                <a:effectLst/>
                <a:latin typeface="Arial" panose="020B0604020202020204" pitchFamily="34" charset="0"/>
                <a:cs typeface="Arial" panose="020B0604020202020204" pitchFamily="34" charset="0"/>
              </a:rPr>
              <a:t> (2023) 43075−43086. DOI: 10.1021/acsami.3c04636 </a:t>
            </a:r>
          </a:p>
        </p:txBody>
      </p:sp>
      <p:sp>
        <p:nvSpPr>
          <p:cNvPr id="8" name="TextBox 7">
            <a:extLst>
              <a:ext uri="{FF2B5EF4-FFF2-40B4-BE49-F238E27FC236}">
                <a16:creationId xmlns:a16="http://schemas.microsoft.com/office/drawing/2014/main" id="{EECE1F33-8E91-747F-2CC6-20CD0EE8DCF6}"/>
              </a:ext>
            </a:extLst>
          </p:cNvPr>
          <p:cNvSpPr txBox="1"/>
          <p:nvPr/>
        </p:nvSpPr>
        <p:spPr>
          <a:xfrm>
            <a:off x="5229431" y="4908571"/>
            <a:ext cx="6109062" cy="523220"/>
          </a:xfrm>
          <a:prstGeom prst="rect">
            <a:avLst/>
          </a:prstGeom>
          <a:noFill/>
        </p:spPr>
        <p:txBody>
          <a:bodyPr wrap="square">
            <a:spAutoFit/>
          </a:bodyPr>
          <a:lstStyle/>
          <a:p>
            <a:r>
              <a:rPr lang="en-US" sz="1400" dirty="0">
                <a:effectLst/>
                <a:latin typeface="Arial" panose="020B0604020202020204" pitchFamily="34" charset="0"/>
                <a:cs typeface="Arial" panose="020B0604020202020204" pitchFamily="34" charset="0"/>
              </a:rPr>
              <a:t>Monomer conversion at the surface of the gel at various polymerization times as a function of depth from the gel surface. </a:t>
            </a:r>
          </a:p>
        </p:txBody>
      </p:sp>
      <p:pic>
        <p:nvPicPr>
          <p:cNvPr id="12" name="Picture 11" descr="Monomer conversion at the surface of the gel at various polymerization times as a function of depth from the gel surface.">
            <a:extLst>
              <a:ext uri="{FF2B5EF4-FFF2-40B4-BE49-F238E27FC236}">
                <a16:creationId xmlns:a16="http://schemas.microsoft.com/office/drawing/2014/main" id="{56C98EE7-9517-A931-6772-7259A80CEEAD}"/>
              </a:ext>
            </a:extLst>
          </p:cNvPr>
          <p:cNvPicPr>
            <a:picLocks noChangeAspect="1"/>
          </p:cNvPicPr>
          <p:nvPr/>
        </p:nvPicPr>
        <p:blipFill>
          <a:blip r:embed="rId4"/>
          <a:stretch>
            <a:fillRect/>
          </a:stretch>
        </p:blipFill>
        <p:spPr>
          <a:xfrm>
            <a:off x="5806399" y="1447620"/>
            <a:ext cx="5720581" cy="3460951"/>
          </a:xfrm>
          <a:prstGeom prst="rect">
            <a:avLst/>
          </a:prstGeom>
        </p:spPr>
      </p:pic>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3156</TotalTime>
  <Words>353</Words>
  <Application>Microsoft Macintosh PowerPoint</Application>
  <PresentationFormat>Widescreen</PresentationFormat>
  <Paragraphs>18</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Sitka Subheading</vt:lpstr>
      <vt:lpstr>Arial</vt:lpstr>
      <vt:lpstr>Calibri</vt:lpstr>
      <vt:lpstr>Calibri Light</vt:lpstr>
      <vt:lpstr>Helvetica Neue</vt:lpstr>
      <vt:lpstr>Microsoft Sans Serif</vt:lpstr>
      <vt:lpstr>Times New Roman</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Microsoft Office User</cp:lastModifiedBy>
  <cp:revision>280</cp:revision>
  <cp:lastPrinted>2018-03-20T12:31:18Z</cp:lastPrinted>
  <dcterms:created xsi:type="dcterms:W3CDTF">2017-10-05T17:34:54Z</dcterms:created>
  <dcterms:modified xsi:type="dcterms:W3CDTF">2024-05-15T22:50:09Z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