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
  </p:notesMasterIdLst>
  <p:sldIdLst>
    <p:sldId id="341" r:id="rId2"/>
  </p:sldIdLst>
  <p:sldSz cx="9144000" cy="6858000" type="screen4x3"/>
  <p:notesSz cx="6858000" cy="9144000"/>
  <p:defaultTextStyle>
    <a:defPPr>
      <a:defRPr lang="en-US"/>
    </a:defPPr>
    <a:lvl1pPr algn="l" rtl="0" fontAlgn="base">
      <a:spcBef>
        <a:spcPct val="0"/>
      </a:spcBef>
      <a:spcAft>
        <a:spcPct val="0"/>
      </a:spcAft>
      <a:defRPr kern="1200">
        <a:solidFill>
          <a:srgbClr val="FFFFFF"/>
        </a:solidFill>
        <a:latin typeface="Arial" charset="0"/>
        <a:ea typeface="ＭＳ Ｐゴシック" charset="0"/>
        <a:cs typeface="ＭＳ Ｐゴシック" charset="0"/>
        <a:sym typeface="Arial" charset="0"/>
      </a:defRPr>
    </a:lvl1pPr>
    <a:lvl2pPr marL="457200" algn="l" rtl="0" fontAlgn="base">
      <a:spcBef>
        <a:spcPct val="0"/>
      </a:spcBef>
      <a:spcAft>
        <a:spcPct val="0"/>
      </a:spcAft>
      <a:defRPr kern="1200">
        <a:solidFill>
          <a:srgbClr val="FFFFFF"/>
        </a:solidFill>
        <a:latin typeface="Arial" charset="0"/>
        <a:ea typeface="ＭＳ Ｐゴシック" charset="0"/>
        <a:cs typeface="ＭＳ Ｐゴシック" charset="0"/>
        <a:sym typeface="Arial" charset="0"/>
      </a:defRPr>
    </a:lvl2pPr>
    <a:lvl3pPr marL="914400" algn="l" rtl="0" fontAlgn="base">
      <a:spcBef>
        <a:spcPct val="0"/>
      </a:spcBef>
      <a:spcAft>
        <a:spcPct val="0"/>
      </a:spcAft>
      <a:defRPr kern="1200">
        <a:solidFill>
          <a:srgbClr val="FFFFFF"/>
        </a:solidFill>
        <a:latin typeface="Arial" charset="0"/>
        <a:ea typeface="ＭＳ Ｐゴシック" charset="0"/>
        <a:cs typeface="ＭＳ Ｐゴシック" charset="0"/>
        <a:sym typeface="Arial" charset="0"/>
      </a:defRPr>
    </a:lvl3pPr>
    <a:lvl4pPr marL="1371600" algn="l" rtl="0" fontAlgn="base">
      <a:spcBef>
        <a:spcPct val="0"/>
      </a:spcBef>
      <a:spcAft>
        <a:spcPct val="0"/>
      </a:spcAft>
      <a:defRPr kern="1200">
        <a:solidFill>
          <a:srgbClr val="FFFFFF"/>
        </a:solidFill>
        <a:latin typeface="Arial" charset="0"/>
        <a:ea typeface="ＭＳ Ｐゴシック" charset="0"/>
        <a:cs typeface="ＭＳ Ｐゴシック" charset="0"/>
        <a:sym typeface="Arial" charset="0"/>
      </a:defRPr>
    </a:lvl4pPr>
    <a:lvl5pPr marL="1828800" algn="l" rtl="0" fontAlgn="base">
      <a:spcBef>
        <a:spcPct val="0"/>
      </a:spcBef>
      <a:spcAft>
        <a:spcPct val="0"/>
      </a:spcAft>
      <a:defRPr kern="1200">
        <a:solidFill>
          <a:srgbClr val="FFFFFF"/>
        </a:solidFill>
        <a:latin typeface="Arial" charset="0"/>
        <a:ea typeface="ＭＳ Ｐゴシック" charset="0"/>
        <a:cs typeface="ＭＳ Ｐゴシック" charset="0"/>
        <a:sym typeface="Arial" charset="0"/>
      </a:defRPr>
    </a:lvl5pPr>
    <a:lvl6pPr marL="2286000" algn="l" defTabSz="457200" rtl="0" eaLnBrk="1" latinLnBrk="0" hangingPunct="1">
      <a:defRPr kern="1200">
        <a:solidFill>
          <a:srgbClr val="FFFFFF"/>
        </a:solidFill>
        <a:latin typeface="Arial" charset="0"/>
        <a:ea typeface="ＭＳ Ｐゴシック" charset="0"/>
        <a:cs typeface="ＭＳ Ｐゴシック" charset="0"/>
        <a:sym typeface="Arial" charset="0"/>
      </a:defRPr>
    </a:lvl6pPr>
    <a:lvl7pPr marL="2743200" algn="l" defTabSz="457200" rtl="0" eaLnBrk="1" latinLnBrk="0" hangingPunct="1">
      <a:defRPr kern="1200">
        <a:solidFill>
          <a:srgbClr val="FFFFFF"/>
        </a:solidFill>
        <a:latin typeface="Arial" charset="0"/>
        <a:ea typeface="ＭＳ Ｐゴシック" charset="0"/>
        <a:cs typeface="ＭＳ Ｐゴシック" charset="0"/>
        <a:sym typeface="Arial" charset="0"/>
      </a:defRPr>
    </a:lvl7pPr>
    <a:lvl8pPr marL="3200400" algn="l" defTabSz="457200" rtl="0" eaLnBrk="1" latinLnBrk="0" hangingPunct="1">
      <a:defRPr kern="1200">
        <a:solidFill>
          <a:srgbClr val="FFFFFF"/>
        </a:solidFill>
        <a:latin typeface="Arial" charset="0"/>
        <a:ea typeface="ＭＳ Ｐゴシック" charset="0"/>
        <a:cs typeface="ＭＳ Ｐゴシック" charset="0"/>
        <a:sym typeface="Arial" charset="0"/>
      </a:defRPr>
    </a:lvl8pPr>
    <a:lvl9pPr marL="3657600" algn="l" defTabSz="457200" rtl="0" eaLnBrk="1" latinLnBrk="0" hangingPunct="1">
      <a:defRPr kern="1200">
        <a:solidFill>
          <a:srgbClr val="FFFFFF"/>
        </a:solidFill>
        <a:latin typeface="Arial" charset="0"/>
        <a:ea typeface="ＭＳ Ｐゴシック" charset="0"/>
        <a:cs typeface="ＭＳ Ｐゴシック"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FF0000"/>
    <a:srgbClr val="0E9961"/>
    <a:srgbClr val="4B998A"/>
    <a:srgbClr val="5F4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7" d="100"/>
          <a:sy n="167" d="100"/>
        </p:scale>
        <p:origin x="-140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4" Type="http://schemas.openxmlformats.org/officeDocument/2006/relationships/printerSettings" Target="printerSettings/printerSettings1.bin"/><Relationship Id="rId5" Type="http://schemas.openxmlformats.org/officeDocument/2006/relationships/presProps" Target="presProps.xml"/><Relationship Id="rId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ea typeface="+mn-ea"/>
                <a:cs typeface="Arial" charset="0"/>
                <a:sym typeface="Arial"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mn-ea"/>
                <a:cs typeface="Arial" charset="0"/>
                <a:sym typeface="Arial" charset="0"/>
              </a:defRPr>
            </a:lvl1pPr>
          </a:lstStyle>
          <a:p>
            <a:pPr>
              <a:defRPr/>
            </a:pPr>
            <a:endParaRPr 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ea typeface="+mn-ea"/>
                <a:cs typeface="Arial" charset="0"/>
                <a:sym typeface="Arial"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Arial" charset="0"/>
              </a:defRPr>
            </a:lvl1pPr>
          </a:lstStyle>
          <a:p>
            <a:pPr>
              <a:defRPr/>
            </a:pPr>
            <a:fld id="{26F04757-E185-954B-99DA-5FD60DC76C63}" type="slidenum">
              <a:rPr lang="en-US"/>
              <a:pPr>
                <a:defRPr/>
              </a:pPr>
              <a:t>‹#›</a:t>
            </a:fld>
            <a:endParaRPr lang="en-US"/>
          </a:p>
        </p:txBody>
      </p:sp>
    </p:spTree>
    <p:extLst>
      <p:ext uri="{BB962C8B-B14F-4D97-AF65-F5344CB8AC3E}">
        <p14:creationId xmlns:p14="http://schemas.microsoft.com/office/powerpoint/2010/main" val="2314769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FF"/>
                </a:solidFill>
                <a:latin typeface="Arial" charset="0"/>
                <a:ea typeface="ＭＳ Ｐゴシック" charset="0"/>
                <a:cs typeface="ＭＳ Ｐゴシック" charset="0"/>
                <a:sym typeface="Arial" charset="0"/>
              </a:defRPr>
            </a:lvl1pPr>
            <a:lvl2pPr marL="742950" indent="-285750" eaLnBrk="0" hangingPunct="0">
              <a:defRPr sz="2400">
                <a:solidFill>
                  <a:srgbClr val="FFFFFF"/>
                </a:solidFill>
                <a:latin typeface="Arial" charset="0"/>
                <a:ea typeface="ＭＳ Ｐゴシック" charset="0"/>
                <a:sym typeface="Arial" charset="0"/>
              </a:defRPr>
            </a:lvl2pPr>
            <a:lvl3pPr marL="1143000" indent="-228600" eaLnBrk="0" hangingPunct="0">
              <a:defRPr sz="2400">
                <a:solidFill>
                  <a:srgbClr val="FFFFFF"/>
                </a:solidFill>
                <a:latin typeface="Arial" charset="0"/>
                <a:ea typeface="ＭＳ Ｐゴシック" charset="0"/>
                <a:sym typeface="Arial" charset="0"/>
              </a:defRPr>
            </a:lvl3pPr>
            <a:lvl4pPr marL="1600200" indent="-228600" eaLnBrk="0" hangingPunct="0">
              <a:defRPr sz="2400">
                <a:solidFill>
                  <a:srgbClr val="FFFFFF"/>
                </a:solidFill>
                <a:latin typeface="Arial" charset="0"/>
                <a:ea typeface="ＭＳ Ｐゴシック" charset="0"/>
                <a:sym typeface="Arial" charset="0"/>
              </a:defRPr>
            </a:lvl4pPr>
            <a:lvl5pPr marL="2057400" indent="-228600" eaLnBrk="0" hangingPunct="0">
              <a:defRPr sz="2400">
                <a:solidFill>
                  <a:srgbClr val="FFFFFF"/>
                </a:solidFill>
                <a:latin typeface="Arial" charset="0"/>
                <a:ea typeface="ＭＳ Ｐゴシック"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ＭＳ Ｐゴシック"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ＭＳ Ｐゴシック"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ＭＳ Ｐゴシック"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ＭＳ Ｐゴシック" charset="0"/>
                <a:sym typeface="Arial" charset="0"/>
              </a:defRPr>
            </a:lvl9pPr>
          </a:lstStyle>
          <a:p>
            <a:pPr eaLnBrk="1" hangingPunct="1"/>
            <a:fld id="{802D432D-8658-C140-B79C-6F132CEFB939}" type="slidenum">
              <a:rPr lang="en-US" sz="1200">
                <a:solidFill>
                  <a:schemeClr val="tx1"/>
                </a:solidFill>
                <a:cs typeface="Arial" charset="0"/>
              </a:rPr>
              <a:pPr eaLnBrk="1" hangingPunct="1"/>
              <a:t>1</a:t>
            </a:fld>
            <a:endParaRPr lang="en-US" sz="1200">
              <a:solidFill>
                <a:schemeClr val="tx1"/>
              </a:solidFill>
              <a:cs typeface="Arial" charset="0"/>
            </a:endParaRPr>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F3A82B-3F42-CC44-9022-1DB0E78325E6}" type="slidenum">
              <a:rPr lang="en-US"/>
              <a:pPr>
                <a:defRPr/>
              </a:pPr>
              <a:t>‹#›</a:t>
            </a:fld>
            <a:endParaRPr lang="en-US"/>
          </a:p>
        </p:txBody>
      </p:sp>
    </p:spTree>
    <p:extLst>
      <p:ext uri="{BB962C8B-B14F-4D97-AF65-F5344CB8AC3E}">
        <p14:creationId xmlns:p14="http://schemas.microsoft.com/office/powerpoint/2010/main" val="1469553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65733F-3CF0-D547-A605-1B28A4D2C1D4}" type="slidenum">
              <a:rPr lang="en-US"/>
              <a:pPr>
                <a:defRPr/>
              </a:pPr>
              <a:t>‹#›</a:t>
            </a:fld>
            <a:endParaRPr lang="en-US"/>
          </a:p>
        </p:txBody>
      </p:sp>
    </p:spTree>
    <p:extLst>
      <p:ext uri="{BB962C8B-B14F-4D97-AF65-F5344CB8AC3E}">
        <p14:creationId xmlns:p14="http://schemas.microsoft.com/office/powerpoint/2010/main" val="1097820605"/>
      </p:ext>
    </p:extLst>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mn-ea"/>
                <a:cs typeface="Arial" charset="0"/>
                <a:sym typeface="Arial" charset="0"/>
              </a:defRPr>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ea typeface="+mn-ea"/>
                <a:cs typeface="Arial" charset="0"/>
                <a:sym typeface="Arial"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cs typeface="Arial" charset="0"/>
              </a:defRPr>
            </a:lvl1pPr>
          </a:lstStyle>
          <a:p>
            <a:pPr>
              <a:defRPr/>
            </a:pPr>
            <a:fld id="{7D92E20C-11B2-CD41-B46E-FFDF46D7705B}" type="slidenum">
              <a:rPr lang="en-US"/>
              <a:pPr>
                <a:defRPr/>
              </a:pPr>
              <a:t>‹#›</a:t>
            </a:fld>
            <a:endParaRPr lang="en-US"/>
          </a:p>
        </p:txBody>
      </p:sp>
      <p:pic>
        <p:nvPicPr>
          <p:cNvPr id="1029" name="Picture 1" descr="MRL-Slide-Banner-2013.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rtl="0" eaLnBrk="0" fontAlgn="base" hangingPunct="0">
        <a:spcBef>
          <a:spcPct val="0"/>
        </a:spcBef>
        <a:spcAft>
          <a:spcPct val="0"/>
        </a:spcAft>
        <a:defRPr sz="4400">
          <a:solidFill>
            <a:schemeClr val="accent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accent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accent2"/>
          </a:solidFill>
          <a:latin typeface="Arial" charset="0"/>
        </a:defRPr>
      </a:lvl6pPr>
      <a:lvl7pPr marL="914400" algn="ctr" rtl="0" fontAlgn="base">
        <a:spcBef>
          <a:spcPct val="0"/>
        </a:spcBef>
        <a:spcAft>
          <a:spcPct val="0"/>
        </a:spcAft>
        <a:defRPr sz="4400">
          <a:solidFill>
            <a:schemeClr val="accent2"/>
          </a:solidFill>
          <a:latin typeface="Arial" charset="0"/>
        </a:defRPr>
      </a:lvl7pPr>
      <a:lvl8pPr marL="1371600" algn="ctr" rtl="0" fontAlgn="base">
        <a:spcBef>
          <a:spcPct val="0"/>
        </a:spcBef>
        <a:spcAft>
          <a:spcPct val="0"/>
        </a:spcAft>
        <a:defRPr sz="4400">
          <a:solidFill>
            <a:schemeClr val="accent2"/>
          </a:solidFill>
          <a:latin typeface="Arial" charset="0"/>
        </a:defRPr>
      </a:lvl8pPr>
      <a:lvl9pPr marL="1828800" algn="ctr" rtl="0" fontAlgn="base">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 Id="rId5"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53"/>
          <p:cNvSpPr txBox="1">
            <a:spLocks noChangeArrowheads="1"/>
          </p:cNvSpPr>
          <p:nvPr/>
        </p:nvSpPr>
        <p:spPr bwMode="auto">
          <a:xfrm>
            <a:off x="5867400" y="817563"/>
            <a:ext cx="30384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Arial" charset="0"/>
                <a:ea typeface="ＭＳ Ｐゴシック" charset="0"/>
                <a:cs typeface="ＭＳ Ｐゴシック" charset="0"/>
                <a:sym typeface="Arial" charset="0"/>
              </a:defRPr>
            </a:lvl1pPr>
            <a:lvl2pPr marL="742950" indent="-285750" eaLnBrk="0" hangingPunct="0">
              <a:defRPr sz="2400">
                <a:solidFill>
                  <a:srgbClr val="FFFFFF"/>
                </a:solidFill>
                <a:latin typeface="Arial" charset="0"/>
                <a:ea typeface="ＭＳ Ｐゴシック" charset="0"/>
                <a:sym typeface="Arial" charset="0"/>
              </a:defRPr>
            </a:lvl2pPr>
            <a:lvl3pPr marL="1143000" indent="-228600" eaLnBrk="0" hangingPunct="0">
              <a:defRPr sz="2400">
                <a:solidFill>
                  <a:srgbClr val="FFFFFF"/>
                </a:solidFill>
                <a:latin typeface="Arial" charset="0"/>
                <a:ea typeface="ＭＳ Ｐゴシック" charset="0"/>
                <a:sym typeface="Arial" charset="0"/>
              </a:defRPr>
            </a:lvl3pPr>
            <a:lvl4pPr marL="1600200" indent="-228600" eaLnBrk="0" hangingPunct="0">
              <a:defRPr sz="2400">
                <a:solidFill>
                  <a:srgbClr val="FFFFFF"/>
                </a:solidFill>
                <a:latin typeface="Arial" charset="0"/>
                <a:ea typeface="ＭＳ Ｐゴシック" charset="0"/>
                <a:sym typeface="Arial" charset="0"/>
              </a:defRPr>
            </a:lvl4pPr>
            <a:lvl5pPr marL="2057400" indent="-228600" eaLnBrk="0" hangingPunct="0">
              <a:defRPr sz="2400">
                <a:solidFill>
                  <a:srgbClr val="FFFFFF"/>
                </a:solidFill>
                <a:latin typeface="Arial" charset="0"/>
                <a:ea typeface="ＭＳ Ｐゴシック" charset="0"/>
                <a:sym typeface="Arial" charset="0"/>
              </a:defRPr>
            </a:lvl5pPr>
            <a:lvl6pPr marL="2514600" indent="-228600" eaLnBrk="0" fontAlgn="base" hangingPunct="0">
              <a:spcBef>
                <a:spcPct val="0"/>
              </a:spcBef>
              <a:spcAft>
                <a:spcPct val="0"/>
              </a:spcAft>
              <a:defRPr sz="2400">
                <a:solidFill>
                  <a:srgbClr val="FFFFFF"/>
                </a:solidFill>
                <a:latin typeface="Arial" charset="0"/>
                <a:ea typeface="ＭＳ Ｐゴシック" charset="0"/>
                <a:sym typeface="Arial" charset="0"/>
              </a:defRPr>
            </a:lvl6pPr>
            <a:lvl7pPr marL="2971800" indent="-228600" eaLnBrk="0" fontAlgn="base" hangingPunct="0">
              <a:spcBef>
                <a:spcPct val="0"/>
              </a:spcBef>
              <a:spcAft>
                <a:spcPct val="0"/>
              </a:spcAft>
              <a:defRPr sz="2400">
                <a:solidFill>
                  <a:srgbClr val="FFFFFF"/>
                </a:solidFill>
                <a:latin typeface="Arial" charset="0"/>
                <a:ea typeface="ＭＳ Ｐゴシック" charset="0"/>
                <a:sym typeface="Arial" charset="0"/>
              </a:defRPr>
            </a:lvl7pPr>
            <a:lvl8pPr marL="3429000" indent="-228600" eaLnBrk="0" fontAlgn="base" hangingPunct="0">
              <a:spcBef>
                <a:spcPct val="0"/>
              </a:spcBef>
              <a:spcAft>
                <a:spcPct val="0"/>
              </a:spcAft>
              <a:defRPr sz="2400">
                <a:solidFill>
                  <a:srgbClr val="FFFFFF"/>
                </a:solidFill>
                <a:latin typeface="Arial" charset="0"/>
                <a:ea typeface="ＭＳ Ｐゴシック" charset="0"/>
                <a:sym typeface="Arial" charset="0"/>
              </a:defRPr>
            </a:lvl8pPr>
            <a:lvl9pPr marL="3886200" indent="-228600" eaLnBrk="0" fontAlgn="base" hangingPunct="0">
              <a:spcBef>
                <a:spcPct val="0"/>
              </a:spcBef>
              <a:spcAft>
                <a:spcPct val="0"/>
              </a:spcAft>
              <a:defRPr sz="2400">
                <a:solidFill>
                  <a:srgbClr val="FFFFFF"/>
                </a:solidFill>
                <a:latin typeface="Arial" charset="0"/>
                <a:ea typeface="ＭＳ Ｐゴシック" charset="0"/>
                <a:sym typeface="Arial" charset="0"/>
              </a:defRPr>
            </a:lvl9pPr>
          </a:lstStyle>
          <a:p>
            <a:pPr algn="r">
              <a:spcBef>
                <a:spcPct val="50000"/>
              </a:spcBef>
            </a:pPr>
            <a:r>
              <a:rPr lang="en-US" sz="1400">
                <a:solidFill>
                  <a:schemeClr val="tx1"/>
                </a:solidFill>
              </a:rPr>
              <a:t>Education  NSF-DMR11-21053</a:t>
            </a:r>
          </a:p>
          <a:p>
            <a:pPr algn="r">
              <a:spcBef>
                <a:spcPct val="50000"/>
              </a:spcBef>
            </a:pPr>
            <a:endParaRPr lang="en-US" sz="1400">
              <a:solidFill>
                <a:schemeClr val="tx1"/>
              </a:solidFill>
            </a:endParaRPr>
          </a:p>
        </p:txBody>
      </p:sp>
      <p:sp>
        <p:nvSpPr>
          <p:cNvPr id="5122" name="Rectangle 9"/>
          <p:cNvSpPr>
            <a:spLocks noChangeArrowheads="1"/>
          </p:cNvSpPr>
          <p:nvPr/>
        </p:nvSpPr>
        <p:spPr bwMode="auto">
          <a:xfrm>
            <a:off x="228600" y="1027113"/>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i="1">
                <a:solidFill>
                  <a:srgbClr val="FF0000"/>
                </a:solidFill>
                <a:cs typeface="Arial" charset="0"/>
              </a:rPr>
              <a:t>Teachers Merge Art and Science at the UCSB MRSEC</a:t>
            </a:r>
          </a:p>
        </p:txBody>
      </p:sp>
      <p:sp>
        <p:nvSpPr>
          <p:cNvPr id="5123" name="Rectangle 1"/>
          <p:cNvSpPr>
            <a:spLocks noChangeArrowheads="1"/>
          </p:cNvSpPr>
          <p:nvPr/>
        </p:nvSpPr>
        <p:spPr bwMode="auto">
          <a:xfrm>
            <a:off x="2286000" y="3105150"/>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cs typeface="Arial" charset="0"/>
              </a:rPr>
              <a:t>Teachers Merge Art and Science at the UCSB MRSEC</a:t>
            </a:r>
          </a:p>
        </p:txBody>
      </p:sp>
      <p:sp>
        <p:nvSpPr>
          <p:cNvPr id="5124" name="Rectangle 7"/>
          <p:cNvSpPr>
            <a:spLocks/>
          </p:cNvSpPr>
          <p:nvPr/>
        </p:nvSpPr>
        <p:spPr bwMode="auto">
          <a:xfrm>
            <a:off x="990600" y="1995488"/>
            <a:ext cx="71628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buClr>
                <a:srgbClr val="E47823"/>
              </a:buClr>
              <a:buSzPct val="100000"/>
            </a:pPr>
            <a:r>
              <a:rPr lang="en-US">
                <a:solidFill>
                  <a:schemeClr val="tx1"/>
                </a:solidFill>
                <a:cs typeface="Arial" charset="0"/>
              </a:rPr>
              <a:t>The UCSB Materials Research Laboratory’s “Models and Materials” Teacher Institute teamed secondary art and science teachers to develop interdisciplinary curriculum projects combining art and science with student-created models. Five science and four art teachers from Santa Barbara and Ventura County schools participated in this teacher professional development opportunity and presented their lesson plans at the MRL Secondary Curriculum Workshop in March 2013.</a:t>
            </a:r>
          </a:p>
          <a:p>
            <a:pPr>
              <a:buClr>
                <a:srgbClr val="E47823"/>
              </a:buClr>
              <a:buSzPct val="100000"/>
            </a:pPr>
            <a:endParaRPr lang="en-US" sz="2000">
              <a:solidFill>
                <a:schemeClr val="tx1"/>
              </a:solidFill>
              <a:cs typeface="Arial" charset="0"/>
            </a:endParaRPr>
          </a:p>
        </p:txBody>
      </p:sp>
      <p:sp>
        <p:nvSpPr>
          <p:cNvPr id="12" name="TextBox 11"/>
          <p:cNvSpPr txBox="1"/>
          <p:nvPr/>
        </p:nvSpPr>
        <p:spPr>
          <a:xfrm>
            <a:off x="762000" y="5461000"/>
            <a:ext cx="3581400" cy="1200150"/>
          </a:xfrm>
          <a:prstGeom prst="rect">
            <a:avLst/>
          </a:prstGeom>
          <a:noFill/>
        </p:spPr>
        <p:txBody>
          <a:bodyPr>
            <a:spAutoFit/>
          </a:bodyPr>
          <a:lstStyle/>
          <a:p>
            <a:pPr>
              <a:defRPr/>
            </a:pPr>
            <a:r>
              <a:rPr lang="en-US" sz="1200" i="1" dirty="0">
                <a:solidFill>
                  <a:schemeClr val="tx1"/>
                </a:solidFill>
                <a:latin typeface="+mj-lt"/>
                <a:ea typeface="Arial" charset="0"/>
                <a:cs typeface="Arial" charset="0"/>
              </a:rPr>
              <a:t>One of the four teams challenged middle school students to build models of organelles and use stop motion animation to demonstrate their function. In this student </a:t>
            </a:r>
            <a:r>
              <a:rPr lang="en-US" sz="1200" i="1" dirty="0">
                <a:solidFill>
                  <a:schemeClr val="tx1"/>
                </a:solidFill>
                <a:ea typeface="Arial" charset="0"/>
                <a:cs typeface="Arial" charset="0"/>
              </a:rPr>
              <a:t>model</a:t>
            </a:r>
            <a:r>
              <a:rPr lang="en-US" sz="1200" i="1" dirty="0"/>
              <a:t> </a:t>
            </a:r>
            <a:r>
              <a:rPr lang="en-US" sz="1200" i="1" dirty="0">
                <a:solidFill>
                  <a:srgbClr val="000000"/>
                </a:solidFill>
              </a:rPr>
              <a:t>molecules pass through a channel in the cell membrane.</a:t>
            </a:r>
          </a:p>
          <a:p>
            <a:pPr>
              <a:defRPr/>
            </a:pPr>
            <a:endParaRPr lang="en-US" sz="1200" i="1" dirty="0">
              <a:latin typeface="+mj-lt"/>
            </a:endParaRPr>
          </a:p>
        </p:txBody>
      </p:sp>
      <p:pic>
        <p:nvPicPr>
          <p:cNvPr id="5126" name="Picture 12" descr="PA1957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894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3" descr="PA19572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3800" y="40894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800600" y="5983288"/>
            <a:ext cx="3581400" cy="646112"/>
          </a:xfrm>
          <a:prstGeom prst="rect">
            <a:avLst/>
          </a:prstGeom>
          <a:noFill/>
        </p:spPr>
        <p:txBody>
          <a:bodyPr>
            <a:spAutoFit/>
          </a:bodyPr>
          <a:lstStyle/>
          <a:p>
            <a:pPr>
              <a:defRPr/>
            </a:pPr>
            <a:r>
              <a:rPr lang="en-US" sz="1200" i="1" dirty="0">
                <a:solidFill>
                  <a:schemeClr val="tx2"/>
                </a:solidFill>
                <a:latin typeface="+mj-lt"/>
                <a:cs typeface="Times"/>
              </a:rPr>
              <a:t>Middle school teacher Shannon Carpenter presents the Cell Model Curriculum to colleagues at the MRL Secondary Curriculum Workshop</a:t>
            </a:r>
          </a:p>
        </p:txBody>
      </p:sp>
      <p:pic>
        <p:nvPicPr>
          <p:cNvPr id="5129" name="Picture 15" descr="2013_Science_Teacher_Workshop_13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041775"/>
            <a:ext cx="27432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9688" marR="0" indent="0" algn="l" defTabSz="642938"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cs typeface="Arial" charset="0"/>
            <a:sym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9688" marR="0" indent="0" algn="l" defTabSz="642938"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cs typeface="Arial" charset="0"/>
            <a:sym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7298</TotalTime>
  <Words>149</Words>
  <Application>Microsoft Macintosh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ＭＳ Ｐゴシック</vt:lpstr>
      <vt:lpstr>Default Design</vt:lpstr>
      <vt:lpstr>PowerPoint Presentation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IBM_USER</dc:creator>
  <cp:lastModifiedBy>Maureen Evans</cp:lastModifiedBy>
  <cp:revision>120</cp:revision>
  <cp:lastPrinted>2013-04-29T22:44:44Z</cp:lastPrinted>
  <dcterms:created xsi:type="dcterms:W3CDTF">2005-03-31T00:38:47Z</dcterms:created>
  <dcterms:modified xsi:type="dcterms:W3CDTF">2013-05-01T20:32:35Z</dcterms:modified>
</cp:coreProperties>
</file>