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5100"/>
    <a:srgbClr val="D11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824" y="-400"/>
      </p:cViewPr>
      <p:guideLst>
        <p:guide orient="horz" pos="23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2ECF6-99B7-B74A-8E70-D49484C3F6FC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8F9B6B-A6B1-1448-97AB-E0C117223D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55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Adhesion conditions were pH 3, ionic strength 0.15 M at ambient temperature and pressure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53E2B2-9363-A14F-951A-8A13AD09F6F4}" type="slidenum">
              <a:rPr lang="de-D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9056-242F-FF4B-872A-404568D8AAF4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3FAF-6AAF-CA4B-8578-3C74FA0C23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F489-8712-F740-AED3-2327E38F95A6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EE07-A60E-7243-BBD2-9E5738096F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18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B7B7-1E0C-4A4C-A777-CE697782CC46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EC8E-D7CD-F14E-8227-D0C1758EF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0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D2A-56AC-3D43-93F7-7691B240CB91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4C9A-821D-8C42-9185-180B9AFD1A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F218-13FF-D049-B685-520FAFC92AD8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EB2E-17E2-A842-935F-8FD1627003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3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514B-6649-9B49-AFFB-D135E4877F92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5F12-FFB9-B543-9570-4ACE5E6BAC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CD96-838A-0140-BCFE-1C1B7FCCFFA3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1CAA-C82E-4F4A-A2F9-4B469BED20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92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58BE-8DEA-C84B-89AB-6404A0CFDBF3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628C-AC05-5D4B-A74F-38A7D822C2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1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CF2D-26B0-8948-BBFA-FF5495BEBC21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4A86-C1B4-6D4C-9B86-5A41C8E011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3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DB1F-954B-4045-9E23-5F2639455E26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78F0-E80A-FA46-A27D-E60E7FED51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038A-2101-A14F-A07D-AB6CD460209D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C80B-EB67-8A4A-882C-532141D42E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5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A38D01-FD16-C844-B2AF-DA7D1B2BE9C0}" type="datetimeFigureOut">
              <a:rPr lang="de-DE"/>
              <a:pPr>
                <a:defRPr/>
              </a:pPr>
              <a:t>5/1/13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5F6C35-CD2F-A545-8C7B-31E19D7990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6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7" descr="ucsbwave_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427788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30"/>
          <p:cNvSpPr txBox="1">
            <a:spLocks noChangeArrowheads="1"/>
          </p:cNvSpPr>
          <p:nvPr/>
        </p:nvSpPr>
        <p:spPr bwMode="auto">
          <a:xfrm>
            <a:off x="684213" y="6238875"/>
            <a:ext cx="775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/>
              <a:t>Danner, Kan, Hammer, Israelachvili &amp; Waite</a:t>
            </a:r>
          </a:p>
        </p:txBody>
      </p:sp>
      <p:sp>
        <p:nvSpPr>
          <p:cNvPr id="14339" name="TextBox 29"/>
          <p:cNvSpPr txBox="1">
            <a:spLocks noChangeArrowheads="1"/>
          </p:cNvSpPr>
          <p:nvPr/>
        </p:nvSpPr>
        <p:spPr bwMode="auto">
          <a:xfrm>
            <a:off x="381000" y="4424363"/>
            <a:ext cx="8382000" cy="16716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/>
              <a:t>Asymmetrical films of adhesive protein Mfp-5 show significantly higher reversible adhesion to smooth mica surfaces than the “gold standard” of noncovalent binding: well-ordered avidin-biotin interactions. The insights are crucial for intelligent translation of mussel adhesion to engineered systems.</a:t>
            </a:r>
            <a:endParaRPr lang="de-DE"/>
          </a:p>
        </p:txBody>
      </p:sp>
      <p:pic>
        <p:nvPicPr>
          <p:cNvPr id="14340" name="Picture 13" descr="SchematicPla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581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4" descr="mussel"/>
          <p:cNvPicPr>
            <a:picLocks noChangeAspect="1" noChangeArrowheads="1"/>
          </p:cNvPicPr>
          <p:nvPr/>
        </p:nvPicPr>
        <p:blipFill>
          <a:blip r:embed="rId5">
            <a:lum bright="-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1828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4267200" y="2667000"/>
            <a:ext cx="304800" cy="304800"/>
          </a:xfrm>
          <a:prstGeom prst="ellipse">
            <a:avLst/>
          </a:prstGeom>
          <a:noFill/>
          <a:ln w="28575">
            <a:solidFill>
              <a:srgbClr val="CA5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rot="7959147">
            <a:off x="3581400" y="3175000"/>
            <a:ext cx="1066800" cy="457200"/>
          </a:xfrm>
          <a:custGeom>
            <a:avLst/>
            <a:gdLst>
              <a:gd name="G0" fmla="+- -1034938 0 0"/>
              <a:gd name="G1" fmla="+- -11796480 0 0"/>
              <a:gd name="G2" fmla="+- -1034938 0 -11796480"/>
              <a:gd name="G3" fmla="+- 10800 0 0"/>
              <a:gd name="G4" fmla="+- 0 0 -103493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18 0 0"/>
              <a:gd name="G9" fmla="+- 0 0 -11796480"/>
              <a:gd name="G10" fmla="+- 8818 0 2700"/>
              <a:gd name="G11" fmla="cos G10 -1034938"/>
              <a:gd name="G12" fmla="sin G10 -1034938"/>
              <a:gd name="G13" fmla="cos 13500 -1034938"/>
              <a:gd name="G14" fmla="sin 13500 -1034938"/>
              <a:gd name="G15" fmla="+- G11 10800 0"/>
              <a:gd name="G16" fmla="+- G12 10800 0"/>
              <a:gd name="G17" fmla="+- G13 10800 0"/>
              <a:gd name="G18" fmla="+- G14 10800 0"/>
              <a:gd name="G19" fmla="*/ 8818 1 2"/>
              <a:gd name="G20" fmla="+- G19 5400 0"/>
              <a:gd name="G21" fmla="cos G20 -1034938"/>
              <a:gd name="G22" fmla="sin G20 -1034938"/>
              <a:gd name="G23" fmla="+- G21 10800 0"/>
              <a:gd name="G24" fmla="+- G12 G23 G22"/>
              <a:gd name="G25" fmla="+- G22 G23 G11"/>
              <a:gd name="G26" fmla="cos 10800 -1034938"/>
              <a:gd name="G27" fmla="sin 10800 -1034938"/>
              <a:gd name="G28" fmla="cos 8818 -1034938"/>
              <a:gd name="G29" fmla="sin 8818 -103493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03493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18 G39"/>
              <a:gd name="G43" fmla="sin 881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16 w 21600"/>
              <a:gd name="T5" fmla="*/ 102 h 21600"/>
              <a:gd name="T6" fmla="*/ 990 w 21600"/>
              <a:gd name="T7" fmla="*/ 10799 h 21600"/>
              <a:gd name="T8" fmla="*/ 9588 w 21600"/>
              <a:gd name="T9" fmla="*/ 2065 h 21600"/>
              <a:gd name="T10" fmla="*/ 23790 w 21600"/>
              <a:gd name="T11" fmla="*/ 7126 h 21600"/>
              <a:gd name="T12" fmla="*/ 21243 w 21600"/>
              <a:gd name="T13" fmla="*/ 11681 h 21600"/>
              <a:gd name="T14" fmla="*/ 16687 w 21600"/>
              <a:gd name="T15" fmla="*/ 913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85" y="8400"/>
                </a:moveTo>
                <a:cubicBezTo>
                  <a:pt x="18211" y="4603"/>
                  <a:pt x="14745" y="1981"/>
                  <a:pt x="10800" y="1981"/>
                </a:cubicBezTo>
                <a:cubicBezTo>
                  <a:pt x="5929" y="1982"/>
                  <a:pt x="1982" y="5929"/>
                  <a:pt x="1982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5632" y="-1"/>
                  <a:pt x="19877" y="3210"/>
                  <a:pt x="21192" y="7860"/>
                </a:cubicBezTo>
                <a:lnTo>
                  <a:pt x="23790" y="7126"/>
                </a:lnTo>
                <a:lnTo>
                  <a:pt x="21243" y="11681"/>
                </a:lnTo>
                <a:lnTo>
                  <a:pt x="16687" y="9135"/>
                </a:lnTo>
                <a:lnTo>
                  <a:pt x="19285" y="8400"/>
                </a:lnTo>
                <a:close/>
              </a:path>
            </a:pathLst>
          </a:custGeom>
          <a:solidFill>
            <a:srgbClr val="CA5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4344" name="Picture 2" descr="Rul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209800"/>
            <a:ext cx="41275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" descr="MRL-Slide-Banner-20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itle 1"/>
          <p:cNvSpPr txBox="1">
            <a:spLocks/>
          </p:cNvSpPr>
          <p:nvPr/>
        </p:nvSpPr>
        <p:spPr bwMode="auto">
          <a:xfrm>
            <a:off x="0" y="1001713"/>
            <a:ext cx="9144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b="1">
                <a:solidFill>
                  <a:srgbClr val="0000FF"/>
                </a:solidFill>
              </a:rPr>
              <a:t>Mussel protein adhesion to mica surpasses biotin-avidin affinity</a:t>
            </a:r>
            <a:endParaRPr lang="de-DE" sz="2800" b="1">
              <a:solidFill>
                <a:srgbClr val="0000FF"/>
              </a:solidFill>
            </a:endParaRPr>
          </a:p>
        </p:txBody>
      </p:sp>
      <p:sp>
        <p:nvSpPr>
          <p:cNvPr id="14347" name="Text Box 135"/>
          <p:cNvSpPr txBox="1">
            <a:spLocks noChangeArrowheads="1"/>
          </p:cNvSpPr>
          <p:nvPr/>
        </p:nvSpPr>
        <p:spPr bwMode="auto">
          <a:xfrm>
            <a:off x="7239000" y="762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  <a:sym typeface="Arial" charset="0"/>
              </a:rPr>
              <a:t>NSF-DMR1121053</a:t>
            </a:r>
          </a:p>
        </p:txBody>
      </p:sp>
      <p:sp>
        <p:nvSpPr>
          <p:cNvPr id="14348" name="Text Box 153"/>
          <p:cNvSpPr txBox="1">
            <a:spLocks noChangeArrowheads="1"/>
          </p:cNvSpPr>
          <p:nvPr/>
        </p:nvSpPr>
        <p:spPr bwMode="auto">
          <a:xfrm>
            <a:off x="0" y="75882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  <a:sym typeface="Arial" charset="0"/>
              </a:rPr>
              <a:t>IRG-1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90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ＭＳ Ｐゴシック</vt:lpstr>
      <vt:lpstr>Arial</vt:lpstr>
      <vt:lpstr>Larissa-Design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Danner</dc:creator>
  <cp:lastModifiedBy>Maureen Evans</cp:lastModifiedBy>
  <cp:revision>32</cp:revision>
  <cp:lastPrinted>2013-03-23T05:30:25Z</cp:lastPrinted>
  <dcterms:created xsi:type="dcterms:W3CDTF">2013-03-21T20:10:34Z</dcterms:created>
  <dcterms:modified xsi:type="dcterms:W3CDTF">2013-05-01T20:31:49Z</dcterms:modified>
</cp:coreProperties>
</file>