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9" r:id="rId3"/>
    <p:sldId id="260"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06" d="100"/>
          <a:sy n="106" d="100"/>
        </p:scale>
        <p:origin x="-7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FC899F-55D0-E54C-B3DC-13D6E446E15E}" type="datetimeFigureOut">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C899F-55D0-E54C-B3DC-13D6E446E15E}" type="datetimeFigureOut">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C899F-55D0-E54C-B3DC-13D6E446E15E}" type="datetimeFigureOut">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C899F-55D0-E54C-B3DC-13D6E446E15E}" type="datetimeFigureOut">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FC899F-55D0-E54C-B3DC-13D6E446E15E}" type="datetimeFigureOut">
              <a:t>6/17/14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FC899F-55D0-E54C-B3DC-13D6E446E15E}" type="datetimeFigureOut">
              <a:t>6/17/14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FC899F-55D0-E54C-B3DC-13D6E446E15E}" type="datetimeFigureOut">
              <a:t>6/17/14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FC899F-55D0-E54C-B3DC-13D6E446E15E}" type="datetimeFigureOut">
              <a:t>6/17/14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C899F-55D0-E54C-B3DC-13D6E446E15E}" type="datetimeFigureOut">
              <a:t>6/17/14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C899F-55D0-E54C-B3DC-13D6E446E15E}" type="datetimeFigureOut">
              <a:t>6/17/14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FC899F-55D0-E54C-B3DC-13D6E446E15E}" type="datetimeFigureOut">
              <a:t>6/17/14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DAEA5-1D31-1044-8A72-F066568274D9}" type="slidenum">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C899F-55D0-E54C-B3DC-13D6E446E15E}" type="datetimeFigureOut">
              <a:t>6/17/14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DAEA5-1D31-1044-8A72-F066568274D9}"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5213" y="2322999"/>
            <a:ext cx="3627125" cy="1470025"/>
          </a:xfrm>
        </p:spPr>
        <p:txBody>
          <a:bodyPr>
            <a:noAutofit/>
          </a:bodyPr>
          <a:lstStyle/>
          <a:p>
            <a:pPr algn="l"/>
            <a:r>
              <a:rPr lang="en-US" sz="1400" b="1" i="1"/>
              <a:t>Ferronematic Fredericksz Transition</a:t>
            </a:r>
            <a:r>
              <a:rPr lang="en-US" sz="1400"/>
              <a:t/>
            </a:r>
            <a:br>
              <a:rPr lang="en-US" sz="1400"/>
            </a:br>
            <a:r>
              <a:rPr lang="en-US" sz="1400"/>
              <a:t/>
            </a:r>
            <a:br>
              <a:rPr lang="en-US" sz="1400"/>
            </a:br>
            <a:r>
              <a:rPr lang="en-US" sz="1400"/>
              <a:t>LCMRC researchers are exploring the recently discovered ferronematic liquid crystal phase, revealing a dramatic polar magneto-optical response to externally applied magnetic field in millimeter-size droplets on glass slides, like the one shown.  With one sign of field normal to the slide the molecules stand up also normal to the glass but for the other sign, shown in the image, the molecules flip over, a reorientation heralded by the dramatic appearance of birefringence above a threshold field.  This response represents a record-large magneto-optical effect. </a:t>
            </a:r>
          </a:p>
        </p:txBody>
      </p:sp>
      <p:grpSp>
        <p:nvGrpSpPr>
          <p:cNvPr id="3074" name="Group 2"/>
          <p:cNvGrpSpPr>
            <a:grpSpLocks/>
          </p:cNvGrpSpPr>
          <p:nvPr/>
        </p:nvGrpSpPr>
        <p:grpSpPr bwMode="auto">
          <a:xfrm>
            <a:off x="5332723" y="1250780"/>
            <a:ext cx="2203450" cy="3455987"/>
            <a:chOff x="7669" y="2372"/>
            <a:chExt cx="3470" cy="5444"/>
          </a:xfrm>
        </p:grpSpPr>
        <p:grpSp>
          <p:nvGrpSpPr>
            <p:cNvPr id="3075" name="Group 3"/>
            <p:cNvGrpSpPr>
              <a:grpSpLocks/>
            </p:cNvGrpSpPr>
            <p:nvPr/>
          </p:nvGrpSpPr>
          <p:grpSpPr bwMode="auto">
            <a:xfrm>
              <a:off x="7680" y="4084"/>
              <a:ext cx="3393" cy="3732"/>
              <a:chOff x="7139" y="1440"/>
              <a:chExt cx="4033" cy="4436"/>
            </a:xfrm>
          </p:grpSpPr>
          <p:pic>
            <p:nvPicPr>
              <p:cNvPr id="3076" name="P 2"/>
              <p:cNvPicPr>
                <a:picLocks noChangeArrowheads="1"/>
              </p:cNvPicPr>
              <p:nvPr/>
            </p:nvPicPr>
            <p:blipFill>
              <a:blip r:embed="rId2"/>
              <a:srcRect l="65878" t="33498" r="2869" b="34578"/>
              <a:stretch>
                <a:fillRect/>
              </a:stretch>
            </p:blipFill>
            <p:spPr bwMode="auto">
              <a:xfrm>
                <a:off x="7139" y="1440"/>
                <a:ext cx="4033" cy="4436"/>
              </a:xfrm>
              <a:prstGeom prst="rect">
                <a:avLst/>
              </a:prstGeom>
              <a:noFill/>
              <a:ln w="9525">
                <a:noFill/>
                <a:miter lim="800000"/>
                <a:headEnd/>
                <a:tailEnd/>
              </a:ln>
            </p:spPr>
          </p:pic>
          <p:pic>
            <p:nvPicPr>
              <p:cNvPr id="3077" name="P 1"/>
              <p:cNvPicPr>
                <a:picLocks noChangeArrowheads="1"/>
              </p:cNvPicPr>
              <p:nvPr/>
            </p:nvPicPr>
            <p:blipFill>
              <a:blip r:embed="rId2"/>
              <a:srcRect l="1337" t="4576" r="67285" b="67198"/>
              <a:stretch>
                <a:fillRect/>
              </a:stretch>
            </p:blipFill>
            <p:spPr bwMode="auto">
              <a:xfrm>
                <a:off x="7193" y="1479"/>
                <a:ext cx="1186" cy="1013"/>
              </a:xfrm>
              <a:prstGeom prst="rect">
                <a:avLst/>
              </a:prstGeom>
              <a:noFill/>
              <a:ln w="9525">
                <a:noFill/>
                <a:miter lim="800000"/>
                <a:headEnd/>
                <a:tailEnd/>
              </a:ln>
            </p:spPr>
          </p:pic>
        </p:grpSp>
        <p:pic>
          <p:nvPicPr>
            <p:cNvPr id="3078" name="Picture 6"/>
            <p:cNvPicPr>
              <a:picLocks noChangeAspect="1" noChangeArrowheads="1"/>
            </p:cNvPicPr>
            <p:nvPr/>
          </p:nvPicPr>
          <p:blipFill>
            <a:blip r:embed="rId3"/>
            <a:srcRect/>
            <a:stretch>
              <a:fillRect/>
            </a:stretch>
          </p:blipFill>
          <p:spPr bwMode="auto">
            <a:xfrm>
              <a:off x="7669" y="2372"/>
              <a:ext cx="3470" cy="1689"/>
            </a:xfrm>
            <a:prstGeom prst="rect">
              <a:avLst/>
            </a:prstGeom>
            <a:noFill/>
            <a:ln w="9525">
              <a:noFill/>
              <a:miter lim="800000"/>
              <a:headEnd/>
              <a:tailEnd/>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5213" y="2322999"/>
            <a:ext cx="3627125" cy="1470025"/>
          </a:xfrm>
        </p:spPr>
        <p:txBody>
          <a:bodyPr>
            <a:noAutofit/>
          </a:bodyPr>
          <a:lstStyle/>
          <a:p>
            <a:pPr algn="l"/>
            <a:r>
              <a:rPr lang="en-US" sz="1400" b="1" i="1"/>
              <a:t>Family Science Evenings</a:t>
            </a:r>
            <a:r>
              <a:rPr lang="en-US" sz="1400"/>
              <a:t/>
            </a:r>
            <a:br>
              <a:rPr lang="en-US" sz="1400"/>
            </a:br>
            <a:r>
              <a:rPr lang="en-US" sz="1400"/>
              <a:t/>
            </a:r>
            <a:br>
              <a:rPr lang="en-US" sz="1400"/>
            </a:br>
            <a:r>
              <a:rPr lang="en-US" sz="1400"/>
              <a:t>These evenings offer an opportunity for K-12 students and their parents to enter the realm of science and engineering together, such as the father and son seen here using the Center’s </a:t>
            </a:r>
            <a:r>
              <a:rPr lang="en-US" sz="1400" i="1" u="sng"/>
              <a:t>Exploring the Nanoworld</a:t>
            </a:r>
            <a:r>
              <a:rPr lang="en-US" sz="1400"/>
              <a:t> 'nanoscale' probe. </a:t>
            </a:r>
            <a:r>
              <a:rPr lang="en-US" sz="1400" i="1">
                <a:sym typeface="Wingdings"/>
              </a:rPr>
              <a:t></a:t>
            </a:r>
            <a:r>
              <a:rPr lang="en-US" sz="1400"/>
              <a:t>   Families interact with selected science ideas and experiments taken from refined content developed forK-12 outreach.  This program, which is based on the successful existing national model of </a:t>
            </a:r>
            <a:r>
              <a:rPr lang="en-US" sz="1400" i="1" u="sng"/>
              <a:t>Iridescent</a:t>
            </a:r>
            <a:r>
              <a:rPr lang="en-US" sz="1400"/>
              <a:t>, affords an increased social interaction within and across families, an underpinning strength that increases interest in and communication about STEM topics. </a:t>
            </a:r>
            <a:r>
              <a:rPr lang="x-none" sz="1400"/>
              <a:t>  	</a:t>
            </a:r>
            <a:r>
              <a:rPr lang="en-US" sz="1400"/>
              <a:t/>
            </a:r>
            <a:br>
              <a:rPr lang="en-US" sz="1400"/>
            </a:br>
            <a:r>
              <a:rPr lang="en-US" sz="1400"/>
              <a:t>. </a:t>
            </a:r>
          </a:p>
        </p:txBody>
      </p:sp>
      <p:pic>
        <p:nvPicPr>
          <p:cNvPr id="16386" name="Picture 2" descr="outreach14"/>
          <p:cNvPicPr>
            <a:picLocks noChangeAspect="1" noChangeArrowheads="1"/>
          </p:cNvPicPr>
          <p:nvPr/>
        </p:nvPicPr>
        <p:blipFill>
          <a:blip r:embed="rId2"/>
          <a:srcRect/>
          <a:stretch>
            <a:fillRect/>
          </a:stretch>
        </p:blipFill>
        <p:spPr bwMode="auto">
          <a:xfrm>
            <a:off x="5390939" y="2130553"/>
            <a:ext cx="2544399" cy="1907265"/>
          </a:xfrm>
          <a:prstGeom prst="rect">
            <a:avLst/>
          </a:prstGeom>
          <a:noFill/>
          <a:ln w="3175">
            <a:solidFill>
              <a:srgbClr val="000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5213" y="2322999"/>
            <a:ext cx="3627125" cy="1470025"/>
          </a:xfrm>
        </p:spPr>
        <p:txBody>
          <a:bodyPr>
            <a:noAutofit/>
          </a:bodyPr>
          <a:lstStyle/>
          <a:p>
            <a:pPr algn="l"/>
            <a:r>
              <a:rPr lang="en-US" sz="1400"/>
              <a:t/>
            </a:r>
            <a:br>
              <a:rPr lang="en-US" sz="1400"/>
            </a:br>
            <a:r>
              <a:rPr lang="en-US" sz="1400"/>
              <a:t/>
            </a:r>
            <a:br>
              <a:rPr lang="en-US" sz="1400"/>
            </a:br>
            <a:r>
              <a:rPr lang="en-US" sz="1400" b="1" i="1"/>
              <a:t>The Heliconical Nematic phase</a:t>
            </a:r>
            <a:r>
              <a:rPr lang="en-US" sz="1400"/>
              <a:t/>
            </a:r>
            <a:br>
              <a:rPr lang="en-US" sz="1400"/>
            </a:br>
            <a:r>
              <a:rPr lang="en-US" sz="1400"/>
              <a:t/>
            </a:r>
            <a:br>
              <a:rPr lang="en-US" sz="1400"/>
            </a:br>
            <a:r>
              <a:rPr lang="en-US" sz="1400"/>
              <a:t>LCMRC researchers have found an extraordinary nematic liquid crystal phase, a new entry in the most widely studied and widely applied class of liquid crystals.  In the whole history of liquid crystals only four distinct nematic ground states have been found: the uniaxial, the biaxial, and, for chiral molecules, the helical nematic and blue phases.  The “heliconical” phase reported here is a fundamentally new type of nematic state exhibiting the first layer-free liquid crystal ordering with coherent structure on the nanoscale.  Its spontaneously chiral conical helix, appearing as broken symmetry since the bent molecular dimers such as CB7CB  are achiral, exhibits the amazingly short pitch of 8nm, making it the liquid crystal coherent ordering that is closest in scale to the molecular size, in this case 3nm.  This discovery, as a result, promises a unique opportunity to advance liquid crystal science at the interface of molecular design and soft matter physics.  </a:t>
            </a:r>
            <a:r>
              <a:rPr lang="x-none" sz="1400"/>
              <a:t>  	</a:t>
            </a:r>
            <a:r>
              <a:rPr lang="en-US" sz="1400"/>
              <a:t/>
            </a:r>
            <a:br>
              <a:rPr lang="en-US" sz="1400"/>
            </a:br>
            <a:r>
              <a:rPr lang="en-US" sz="1400"/>
              <a:t>. </a:t>
            </a:r>
          </a:p>
        </p:txBody>
      </p:sp>
      <p:grpSp>
        <p:nvGrpSpPr>
          <p:cNvPr id="17411" name="Group 3"/>
          <p:cNvGrpSpPr>
            <a:grpSpLocks/>
          </p:cNvGrpSpPr>
          <p:nvPr/>
        </p:nvGrpSpPr>
        <p:grpSpPr bwMode="auto">
          <a:xfrm>
            <a:off x="5083810" y="1746389"/>
            <a:ext cx="2203450" cy="2368550"/>
            <a:chOff x="7625" y="2067"/>
            <a:chExt cx="3470" cy="3730"/>
          </a:xfrm>
        </p:grpSpPr>
        <p:sp>
          <p:nvSpPr>
            <p:cNvPr id="17412" name="Rectangle 4"/>
            <p:cNvSpPr>
              <a:spLocks noChangeArrowheads="1"/>
            </p:cNvSpPr>
            <p:nvPr/>
          </p:nvSpPr>
          <p:spPr bwMode="auto">
            <a:xfrm>
              <a:off x="7625" y="2067"/>
              <a:ext cx="3470" cy="3730"/>
            </a:xfrm>
            <a:prstGeom prst="rect">
              <a:avLst/>
            </a:prstGeom>
            <a:gradFill rotWithShape="0">
              <a:gsLst>
                <a:gs pos="0">
                  <a:srgbClr val="9BC1FF"/>
                </a:gs>
                <a:gs pos="100000">
                  <a:srgbClr val="3F80CD"/>
                </a:gs>
              </a:gsLst>
              <a:lin ang="5400000"/>
            </a:gradFill>
            <a:ln w="3175">
              <a:solidFill>
                <a:srgbClr val="000000"/>
              </a:solidFill>
              <a:miter lim="800000"/>
              <a:headEnd/>
              <a:tailEnd/>
            </a:ln>
            <a:effectLst/>
          </p:spPr>
          <p:txBody>
            <a:bodyPr vert="horz" wrap="square" lIns="91440" tIns="91440" rIns="91440" bIns="91440" numCol="1" anchor="t" anchorCtr="0" compatLnSpc="1">
              <a:prstTxWarp prst="textNoShape">
                <a:avLst/>
              </a:prstTxWarp>
            </a:bodyPr>
            <a:lstStyle/>
            <a:p>
              <a:endParaRPr lang="en-US"/>
            </a:p>
          </p:txBody>
        </p:sp>
        <p:pic>
          <p:nvPicPr>
            <p:cNvPr id="17413" name="Picture 5" descr="figure 1"/>
            <p:cNvPicPr>
              <a:picLocks noChangeAspect="1" noChangeArrowheads="1"/>
            </p:cNvPicPr>
            <p:nvPr/>
          </p:nvPicPr>
          <p:blipFill>
            <a:blip r:embed="rId2"/>
            <a:srcRect l="53671" t="36168" r="14977" b="7080"/>
            <a:stretch>
              <a:fillRect/>
            </a:stretch>
          </p:blipFill>
          <p:spPr bwMode="auto">
            <a:xfrm>
              <a:off x="9489" y="2213"/>
              <a:ext cx="1453" cy="3480"/>
            </a:xfrm>
            <a:prstGeom prst="rect">
              <a:avLst/>
            </a:prstGeom>
            <a:noFill/>
            <a:ln w="3175">
              <a:solidFill>
                <a:srgbClr val="000000"/>
              </a:solidFill>
              <a:miter lim="800000"/>
              <a:headEnd/>
              <a:tailEnd/>
            </a:ln>
            <a:effectLst/>
          </p:spPr>
        </p:pic>
        <p:pic>
          <p:nvPicPr>
            <p:cNvPr id="17414" name="Picture 6" descr="Screen Shot 2014-06-16 at 3"/>
            <p:cNvPicPr>
              <a:picLocks noChangeAspect="1" noChangeArrowheads="1"/>
            </p:cNvPicPr>
            <p:nvPr/>
          </p:nvPicPr>
          <p:blipFill>
            <a:blip r:embed="rId3"/>
            <a:srcRect/>
            <a:stretch>
              <a:fillRect/>
            </a:stretch>
          </p:blipFill>
          <p:spPr bwMode="auto">
            <a:xfrm>
              <a:off x="7708" y="2968"/>
              <a:ext cx="2033" cy="1175"/>
            </a:xfrm>
            <a:prstGeom prst="rect">
              <a:avLst/>
            </a:prstGeom>
            <a:noFill/>
            <a:ln w="3175">
              <a:solidFill>
                <a:srgbClr val="000000"/>
              </a:solidFill>
              <a:miter lim="800000"/>
              <a:headEnd/>
              <a:tailEnd/>
            </a:ln>
            <a:effectLst/>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TotalTime>
  <Words>388</Words>
  <Application>Microsoft Macintosh PowerPoint</Application>
  <PresentationFormat>On-screen Show (4:3)</PresentationFormat>
  <Paragraphs>3</Paragraphs>
  <Slides>3</Slides>
  <Notes>0</Notes>
  <HiddenSlides>0</HiddenSlides>
  <MMClips>0</MMClips>
  <ScaleCrop>false</ScaleCrop>
  <HeadingPairs>
    <vt:vector size="4" baseType="variant">
      <vt:variant>
        <vt:lpstr>Design Template</vt:lpstr>
      </vt:variant>
      <vt:variant>
        <vt:i4>1</vt:i4>
      </vt:variant>
      <vt:variant>
        <vt:lpstr>Slide Titles</vt:lpstr>
      </vt:variant>
      <vt:variant>
        <vt:i4>3</vt:i4>
      </vt:variant>
    </vt:vector>
  </HeadingPairs>
  <TitlesOfParts>
    <vt:vector size="4" baseType="lpstr">
      <vt:lpstr>Office Theme</vt:lpstr>
      <vt:lpstr>Ferronematic Fredericksz Transition  LCMRC researchers are exploring the recently discovered ferronematic liquid crystal phase, revealing a dramatic polar magneto-optical response to externally applied magnetic field in millimeter-size droplets on glass slides, like the one shown.  With one sign of field normal to the slide the molecules stand up also normal to the glass but for the other sign, shown in the image, the molecules flip over, a reorientation heralded by the dramatic appearance of birefringence above a threshold field.  This response represents a record-large magneto-optical effect. </vt:lpstr>
      <vt:lpstr>Family Science Evenings  These evenings offer an opportunity for K-12 students and their parents to enter the realm of science and engineering together, such as the father and son seen here using the Center’s Exploring the Nanoworld 'nanoscale' probe.    Families interact with selected science ideas and experiments taken from refined content developed forK-12 outreach.  This program, which is based on the successful existing national model of Iridescent, affords an increased social interaction within and across families, an underpinning strength that increases interest in and communication about STEM topics.     . </vt:lpstr>
      <vt:lpstr>  The Heliconical Nematic phase  LCMRC researchers have found an extraordinary nematic liquid crystal phase, a new entry in the most widely studied and widely applied class of liquid crystals.  In the whole history of liquid crystals only four distinct nematic ground states have been found: the uniaxial, the biaxial, and, for chiral molecules, the helical nematic and blue phases.  The “heliconical” phase reported here is a fundamentally new type of nematic state exhibiting the first layer-free liquid crystal ordering with coherent structure on the nanoscale.  Its spontaneously chiral conical helix, appearing as broken symmetry since the bent molecular dimers such as CB7CB  are achiral, exhibits the amazingly short pitch of 8nm, making it the liquid crystal coherent ordering that is closest in scale to the molecular size, in this case 3nm.  This discovery, as a result, promises a unique opportunity to advance liquid crystal science at the interface of molecular design and soft matter physics.      . </vt:lpstr>
    </vt:vector>
  </TitlesOfParts>
  <Company>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Ferronematic Fredericksz Transition  LCMRC researchers are exploring the recently discovered ferronematic liquid crystal phase, revealing a dramatic polar magneto-optical response to externally applied magnetic field in millimeter-size droplets on glass slides, like the one shown.  With one sign of field normal to the slide the molecules stand up also normal to the glass but for the other sign, shown in the image, the molecules flip over, a reorientation heralded by the dramatic appearance of birefringence above a threshold field.  This response represents a record-large magneto-optical effect. </dc:title>
  <dc:creator>Noel Clark</dc:creator>
  <cp:lastModifiedBy>Noel Clark</cp:lastModifiedBy>
  <cp:revision>2</cp:revision>
  <dcterms:created xsi:type="dcterms:W3CDTF">2014-06-17T21:18:55Z</dcterms:created>
  <dcterms:modified xsi:type="dcterms:W3CDTF">2014-06-17T21:30:40Z</dcterms:modified>
</cp:coreProperties>
</file>