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61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5"/>
    <a:srgbClr val="0862A0"/>
    <a:srgbClr val="041E37"/>
    <a:srgbClr val="004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80680"/>
  </p:normalViewPr>
  <p:slideViewPr>
    <p:cSldViewPr snapToGrid="0" snapToObjects="1">
      <p:cViewPr varScale="1">
        <p:scale>
          <a:sx n="136" d="100"/>
          <a:sy n="136" d="100"/>
        </p:scale>
        <p:origin x="2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ACFA2-E4D1-5A45-BBD6-06D3592F5F25}" type="datetimeFigureOut">
              <a:rPr lang="en-US" smtClean="0"/>
              <a:t>5/13/22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B8209-E765-D345-859C-6C304A7E2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explanation: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article, recently published in Biomacromolecules 2022 23 (4), 1652-1661, results from MRSEC supported research through a collaboration between IRG1 groups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Pochan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Kloxin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 MRSEC faculty primary participants).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study used the MRSEC-supported facility.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B8209-E765-D345-859C-6C304A7E29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8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8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3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9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SF MRSEC logo">
            <a:extLst>
              <a:ext uri="{FF2B5EF4-FFF2-40B4-BE49-F238E27FC236}">
                <a16:creationId xmlns:a16="http://schemas.microsoft.com/office/drawing/2014/main" id="{13D98279-4C04-9448-B5BD-C947AF4F73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1" y="4589452"/>
            <a:ext cx="1716060" cy="514818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CC22812-2DA9-0C49-B824-44F34D713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8118" cy="888688"/>
          </a:xfrm>
          <a:prstGeom prst="rect">
            <a:avLst/>
          </a:prstGeom>
        </p:spPr>
      </p:pic>
      <p:pic>
        <p:nvPicPr>
          <p:cNvPr id="9" name="Picture 8" descr="Logo for CHARM, the Center for Hybrid, Active, and Responsive Materials at the University of Delaware">
            <a:extLst>
              <a:ext uri="{FF2B5EF4-FFF2-40B4-BE49-F238E27FC236}">
                <a16:creationId xmlns:a16="http://schemas.microsoft.com/office/drawing/2014/main" id="{893DE237-02FF-0E4A-B32F-B0586FD413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320" y="62676"/>
            <a:ext cx="1602740" cy="7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8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9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5/13/22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5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5/13/22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0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5/13/22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7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5/13/22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5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5/13/22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7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DDC3-1D4A-EA49-AACC-B86A6CDF360B}" type="datetimeFigureOut">
              <a:rPr lang="en-US" smtClean="0"/>
              <a:t>5/13/22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FDDC3-1D4A-EA49-AACC-B86A6CDF360B}" type="datetimeFigureOut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50956-74CD-F442-96E4-F395D889E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.biomac.1c015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CB524B-26C7-9C4A-B864-81FEF0EDE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788" y="190428"/>
            <a:ext cx="5758819" cy="50783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Design of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Tetrahelical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Peptide Bundle Variants Spanning a Wide Range of </a:t>
            </a: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States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618E6F8-C6F6-4C4D-BA12-9FF2B55FE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1" y="1114691"/>
            <a:ext cx="5136997" cy="270569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100" b="1" dirty="0">
                <a:solidFill>
                  <a:srgbClr val="086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Focus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homotetrameric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helical bundle was computationally designed to have a variety of net charges.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charged bundle variants showcase how charge state can be controlled for a common peptide structure, as well as the properties of the fibril nanomaterials constructed by the peptide building blocks.</a:t>
            </a:r>
            <a:endParaRPr lang="en-US" sz="400" b="1" dirty="0">
              <a:solidFill>
                <a:srgbClr val="086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sz="1100" b="1" dirty="0">
                <a:solidFill>
                  <a:srgbClr val="086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Advances</a:t>
            </a:r>
          </a:p>
          <a:p>
            <a:pPr>
              <a:spcBef>
                <a:spcPts val="550"/>
              </a:spcBef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 probabilistic peptide design algorithm was applied to identify peptide sequences with putative charge states spanning -8 to +8 for a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tetrahelical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backbone. </a:t>
            </a:r>
          </a:p>
          <a:p>
            <a:pPr>
              <a:spcBef>
                <a:spcPts val="550"/>
              </a:spcBef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peptides folded as designed despite the drastic variation of exterior charges, confirmed by experimental studies:  circular dichroism, analytical ultracentrifugation, and small-angle neutron scattering spectra.</a:t>
            </a:r>
          </a:p>
          <a:p>
            <a:pPr>
              <a:spcBef>
                <a:spcPts val="550"/>
              </a:spcBef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Highly negative peptides (sequence net charge from -8 to -4) were less thermally stable with lower melting temperatures. </a:t>
            </a:r>
          </a:p>
          <a:p>
            <a:pPr>
              <a:spcBef>
                <a:spcPts val="550"/>
              </a:spcBef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One dimensional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nanofibrils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constructed by positive peptides and negative peptides showed different morphologies under transmission electron microscopy.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6650D-8C34-9346-832B-FC0DE8BFDFD7}"/>
              </a:ext>
            </a:extLst>
          </p:cNvPr>
          <p:cNvSpPr txBox="1"/>
          <p:nvPr/>
        </p:nvSpPr>
        <p:spPr>
          <a:xfrm>
            <a:off x="30275" y="901047"/>
            <a:ext cx="1330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41E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20, 2022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E9634-41E1-DA43-B554-1E20892DC0CB}"/>
              </a:ext>
            </a:extLst>
          </p:cNvPr>
          <p:cNvSpPr/>
          <p:nvPr/>
        </p:nvSpPr>
        <p:spPr>
          <a:xfrm>
            <a:off x="490740" y="3850838"/>
            <a:ext cx="6645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Interdisciplinary Research Group (IRG): </a:t>
            </a:r>
            <a:b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4472C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[Peptide Active Materials (PAMs)]</a:t>
            </a:r>
          </a:p>
          <a:p>
            <a:endParaRPr lang="en-US" sz="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Highlight Authors: </a:t>
            </a:r>
          </a:p>
          <a:p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R. Guo (University of Pennsylvania), N. Sinha, R.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Misra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C.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Kloxin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G. Jensen, D.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Pochan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(University of Delaware), J. </a:t>
            </a:r>
            <a:r>
              <a:rPr lang="en-US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Saven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(University of Pennsylvania) </a:t>
            </a:r>
            <a:r>
              <a:rPr lang="en-US" sz="1000" dirty="0">
                <a:solidFill>
                  <a:srgbClr val="4472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[University of Delaware MRSEC DMR-2011824]</a:t>
            </a:r>
          </a:p>
          <a:p>
            <a:endParaRPr lang="en-US" sz="400" dirty="0">
              <a:solidFill>
                <a:srgbClr val="4472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Information: </a:t>
            </a:r>
            <a:r>
              <a:rPr lang="en-US" sz="1000" dirty="0">
                <a:solidFill>
                  <a:srgbClr val="4472C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https://doi.org/10.1021/acs.biomac.1c01539</a:t>
            </a:r>
            <a:r>
              <a:rPr lang="en-US" sz="1000" dirty="0">
                <a:solidFill>
                  <a:srgbClr val="4472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1419;p5" descr="IRG2 bubble">
            <a:extLst>
              <a:ext uri="{FF2B5EF4-FFF2-40B4-BE49-F238E27FC236}">
                <a16:creationId xmlns:a16="http://schemas.microsoft.com/office/drawing/2014/main" id="{8C360F10-7D8B-5E43-96E2-22398DCB297D}"/>
              </a:ext>
            </a:extLst>
          </p:cNvPr>
          <p:cNvSpPr/>
          <p:nvPr/>
        </p:nvSpPr>
        <p:spPr>
          <a:xfrm>
            <a:off x="61940" y="4045232"/>
            <a:ext cx="428801" cy="4288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44" tIns="34275" rIns="6844" bIns="34275" anchor="ctr" anchorCtr="0">
            <a:noAutofit/>
          </a:bodyPr>
          <a:lstStyle/>
          <a:p>
            <a:pPr algn="ctr">
              <a:buClr>
                <a:srgbClr val="FFFFFF"/>
              </a:buClr>
              <a:buSzPts val="1100"/>
            </a:pPr>
            <a:r>
              <a:rPr lang="en-US" sz="9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IRG</a:t>
            </a:r>
            <a:r>
              <a:rPr lang="en-US" sz="825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1</a:t>
            </a:r>
            <a:endParaRPr sz="135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DB21DB-A743-CD4B-8650-18536A4058FC}"/>
              </a:ext>
            </a:extLst>
          </p:cNvPr>
          <p:cNvSpPr txBox="1"/>
          <p:nvPr/>
        </p:nvSpPr>
        <p:spPr>
          <a:xfrm>
            <a:off x="5074044" y="3523114"/>
            <a:ext cx="4009687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Figure: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Electrostatic surface renderings of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tetrahelical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peptide bundles. The net charge of a single helix labeled above (first row) and below (second row) each peptide, the putative charge of the entire bundle is four times the indicated charge. Electrostatic potentials are colored on a red (negative) – white (neutral) – blue (positive) scale.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0F26388-63D5-AC41-9B3A-D404FFE044F6}"/>
              </a:ext>
            </a:extLst>
          </p:cNvPr>
          <p:cNvGrpSpPr/>
          <p:nvPr/>
        </p:nvGrpSpPr>
        <p:grpSpPr>
          <a:xfrm>
            <a:off x="5136205" y="1019902"/>
            <a:ext cx="3947526" cy="2464339"/>
            <a:chOff x="5090809" y="1083014"/>
            <a:chExt cx="3947526" cy="246433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52B053A-0903-BB45-85F2-7740F9F7FBC2}"/>
                </a:ext>
              </a:extLst>
            </p:cNvPr>
            <p:cNvSpPr/>
            <p:nvPr/>
          </p:nvSpPr>
          <p:spPr>
            <a:xfrm>
              <a:off x="5090809" y="1083014"/>
              <a:ext cx="3947526" cy="24643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25578DF-F7E9-FE41-9491-4A6C01B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5123" y="1454347"/>
              <a:ext cx="3698899" cy="1671887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74DF3A0-76B5-DE43-9649-CE9017560EEF}"/>
                </a:ext>
              </a:extLst>
            </p:cNvPr>
            <p:cNvGrpSpPr/>
            <p:nvPr/>
          </p:nvGrpSpPr>
          <p:grpSpPr>
            <a:xfrm>
              <a:off x="5253843" y="1197060"/>
              <a:ext cx="3607901" cy="307777"/>
              <a:chOff x="5273298" y="1080328"/>
              <a:chExt cx="3607901" cy="307777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CC0D0F1-45AA-1445-B24F-111804FF4607}"/>
                  </a:ext>
                </a:extLst>
              </p:cNvPr>
              <p:cNvSpPr txBox="1"/>
              <p:nvPr/>
            </p:nvSpPr>
            <p:spPr>
              <a:xfrm>
                <a:off x="5273298" y="1080328"/>
                <a:ext cx="3433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-8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89D76EC-6E68-614A-A630-D597C79B4167}"/>
                  </a:ext>
                </a:extLst>
              </p:cNvPr>
              <p:cNvSpPr txBox="1"/>
              <p:nvPr/>
            </p:nvSpPr>
            <p:spPr>
              <a:xfrm>
                <a:off x="5739660" y="1080328"/>
                <a:ext cx="3433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-7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65413AD-8274-2E4F-86F5-D5C1C6D0060E}"/>
                  </a:ext>
                </a:extLst>
              </p:cNvPr>
              <p:cNvSpPr txBox="1"/>
              <p:nvPr/>
            </p:nvSpPr>
            <p:spPr>
              <a:xfrm>
                <a:off x="6206022" y="1080328"/>
                <a:ext cx="3433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-6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8E6A109-209A-BB4D-8D77-9015860ACAF1}"/>
                  </a:ext>
                </a:extLst>
              </p:cNvPr>
              <p:cNvSpPr txBox="1"/>
              <p:nvPr/>
            </p:nvSpPr>
            <p:spPr>
              <a:xfrm>
                <a:off x="6672384" y="1080328"/>
                <a:ext cx="3433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-5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B4FD9F2-F2B1-A84C-A89D-E4FAA061C845}"/>
                  </a:ext>
                </a:extLst>
              </p:cNvPr>
              <p:cNvSpPr txBox="1"/>
              <p:nvPr/>
            </p:nvSpPr>
            <p:spPr>
              <a:xfrm>
                <a:off x="7138746" y="1080328"/>
                <a:ext cx="3433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-4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37E7CA6-B8DD-064B-868D-A969908D5B99}"/>
                  </a:ext>
                </a:extLst>
              </p:cNvPr>
              <p:cNvSpPr txBox="1"/>
              <p:nvPr/>
            </p:nvSpPr>
            <p:spPr>
              <a:xfrm>
                <a:off x="7605108" y="1080328"/>
                <a:ext cx="3433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29E27C8-3911-334A-AEBD-90E75E4F465E}"/>
                  </a:ext>
                </a:extLst>
              </p:cNvPr>
              <p:cNvSpPr txBox="1"/>
              <p:nvPr/>
            </p:nvSpPr>
            <p:spPr>
              <a:xfrm>
                <a:off x="8071470" y="1080328"/>
                <a:ext cx="3433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46EDA14-819B-1E4F-9576-65FBDD274C2B}"/>
                  </a:ext>
                </a:extLst>
              </p:cNvPr>
              <p:cNvSpPr txBox="1"/>
              <p:nvPr/>
            </p:nvSpPr>
            <p:spPr>
              <a:xfrm>
                <a:off x="8537835" y="1080328"/>
                <a:ext cx="3433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55609F0-D8B5-EC4C-AE3D-495009088576}"/>
                </a:ext>
              </a:extLst>
            </p:cNvPr>
            <p:cNvGrpSpPr/>
            <p:nvPr/>
          </p:nvGrpSpPr>
          <p:grpSpPr>
            <a:xfrm>
              <a:off x="5225488" y="3101287"/>
              <a:ext cx="3652785" cy="307777"/>
              <a:chOff x="5250856" y="1080328"/>
              <a:chExt cx="3652785" cy="307777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E7E9443-95F6-FF4C-87D4-88644C7017BB}"/>
                  </a:ext>
                </a:extLst>
              </p:cNvPr>
              <p:cNvSpPr txBox="1"/>
              <p:nvPr/>
            </p:nvSpPr>
            <p:spPr>
              <a:xfrm>
                <a:off x="5250856" y="1080328"/>
                <a:ext cx="3882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+8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2545FF8-C833-5549-BD77-74E5C64A7471}"/>
                  </a:ext>
                </a:extLst>
              </p:cNvPr>
              <p:cNvSpPr txBox="1"/>
              <p:nvPr/>
            </p:nvSpPr>
            <p:spPr>
              <a:xfrm>
                <a:off x="5717218" y="1080328"/>
                <a:ext cx="3882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+7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DD595C-B063-C548-9838-A975A1E394B9}"/>
                  </a:ext>
                </a:extLst>
              </p:cNvPr>
              <p:cNvSpPr txBox="1"/>
              <p:nvPr/>
            </p:nvSpPr>
            <p:spPr>
              <a:xfrm>
                <a:off x="6183580" y="1080328"/>
                <a:ext cx="3882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19416F6-065A-8E40-9593-462C85ADEF47}"/>
                  </a:ext>
                </a:extLst>
              </p:cNvPr>
              <p:cNvSpPr txBox="1"/>
              <p:nvPr/>
            </p:nvSpPr>
            <p:spPr>
              <a:xfrm>
                <a:off x="6649942" y="1080328"/>
                <a:ext cx="3882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+5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6824F0D-4AE1-1846-8EB6-DCA7BE16FA68}"/>
                  </a:ext>
                </a:extLst>
              </p:cNvPr>
              <p:cNvSpPr txBox="1"/>
              <p:nvPr/>
            </p:nvSpPr>
            <p:spPr>
              <a:xfrm>
                <a:off x="7116304" y="1080328"/>
                <a:ext cx="3882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+4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C0CA9B6-DFA2-8743-8C49-BAEA2D403904}"/>
                  </a:ext>
                </a:extLst>
              </p:cNvPr>
              <p:cNvSpPr txBox="1"/>
              <p:nvPr/>
            </p:nvSpPr>
            <p:spPr>
              <a:xfrm>
                <a:off x="7582666" y="1080328"/>
                <a:ext cx="3882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+3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9A55A4B-7E00-364C-822A-C05A4C77646E}"/>
                  </a:ext>
                </a:extLst>
              </p:cNvPr>
              <p:cNvSpPr txBox="1"/>
              <p:nvPr/>
            </p:nvSpPr>
            <p:spPr>
              <a:xfrm>
                <a:off x="8049028" y="1080328"/>
                <a:ext cx="3882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+2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D6B582E-6CB5-4745-8A92-6A2F328672FA}"/>
                  </a:ext>
                </a:extLst>
              </p:cNvPr>
              <p:cNvSpPr txBox="1"/>
              <p:nvPr/>
            </p:nvSpPr>
            <p:spPr>
              <a:xfrm>
                <a:off x="8515393" y="1080328"/>
                <a:ext cx="3882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8978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963B06E9C6B4DB2679CF98DCF55BF" ma:contentTypeVersion="6" ma:contentTypeDescription="Create a new document." ma:contentTypeScope="" ma:versionID="de79b0eeeae1510f12c5b94af81ed8e3">
  <xsd:schema xmlns:xsd="http://www.w3.org/2001/XMLSchema" xmlns:xs="http://www.w3.org/2001/XMLSchema" xmlns:p="http://schemas.microsoft.com/office/2006/metadata/properties" xmlns:ns2="d3dbc633-947f-4e38-b65a-2d56c216a1fb" targetNamespace="http://schemas.microsoft.com/office/2006/metadata/properties" ma:root="true" ma:fieldsID="af50dd137bdb9791f7b9c29c05a412d7" ns2:_="">
    <xsd:import namespace="d3dbc633-947f-4e38-b65a-2d56c216a1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bc633-947f-4e38-b65a-2d56c216a1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7F0CB9-DDE7-40E3-A2A4-DC0ECC1D9F8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BFFE35-329F-43A5-BAE5-F443B0846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dbc633-947f-4e38-b65a-2d56c216a1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ADAC26-86B7-4971-AC88-1A5B93BEC8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17514</TotalTime>
  <Words>399</Words>
  <Application>Microsoft Macintosh PowerPoint</Application>
  <PresentationFormat>On-screen Show (16:9)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Computational Design of Tetrahelical Peptide Bundle Variants Spanning a Wide Range of Charge States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Highlight Title</dc:title>
  <dc:creator>Bothi, Kimberly</dc:creator>
  <cp:lastModifiedBy>Bothi, Kimberly</cp:lastModifiedBy>
  <cp:revision>88</cp:revision>
  <dcterms:created xsi:type="dcterms:W3CDTF">2021-12-08T17:00:35Z</dcterms:created>
  <dcterms:modified xsi:type="dcterms:W3CDTF">2022-05-13T22:29:12Z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0x0101007B2963B06E9C6B4DB2679CF98DCF55BF</vt:lpwstr>
  </property>
</Properties>
</file>