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2A0"/>
    <a:srgbClr val="041E37"/>
    <a:srgbClr val="004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6BC0D-E180-4FE4-8D15-490AD52D87AA}" v="1" dt="2022-03-30T20:44:57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2"/>
    <p:restoredTop sz="80890"/>
  </p:normalViewPr>
  <p:slideViewPr>
    <p:cSldViewPr snapToGrid="0" snapToObjects="1">
      <p:cViewPr varScale="1">
        <p:scale>
          <a:sx n="174" d="100"/>
          <a:sy n="174" d="100"/>
        </p:scale>
        <p:origin x="11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ACFA2-E4D1-5A45-BBD6-06D3592F5F25}" type="datetimeFigureOut">
              <a:rPr lang="en-US" smtClean="0"/>
              <a:t>5/13/22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B8209-E765-D345-859C-6C304A7E2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3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Further explanation: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This article, recently published in Phys. Rev. Materials 6, 035201 (2022), results from primarily-MRSEC supported research through a collaboration between IRG2 groups Doty, Law,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Janotti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Bryant (5 MRSEC faculty primary participants).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theoretical work lays the foundation and serves as a guide for setting up future experimental explorations into the coupling between a TI and a III-V heterostructure that is going to be implemented in the IRG2 group.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DB8209-E765-D345-859C-6C304A7E29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8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3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9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SF MRSEC logo">
            <a:extLst>
              <a:ext uri="{FF2B5EF4-FFF2-40B4-BE49-F238E27FC236}">
                <a16:creationId xmlns:a16="http://schemas.microsoft.com/office/drawing/2014/main" id="{13D98279-4C04-9448-B5BD-C947AF4F73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6001" y="4589452"/>
            <a:ext cx="1716060" cy="514818"/>
          </a:xfrm>
          <a:prstGeom prst="rect">
            <a:avLst/>
          </a:prstGeom>
        </p:spPr>
      </p:pic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0CC22812-2DA9-0C49-B824-44F34D7136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58118" cy="888688"/>
          </a:xfrm>
          <a:prstGeom prst="rect">
            <a:avLst/>
          </a:prstGeom>
        </p:spPr>
      </p:pic>
      <p:pic>
        <p:nvPicPr>
          <p:cNvPr id="9" name="Picture 8" descr="Logo for CHARM, the Center for Hybrid, Active, and Responsive Materials at the University of Delaware">
            <a:extLst>
              <a:ext uri="{FF2B5EF4-FFF2-40B4-BE49-F238E27FC236}">
                <a16:creationId xmlns:a16="http://schemas.microsoft.com/office/drawing/2014/main" id="{893DE237-02FF-0E4A-B32F-B0586FD4136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9320" y="62676"/>
            <a:ext cx="1602740" cy="76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8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9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5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0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7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5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7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FDDC3-1D4A-EA49-AACC-B86A6CDF360B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0956-74CD-F442-96E4-F395D889E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03/PhysRevMaterials.6.035201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CB524B-26C7-9C4A-B864-81FEF0EDE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036" y="206289"/>
            <a:ext cx="6333667" cy="507831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coupling between a topological insulator and a III-V heterostructure at terahertz frequency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99218E-BB91-45F7-B70F-7E2701C30C64}"/>
              </a:ext>
            </a:extLst>
          </p:cNvPr>
          <p:cNvSpPr txBox="1"/>
          <p:nvPr/>
        </p:nvSpPr>
        <p:spPr>
          <a:xfrm>
            <a:off x="108082" y="1123002"/>
            <a:ext cx="510937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Theoretical prediction of strong coupling between the THz excitations in a topological insulator (TI) and a III-V quantum well. Provides potential material platform for optoelectronic device applications in the THz frequency domain. </a:t>
            </a:r>
          </a:p>
          <a:p>
            <a:r>
              <a:rPr lang="en-US" sz="11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Advances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State-of-the-art scattering matrix method combined with Drude-Lorentz model used for semi-classical descriptions of the interaction between TI and III-V through dispersion of Dirac plasmon-phonon-intersubband transition polariton (DPPIB).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Density functional theory calculations predict a two-dimensional hole gas at the TI-III-V interface that blueshifts the dispersion of the DPPIB.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Guides experiments by identifying parameter ranges for which strong coupling is predicted (e.g., thickness of spacer layer, doping in quantum well). Predicts that strong coupling should be achievable for experimentally-realistic material quality, which determines loss.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DA1E77F-841B-4953-87A7-81539D2FF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518" y="896572"/>
            <a:ext cx="3051100" cy="158338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F6876E7B-0C7A-497A-B74C-BE7AA951CC7C}"/>
              </a:ext>
            </a:extLst>
          </p:cNvPr>
          <p:cNvGrpSpPr/>
          <p:nvPr/>
        </p:nvGrpSpPr>
        <p:grpSpPr>
          <a:xfrm>
            <a:off x="5586001" y="2479901"/>
            <a:ext cx="3270669" cy="1446640"/>
            <a:chOff x="535594" y="3106781"/>
            <a:chExt cx="5638802" cy="2281138"/>
          </a:xfrm>
        </p:grpSpPr>
        <p:pic>
          <p:nvPicPr>
            <p:cNvPr id="15" name="Picture 14" descr="Chart&#10;&#10;Description automatically generated">
              <a:extLst>
                <a:ext uri="{FF2B5EF4-FFF2-40B4-BE49-F238E27FC236}">
                  <a16:creationId xmlns:a16="http://schemas.microsoft.com/office/drawing/2014/main" id="{3C34E11B-B7FF-4ECC-BD0C-7ABA0CBB05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5594" y="3106781"/>
              <a:ext cx="5638802" cy="2281138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1C03236-445D-4972-8B7B-F433C23151BD}"/>
                </a:ext>
              </a:extLst>
            </p:cNvPr>
            <p:cNvSpPr txBox="1"/>
            <p:nvPr/>
          </p:nvSpPr>
          <p:spPr>
            <a:xfrm>
              <a:off x="930161" y="3363882"/>
              <a:ext cx="1971829" cy="420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900" baseline="-25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=500 nm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6375DC-1D2F-4983-8D33-93C112D03F68}"/>
                </a:ext>
              </a:extLst>
            </p:cNvPr>
            <p:cNvSpPr txBox="1"/>
            <p:nvPr/>
          </p:nvSpPr>
          <p:spPr>
            <a:xfrm>
              <a:off x="3839691" y="3344678"/>
              <a:ext cx="1650955" cy="420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900" baseline="-25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</a:t>
              </a:r>
              <a:r>
                <a:rPr lang="en-US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=10 nm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74368F8-169F-411E-A17D-192FE7A7AB37}"/>
              </a:ext>
            </a:extLst>
          </p:cNvPr>
          <p:cNvSpPr txBox="1"/>
          <p:nvPr/>
        </p:nvSpPr>
        <p:spPr>
          <a:xfrm>
            <a:off x="5235390" y="3896171"/>
            <a:ext cx="39265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Schematic of the TI/III-V heterostructure  (top) and the dispersion relation of the Dirac plasmon-phonon- ISBT </a:t>
            </a:r>
            <a:r>
              <a:rPr lang="en-US" sz="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polarition</a:t>
            </a:r>
            <a:r>
              <a:rPr lang="en-U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a Bi</a:t>
            </a:r>
            <a:r>
              <a:rPr lang="en-US" sz="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layer interacting with a single </a:t>
            </a:r>
            <a:r>
              <a:rPr lang="en-US" sz="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AlGaAs</a:t>
            </a:r>
            <a:r>
              <a:rPr lang="en-U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/GaAs quantum well (bottom)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two different thicknesses of the GaAs spacer layer, (a) </a:t>
            </a:r>
            <a:r>
              <a:rPr lang="en-US" sz="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dsp</a:t>
            </a:r>
            <a:r>
              <a:rPr lang="en-US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500 and (b) 10 nm; 2g indicates the strength of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the interaction between the Bi</a:t>
            </a:r>
            <a:r>
              <a:rPr lang="en-US" sz="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sz="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AlGaAs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/GaAs quantum well.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FA5DF5-4CD4-4A1D-AC4C-3E88C8548B15}"/>
              </a:ext>
            </a:extLst>
          </p:cNvPr>
          <p:cNvSpPr/>
          <p:nvPr/>
        </p:nvSpPr>
        <p:spPr>
          <a:xfrm>
            <a:off x="514245" y="3991514"/>
            <a:ext cx="510937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Interdisciplinary Research Group (IRG): </a:t>
            </a:r>
            <a:br>
              <a:rPr lang="en-US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Hybrid Quantum Materials with Emergent Terahertz Functionalities (HQ-METs)</a:t>
            </a:r>
          </a:p>
          <a:p>
            <a:endParaRPr lang="en-US" sz="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Highlight Authors: </a:t>
            </a:r>
          </a:p>
          <a:p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Q. To, M.F. Doty, S. Law, J.M.O. </a:t>
            </a:r>
            <a:r>
              <a:rPr lang="en-US" sz="1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Zide</a:t>
            </a: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A. </a:t>
            </a:r>
            <a:r>
              <a:rPr lang="en-US" sz="1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Janotti</a:t>
            </a: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(University of Delaware) and</a:t>
            </a:r>
          </a:p>
          <a:p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G.W. Bryant (NIST),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University of Delaware MRSEC DMR-2011824</a:t>
            </a:r>
          </a:p>
          <a:p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For more information: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https://doi.org/10.1103/PhysRevMaterials.6.035201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2" name="Google Shape;1419;p5" descr="IRG2 bubble">
            <a:extLst>
              <a:ext uri="{FF2B5EF4-FFF2-40B4-BE49-F238E27FC236}">
                <a16:creationId xmlns:a16="http://schemas.microsoft.com/office/drawing/2014/main" id="{5BB839AC-E1BC-47CB-A4FF-719F87672ACB}"/>
              </a:ext>
            </a:extLst>
          </p:cNvPr>
          <p:cNvSpPr/>
          <p:nvPr/>
        </p:nvSpPr>
        <p:spPr>
          <a:xfrm>
            <a:off x="85443" y="3945782"/>
            <a:ext cx="428801" cy="4288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44" tIns="34275" rIns="6844" bIns="34275" anchor="ctr" anchorCtr="0">
            <a:noAutofit/>
          </a:bodyPr>
          <a:lstStyle/>
          <a:p>
            <a:pPr algn="ctr">
              <a:buClr>
                <a:srgbClr val="FFFFFF"/>
              </a:buClr>
              <a:buSzPts val="1100"/>
            </a:pPr>
            <a:r>
              <a:rPr lang="en-US" sz="900" b="1" dirty="0">
                <a:solidFill>
                  <a:srgbClr val="FFFFFF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IRG</a:t>
            </a:r>
            <a:r>
              <a:rPr lang="en-US" sz="825" b="1" dirty="0">
                <a:solidFill>
                  <a:srgbClr val="FFFFFF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 2</a:t>
            </a:r>
            <a:endParaRPr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22E40E2-3227-CEAD-F3AA-E2E521281A88}"/>
              </a:ext>
            </a:extLst>
          </p:cNvPr>
          <p:cNvSpPr txBox="1"/>
          <p:nvPr/>
        </p:nvSpPr>
        <p:spPr>
          <a:xfrm>
            <a:off x="30275" y="901047"/>
            <a:ext cx="1330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41E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31, 2022</a:t>
            </a:r>
          </a:p>
        </p:txBody>
      </p:sp>
    </p:spTree>
    <p:extLst>
      <p:ext uri="{BB962C8B-B14F-4D97-AF65-F5344CB8AC3E}">
        <p14:creationId xmlns:p14="http://schemas.microsoft.com/office/powerpoint/2010/main" val="3129618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17476</TotalTime>
  <Words>407</Words>
  <Application>Microsoft Macintosh PowerPoint</Application>
  <PresentationFormat>On-screen Show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Strong coupling between a topological insulator and a III-V heterostructure at terahertz frequency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 Title</dc:title>
  <dc:creator>Bothi, Kimberly</dc:creator>
  <cp:lastModifiedBy>Bothi, Kimberly</cp:lastModifiedBy>
  <cp:revision>77</cp:revision>
  <dcterms:created xsi:type="dcterms:W3CDTF">2021-12-08T17:00:35Z</dcterms:created>
  <dcterms:modified xsi:type="dcterms:W3CDTF">2022-05-13T22:28:30Z</dcterms:modified>
</cp:coreProperties>
</file>