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61"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5"/>
    <a:srgbClr val="0862A0"/>
    <a:srgbClr val="041E37"/>
    <a:srgbClr val="004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8"/>
    <p:restoredTop sz="95865"/>
  </p:normalViewPr>
  <p:slideViewPr>
    <p:cSldViewPr snapToGrid="0" snapToObjects="1">
      <p:cViewPr varScale="1">
        <p:scale>
          <a:sx n="109" d="100"/>
          <a:sy n="109" d="100"/>
        </p:scale>
        <p:origin x="108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BACFA2-E4D1-5A45-BBD6-06D3592F5F25}"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B8209-E765-D345-859C-6C304A7E29CF}" type="slidenum">
              <a:rPr lang="en-US" smtClean="0"/>
              <a:t>‹#›</a:t>
            </a:fld>
            <a:endParaRPr lang="en-US"/>
          </a:p>
        </p:txBody>
      </p:sp>
    </p:spTree>
    <p:extLst>
      <p:ext uri="{BB962C8B-B14F-4D97-AF65-F5344CB8AC3E}">
        <p14:creationId xmlns:p14="http://schemas.microsoft.com/office/powerpoint/2010/main" val="360893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Further explanation: </a:t>
            </a:r>
            <a:r>
              <a:rPr lang="en-US" sz="1200" kern="1200" dirty="0">
                <a:solidFill>
                  <a:schemeClr val="tx1"/>
                </a:solidFill>
                <a:effectLst/>
                <a:latin typeface="+mn-lt"/>
                <a:ea typeface="+mn-ea"/>
                <a:cs typeface="+mn-cs"/>
              </a:rPr>
              <a:t>This article, recently published in Biomacromolecules 2022 23 (4), 1652-1661, results from MRSEC supported research through a collaboration between IRG1 groups </a:t>
            </a:r>
            <a:r>
              <a:rPr lang="en-US" sz="1200" kern="1200" dirty="0" err="1">
                <a:solidFill>
                  <a:schemeClr val="tx1"/>
                </a:solidFill>
                <a:effectLst/>
                <a:latin typeface="+mn-lt"/>
                <a:ea typeface="+mn-ea"/>
                <a:cs typeface="+mn-cs"/>
              </a:rPr>
              <a:t>Saven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Pochan</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Kloxin</a:t>
            </a:r>
            <a:r>
              <a:rPr lang="en-US" sz="1200" kern="1200" dirty="0">
                <a:solidFill>
                  <a:schemeClr val="tx1"/>
                </a:solidFill>
                <a:effectLst/>
                <a:latin typeface="+mn-lt"/>
                <a:ea typeface="+mn-ea"/>
                <a:cs typeface="+mn-cs"/>
              </a:rPr>
              <a:t> (3 MRSEC faculty primary participants). The study used the MRSEC-supported facility.</a:t>
            </a:r>
          </a:p>
        </p:txBody>
      </p:sp>
      <p:sp>
        <p:nvSpPr>
          <p:cNvPr id="4" name="Slide Number Placeholder 3"/>
          <p:cNvSpPr>
            <a:spLocks noGrp="1"/>
          </p:cNvSpPr>
          <p:nvPr>
            <p:ph type="sldNum" sz="quarter" idx="5"/>
          </p:nvPr>
        </p:nvSpPr>
        <p:spPr/>
        <p:txBody>
          <a:bodyPr/>
          <a:lstStyle/>
          <a:p>
            <a:fld id="{9BDB8209-E765-D345-859C-6C304A7E29CF}" type="slidenum">
              <a:rPr lang="en-US" smtClean="0"/>
              <a:t>1</a:t>
            </a:fld>
            <a:endParaRPr lang="en-US"/>
          </a:p>
        </p:txBody>
      </p:sp>
    </p:spTree>
    <p:extLst>
      <p:ext uri="{BB962C8B-B14F-4D97-AF65-F5344CB8AC3E}">
        <p14:creationId xmlns:p14="http://schemas.microsoft.com/office/powerpoint/2010/main" val="3098686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13998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74353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71809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pic>
        <p:nvPicPr>
          <p:cNvPr id="7" name="Picture 6" descr="NSF MRSEC logo">
            <a:extLst>
              <a:ext uri="{FF2B5EF4-FFF2-40B4-BE49-F238E27FC236}">
                <a16:creationId xmlns:a16="http://schemas.microsoft.com/office/drawing/2014/main" id="{13D98279-4C04-9448-B5BD-C947AF4F733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366001" y="4589452"/>
            <a:ext cx="1716060" cy="514818"/>
          </a:xfrm>
          <a:prstGeom prst="rect">
            <a:avLst/>
          </a:prstGeom>
        </p:spPr>
      </p:pic>
      <p:pic>
        <p:nvPicPr>
          <p:cNvPr id="8" name="Picture 7" descr="Background pattern&#10;&#10;Description automatically generated">
            <a:extLst>
              <a:ext uri="{FF2B5EF4-FFF2-40B4-BE49-F238E27FC236}">
                <a16:creationId xmlns:a16="http://schemas.microsoft.com/office/drawing/2014/main" id="{0CC22812-2DA9-0C49-B824-44F34D7136F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0"/>
            <a:ext cx="9158118" cy="888688"/>
          </a:xfrm>
          <a:prstGeom prst="rect">
            <a:avLst/>
          </a:prstGeom>
        </p:spPr>
      </p:pic>
      <p:pic>
        <p:nvPicPr>
          <p:cNvPr id="9" name="Picture 8" descr="Logo for CHARM, the Center for Hybrid, Active, and Responsive Materials at the University of Delaware">
            <a:extLst>
              <a:ext uri="{FF2B5EF4-FFF2-40B4-BE49-F238E27FC236}">
                <a16:creationId xmlns:a16="http://schemas.microsoft.com/office/drawing/2014/main" id="{893DE237-02FF-0E4A-B32F-B0586FD41365}"/>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7479320" y="62676"/>
            <a:ext cx="1602740" cy="764487"/>
          </a:xfrm>
          <a:prstGeom prst="rect">
            <a:avLst/>
          </a:prstGeom>
        </p:spPr>
      </p:pic>
    </p:spTree>
    <p:extLst>
      <p:ext uri="{BB962C8B-B14F-4D97-AF65-F5344CB8AC3E}">
        <p14:creationId xmlns:p14="http://schemas.microsoft.com/office/powerpoint/2010/main" val="312988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1FDDC3-1D4A-EA49-AACC-B86A6CDF360B}"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51999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1FDDC3-1D4A-EA49-AACC-B86A6CDF360B}"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58975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1FDDC3-1D4A-EA49-AACC-B86A6CDF360B}"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08430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1FDDC3-1D4A-EA49-AACC-B86A6CDF360B}"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04767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FDDC3-1D4A-EA49-AACC-B86A6CDF360B}"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80275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23747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1844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C1FDDC3-1D4A-EA49-AACC-B86A6CDF360B}" type="datetimeFigureOut">
              <a:rPr lang="en-US" smtClean="0"/>
              <a:t>1/12/2023</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79D50956-74CD-F442-96E4-F395D889ECE7}" type="slidenum">
              <a:rPr lang="en-US" smtClean="0"/>
              <a:t>‹#›</a:t>
            </a:fld>
            <a:endParaRPr lang="en-US"/>
          </a:p>
        </p:txBody>
      </p:sp>
    </p:spTree>
    <p:extLst>
      <p:ext uri="{BB962C8B-B14F-4D97-AF65-F5344CB8AC3E}">
        <p14:creationId xmlns:p14="http://schemas.microsoft.com/office/powerpoint/2010/main" val="1577994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1/acs.biomac.1c0153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CB524B-26C7-9C4A-B864-81FEF0EDE8F0}"/>
              </a:ext>
            </a:extLst>
          </p:cNvPr>
          <p:cNvSpPr>
            <a:spLocks noGrp="1"/>
          </p:cNvSpPr>
          <p:nvPr>
            <p:ph type="title"/>
          </p:nvPr>
        </p:nvSpPr>
        <p:spPr>
          <a:xfrm>
            <a:off x="1147788" y="190428"/>
            <a:ext cx="5758819" cy="507831"/>
          </a:xfrm>
        </p:spPr>
        <p:txBody>
          <a:bodyPr>
            <a:noAutofit/>
          </a:bodyPr>
          <a:lstStyle/>
          <a:p>
            <a:r>
              <a:rPr lang="en-US" sz="1600" b="1" dirty="0">
                <a:solidFill>
                  <a:schemeClr val="bg1"/>
                </a:solidFill>
                <a:latin typeface="Arial" panose="020B0604020202020204" pitchFamily="34" charset="0"/>
                <a:cs typeface="Arial" panose="020B0604020202020204" pitchFamily="34" charset="0"/>
              </a:rPr>
              <a:t>Monitoring the Solution Persistence of Porous Coordination Cages with Diffusion NMR Spectroscopy and Cryogenic Transmission Electron Microscopy</a:t>
            </a:r>
          </a:p>
        </p:txBody>
      </p:sp>
      <p:sp>
        <p:nvSpPr>
          <p:cNvPr id="10" name="Content Placeholder 9">
            <a:extLst>
              <a:ext uri="{FF2B5EF4-FFF2-40B4-BE49-F238E27FC236}">
                <a16:creationId xmlns:a16="http://schemas.microsoft.com/office/drawing/2014/main" id="{E618E6F8-C6F6-4C4D-BA12-9FF2B55FE6BF}"/>
              </a:ext>
            </a:extLst>
          </p:cNvPr>
          <p:cNvSpPr>
            <a:spLocks noGrp="1"/>
          </p:cNvSpPr>
          <p:nvPr>
            <p:ph idx="1"/>
          </p:nvPr>
        </p:nvSpPr>
        <p:spPr>
          <a:xfrm>
            <a:off x="39241" y="1114691"/>
            <a:ext cx="5136997" cy="2705695"/>
          </a:xfrm>
        </p:spPr>
        <p:txBody>
          <a:bodyPr>
            <a:normAutofit fontScale="92500"/>
          </a:bodyPr>
          <a:lstStyle/>
          <a:p>
            <a:pPr marL="0" indent="0">
              <a:lnSpc>
                <a:spcPct val="100000"/>
              </a:lnSpc>
              <a:spcBef>
                <a:spcPts val="300"/>
              </a:spcBef>
              <a:buNone/>
            </a:pPr>
            <a:r>
              <a:rPr lang="en-US" sz="1100" b="1" dirty="0">
                <a:solidFill>
                  <a:srgbClr val="0862A0"/>
                </a:solidFill>
                <a:latin typeface="Arial" panose="020B0604020202020204" pitchFamily="34" charset="0"/>
                <a:cs typeface="Arial" panose="020B0604020202020204" pitchFamily="34" charset="0"/>
              </a:rPr>
              <a:t>Research Focus</a:t>
            </a:r>
          </a:p>
          <a:p>
            <a:pPr>
              <a:lnSpc>
                <a:spcPct val="100000"/>
              </a:lnSpc>
              <a:spcBef>
                <a:spcPts val="300"/>
              </a:spcBef>
            </a:pPr>
            <a:r>
              <a:rPr lang="en-US" sz="1100" dirty="0">
                <a:latin typeface="Arial" panose="020B0604020202020204" pitchFamily="34" charset="0"/>
                <a:cs typeface="Arial" panose="020B0604020202020204" pitchFamily="34" charset="0"/>
              </a:rPr>
              <a:t>Diffusion NMR spectroscopy, transmission electron microscopy, and cryogenic transmission electron spectroscopy were used to characterize porous cages in solution.</a:t>
            </a:r>
          </a:p>
          <a:p>
            <a:pPr>
              <a:lnSpc>
                <a:spcPct val="100000"/>
              </a:lnSpc>
              <a:spcBef>
                <a:spcPts val="300"/>
              </a:spcBef>
            </a:pPr>
            <a:r>
              <a:rPr lang="en-US" sz="1100" dirty="0">
                <a:latin typeface="Arial" panose="020B0604020202020204" pitchFamily="34" charset="0"/>
                <a:cs typeface="Arial" panose="020B0604020202020204" pitchFamily="34" charset="0"/>
              </a:rPr>
              <a:t>A combination of the methods can be used to discriminate between assembled cages as opposed to decomposed or isomerized materials while dissolved in polar organic solvents, regardless of the metal cations used in their assembly.</a:t>
            </a:r>
            <a:endParaRPr lang="en-US" sz="400" b="1" dirty="0">
              <a:solidFill>
                <a:srgbClr val="0862A0"/>
              </a:solidFill>
              <a:latin typeface="Arial" panose="020B0604020202020204" pitchFamily="34" charset="0"/>
              <a:cs typeface="Arial" panose="020B0604020202020204" pitchFamily="34" charset="0"/>
            </a:endParaRPr>
          </a:p>
          <a:p>
            <a:pPr marL="0" indent="0">
              <a:lnSpc>
                <a:spcPct val="110000"/>
              </a:lnSpc>
              <a:spcBef>
                <a:spcPts val="300"/>
              </a:spcBef>
              <a:buNone/>
            </a:pPr>
            <a:r>
              <a:rPr lang="en-US" sz="1100" b="1" dirty="0">
                <a:solidFill>
                  <a:srgbClr val="0862A0"/>
                </a:solidFill>
                <a:latin typeface="Arial" panose="020B0604020202020204" pitchFamily="34" charset="0"/>
                <a:cs typeface="Arial" panose="020B0604020202020204" pitchFamily="34" charset="0"/>
              </a:rPr>
              <a:t>Key Advances</a:t>
            </a:r>
          </a:p>
          <a:p>
            <a:pPr>
              <a:spcBef>
                <a:spcPts val="550"/>
              </a:spcBef>
            </a:pPr>
            <a:r>
              <a:rPr lang="en-US" sz="1100" dirty="0">
                <a:latin typeface="Arial" panose="020B0604020202020204" pitchFamily="34" charset="0"/>
                <a:cs typeface="Arial" panose="020B0604020202020204" pitchFamily="34" charset="0"/>
              </a:rPr>
              <a:t>Diffusion NMR spectroscopy was used to confirm the presence of assembled cages in solution, even when the paramagnetic nature of their constituent metal cations obscure NMR interpretation in other experiments.</a:t>
            </a:r>
          </a:p>
          <a:p>
            <a:pPr>
              <a:spcBef>
                <a:spcPts val="550"/>
              </a:spcBef>
            </a:pPr>
            <a:r>
              <a:rPr lang="en-US" sz="1100" dirty="0">
                <a:latin typeface="Arial" panose="020B0604020202020204" pitchFamily="34" charset="0"/>
                <a:cs typeface="Arial" panose="020B0604020202020204" pitchFamily="34" charset="0"/>
              </a:rPr>
              <a:t>Fragments of analogous cages were prepared and used to show the method is viable for these structures.</a:t>
            </a:r>
          </a:p>
          <a:p>
            <a:pPr>
              <a:spcBef>
                <a:spcPts val="550"/>
              </a:spcBef>
            </a:pPr>
            <a:r>
              <a:rPr lang="en-US" sz="1100" dirty="0">
                <a:latin typeface="Arial" panose="020B0604020202020204" pitchFamily="34" charset="0"/>
                <a:cs typeface="Arial" panose="020B0604020202020204" pitchFamily="34" charset="0"/>
              </a:rPr>
              <a:t>TEM and cryo-TEM both confirm that these cages, which can be highly dynamic in solution, persist under the conditions we employed.</a:t>
            </a:r>
          </a:p>
        </p:txBody>
      </p:sp>
      <p:sp>
        <p:nvSpPr>
          <p:cNvPr id="12" name="TextBox 11">
            <a:extLst>
              <a:ext uri="{FF2B5EF4-FFF2-40B4-BE49-F238E27FC236}">
                <a16:creationId xmlns:a16="http://schemas.microsoft.com/office/drawing/2014/main" id="{E316650D-8C34-9346-832B-FC0DE8BFDFD7}"/>
              </a:ext>
            </a:extLst>
          </p:cNvPr>
          <p:cNvSpPr txBox="1"/>
          <p:nvPr/>
        </p:nvSpPr>
        <p:spPr>
          <a:xfrm>
            <a:off x="30275" y="901047"/>
            <a:ext cx="1330971" cy="261610"/>
          </a:xfrm>
          <a:prstGeom prst="rect">
            <a:avLst/>
          </a:prstGeom>
          <a:noFill/>
        </p:spPr>
        <p:txBody>
          <a:bodyPr wrap="square" rtlCol="0">
            <a:spAutoFit/>
          </a:bodyPr>
          <a:lstStyle/>
          <a:p>
            <a:pPr algn="ctr"/>
            <a:r>
              <a:rPr lang="en-US" sz="1100" b="1" dirty="0">
                <a:solidFill>
                  <a:srgbClr val="041E37"/>
                </a:solidFill>
                <a:latin typeface="Arial" panose="020B0604020202020204" pitchFamily="34" charset="0"/>
                <a:cs typeface="Arial" panose="020B0604020202020204" pitchFamily="34" charset="0"/>
              </a:rPr>
              <a:t>January 10, 2023</a:t>
            </a:r>
          </a:p>
        </p:txBody>
      </p:sp>
      <p:sp>
        <p:nvSpPr>
          <p:cNvPr id="16" name="Rectangle 15">
            <a:extLst>
              <a:ext uri="{FF2B5EF4-FFF2-40B4-BE49-F238E27FC236}">
                <a16:creationId xmlns:a16="http://schemas.microsoft.com/office/drawing/2014/main" id="{CFBE9634-41E1-DA43-B554-1E20892DC0CB}"/>
              </a:ext>
            </a:extLst>
          </p:cNvPr>
          <p:cNvSpPr/>
          <p:nvPr/>
        </p:nvSpPr>
        <p:spPr>
          <a:xfrm>
            <a:off x="490740" y="3850838"/>
            <a:ext cx="6645592" cy="1200329"/>
          </a:xfrm>
          <a:prstGeom prst="rect">
            <a:avLst/>
          </a:prstGeom>
        </p:spPr>
        <p:txBody>
          <a:bodyPr wrap="square">
            <a:spAutoFit/>
          </a:bodyPr>
          <a:lstStyle/>
          <a:p>
            <a:r>
              <a:rPr lang="en-US" sz="1000" b="1" dirty="0">
                <a:latin typeface="Arial" panose="020B0604020202020204" pitchFamily="34" charset="0"/>
                <a:ea typeface="Times New Roman" panose="02020603050405020304" pitchFamily="18" charset="0"/>
                <a:cs typeface="Arial" panose="020B0604020202020204" pitchFamily="34" charset="0"/>
              </a:rPr>
              <a:t>Interdisciplinary Research Group (IRG): </a:t>
            </a:r>
            <a:br>
              <a:rPr lang="en-US" sz="1000" b="1" dirty="0">
                <a:latin typeface="Arial" panose="020B0604020202020204" pitchFamily="34" charset="0"/>
                <a:ea typeface="Times New Roman" panose="02020603050405020304" pitchFamily="18" charset="0"/>
                <a:cs typeface="Arial" panose="020B0604020202020204" pitchFamily="34" charset="0"/>
              </a:rPr>
            </a:br>
            <a:r>
              <a:rPr lang="en-US" sz="1000" dirty="0">
                <a:solidFill>
                  <a:srgbClr val="4472C5"/>
                </a:solidFill>
                <a:latin typeface="Arial" panose="020B0604020202020204" pitchFamily="34" charset="0"/>
                <a:ea typeface="Times New Roman" panose="02020603050405020304" pitchFamily="18" charset="0"/>
                <a:cs typeface="Arial" panose="020B0604020202020204" pitchFamily="34" charset="0"/>
              </a:rPr>
              <a:t>Peptide Active Materials (PAMs)</a:t>
            </a:r>
          </a:p>
          <a:p>
            <a:endParaRPr lang="en-US" sz="400" dirty="0">
              <a:latin typeface="Arial" panose="020B0604020202020204" pitchFamily="34" charset="0"/>
              <a:ea typeface="Times New Roman" panose="02020603050405020304" pitchFamily="18" charset="0"/>
              <a:cs typeface="Arial" panose="020B0604020202020204" pitchFamily="34" charset="0"/>
            </a:endParaRPr>
          </a:p>
          <a:p>
            <a:r>
              <a:rPr lang="en-US" sz="1000" b="1" dirty="0">
                <a:latin typeface="Arial" panose="020B0604020202020204" pitchFamily="34" charset="0"/>
                <a:ea typeface="Times New Roman" panose="02020603050405020304" pitchFamily="18" charset="0"/>
                <a:cs typeface="Arial" panose="020B0604020202020204" pitchFamily="34" charset="0"/>
              </a:rPr>
              <a:t>Highlight Authors: </a:t>
            </a:r>
          </a:p>
          <a:p>
            <a:r>
              <a:rPr lang="en-US" sz="1000" dirty="0">
                <a:latin typeface="Arial" panose="020B0604020202020204" pitchFamily="34" charset="0"/>
                <a:ea typeface="Times New Roman" panose="02020603050405020304" pitchFamily="18" charset="0"/>
                <a:cs typeface="Arial" panose="020B0604020202020204" pitchFamily="34" charset="0"/>
              </a:rPr>
              <a:t>G. Taggart, A. </a:t>
            </a:r>
            <a:r>
              <a:rPr lang="en-US" sz="1000" dirty="0" err="1">
                <a:latin typeface="Arial" panose="020B0604020202020204" pitchFamily="34" charset="0"/>
                <a:ea typeface="Times New Roman" panose="02020603050405020304" pitchFamily="18" charset="0"/>
                <a:cs typeface="Arial" panose="020B0604020202020204" pitchFamily="34" charset="0"/>
              </a:rPr>
              <a:t>Guliyeva</a:t>
            </a:r>
            <a:r>
              <a:rPr lang="en-US" sz="1000" dirty="0">
                <a:latin typeface="Arial" panose="020B0604020202020204" pitchFamily="34" charset="0"/>
                <a:ea typeface="Times New Roman" panose="02020603050405020304" pitchFamily="18" charset="0"/>
                <a:cs typeface="Arial" panose="020B0604020202020204" pitchFamily="34" charset="0"/>
              </a:rPr>
              <a:t>, K. Kim, G. Yap, D. </a:t>
            </a:r>
            <a:r>
              <a:rPr lang="en-US" sz="1000" dirty="0" err="1">
                <a:latin typeface="Arial" panose="020B0604020202020204" pitchFamily="34" charset="0"/>
                <a:ea typeface="Times New Roman" panose="02020603050405020304" pitchFamily="18" charset="0"/>
                <a:cs typeface="Arial" panose="020B0604020202020204" pitchFamily="34" charset="0"/>
              </a:rPr>
              <a:t>Pochan</a:t>
            </a:r>
            <a:r>
              <a:rPr lang="en-US" sz="1000" dirty="0">
                <a:latin typeface="Arial" panose="020B0604020202020204" pitchFamily="34" charset="0"/>
                <a:ea typeface="Times New Roman" panose="02020603050405020304" pitchFamily="18" charset="0"/>
                <a:cs typeface="Arial" panose="020B0604020202020204" pitchFamily="34" charset="0"/>
              </a:rPr>
              <a:t>, T. Epps, E. Bloch (University of Delaware) </a:t>
            </a:r>
          </a:p>
          <a:p>
            <a:r>
              <a:rPr lang="en-US" sz="1000" dirty="0">
                <a:solidFill>
                  <a:srgbClr val="4472C5"/>
                </a:solidFill>
                <a:latin typeface="Arial" panose="020B0604020202020204" pitchFamily="34" charset="0"/>
                <a:cs typeface="Arial" panose="020B0604020202020204" pitchFamily="34" charset="0"/>
              </a:rPr>
              <a:t>University of Delaware MRSEC DMR-2011824</a:t>
            </a:r>
          </a:p>
          <a:p>
            <a:endParaRPr lang="en-US" sz="400" dirty="0">
              <a:solidFill>
                <a:srgbClr val="4472C5"/>
              </a:solidFill>
              <a:latin typeface="Arial" panose="020B0604020202020204" pitchFamily="34" charset="0"/>
              <a:cs typeface="Arial" panose="020B0604020202020204" pitchFamily="34" charset="0"/>
            </a:endParaRPr>
          </a:p>
          <a:p>
            <a:r>
              <a:rPr lang="en-US" sz="1000" b="1" dirty="0">
                <a:latin typeface="Arial" panose="020B0604020202020204" pitchFamily="34" charset="0"/>
                <a:cs typeface="Arial" panose="020B0604020202020204" pitchFamily="34" charset="0"/>
              </a:rPr>
              <a:t>For more Information: </a:t>
            </a:r>
            <a:r>
              <a:rPr lang="en-US" sz="1000" u="sng" dirty="0">
                <a:solidFill>
                  <a:srgbClr val="4472C5"/>
                </a:solidFill>
                <a:latin typeface="Arial" panose="020B0604020202020204" pitchFamily="34" charset="0"/>
                <a:cs typeface="Arial" panose="020B0604020202020204" pitchFamily="34" charset="0"/>
                <a:hlinkClick r:id="rId3"/>
              </a:rPr>
              <a:t>https://doi.org/</a:t>
            </a:r>
            <a:r>
              <a:rPr lang="en-US" sz="1000" u="sng" dirty="0">
                <a:solidFill>
                  <a:srgbClr val="4472C5"/>
                </a:solidFill>
                <a:latin typeface="Arial" panose="020B0604020202020204" pitchFamily="34" charset="0"/>
                <a:cs typeface="Arial" panose="020B0604020202020204" pitchFamily="34" charset="0"/>
              </a:rPr>
              <a:t>10.1021/acs.jpcc.2c07644</a:t>
            </a:r>
          </a:p>
          <a:p>
            <a:endParaRPr lang="en-US" sz="400" dirty="0">
              <a:latin typeface="Arial" panose="020B0604020202020204" pitchFamily="34" charset="0"/>
              <a:cs typeface="Arial" panose="020B0604020202020204" pitchFamily="34" charset="0"/>
            </a:endParaRPr>
          </a:p>
        </p:txBody>
      </p:sp>
      <p:sp>
        <p:nvSpPr>
          <p:cNvPr id="30" name="Google Shape;1419;p5" descr="IRG2 bubble">
            <a:extLst>
              <a:ext uri="{FF2B5EF4-FFF2-40B4-BE49-F238E27FC236}">
                <a16:creationId xmlns:a16="http://schemas.microsoft.com/office/drawing/2014/main" id="{8C360F10-7D8B-5E43-96E2-22398DCB297D}"/>
              </a:ext>
            </a:extLst>
          </p:cNvPr>
          <p:cNvSpPr/>
          <p:nvPr/>
        </p:nvSpPr>
        <p:spPr>
          <a:xfrm>
            <a:off x="61940" y="4045232"/>
            <a:ext cx="428801" cy="428801"/>
          </a:xfrm>
          <a:prstGeom prst="ellipse">
            <a:avLst/>
          </a:prstGeom>
          <a:solidFill>
            <a:schemeClr val="accent1"/>
          </a:solidFill>
          <a:ln>
            <a:noFill/>
          </a:ln>
        </p:spPr>
        <p:txBody>
          <a:bodyPr spcFirstLastPara="1" wrap="square" lIns="6844" tIns="34275" rIns="6844" bIns="34275" anchor="ctr" anchorCtr="0">
            <a:noAutofit/>
          </a:bodyPr>
          <a:lstStyle/>
          <a:p>
            <a:pPr algn="ctr">
              <a:buClr>
                <a:srgbClr val="FFFFFF"/>
              </a:buClr>
              <a:buSzPts val="1100"/>
            </a:pPr>
            <a:r>
              <a:rPr lang="en-US" sz="900" b="1" dirty="0">
                <a:solidFill>
                  <a:srgbClr val="FFFFFF"/>
                </a:solidFill>
                <a:latin typeface="Open Sans"/>
                <a:ea typeface="Open Sans"/>
                <a:cs typeface="Open Sans"/>
                <a:sym typeface="Open Sans"/>
              </a:rPr>
              <a:t>IRG</a:t>
            </a:r>
            <a:r>
              <a:rPr lang="en-US" sz="825" b="1" dirty="0">
                <a:solidFill>
                  <a:srgbClr val="FFFFFF"/>
                </a:solidFill>
                <a:latin typeface="Open Sans"/>
                <a:ea typeface="Open Sans"/>
                <a:cs typeface="Open Sans"/>
                <a:sym typeface="Open Sans"/>
              </a:rPr>
              <a:t> 1</a:t>
            </a:r>
            <a:endParaRPr sz="1350" dirty="0"/>
          </a:p>
        </p:txBody>
      </p:sp>
      <p:sp>
        <p:nvSpPr>
          <p:cNvPr id="31" name="TextBox 30">
            <a:extLst>
              <a:ext uri="{FF2B5EF4-FFF2-40B4-BE49-F238E27FC236}">
                <a16:creationId xmlns:a16="http://schemas.microsoft.com/office/drawing/2014/main" id="{A6DB21DB-A743-CD4B-8650-18536A4058FC}"/>
              </a:ext>
            </a:extLst>
          </p:cNvPr>
          <p:cNvSpPr txBox="1"/>
          <p:nvPr/>
        </p:nvSpPr>
        <p:spPr>
          <a:xfrm>
            <a:off x="5074044" y="3523114"/>
            <a:ext cx="4009687" cy="646331"/>
          </a:xfrm>
          <a:prstGeom prst="rect">
            <a:avLst/>
          </a:prstGeom>
          <a:noFill/>
          <a:ln>
            <a:noFill/>
          </a:ln>
        </p:spPr>
        <p:txBody>
          <a:bodyPr wrap="square" rtlCol="0">
            <a:spAutoFit/>
          </a:bodyPr>
          <a:lstStyle/>
          <a:p>
            <a:pPr algn="just"/>
            <a:r>
              <a:rPr lang="en-US" sz="900" b="1" dirty="0">
                <a:latin typeface="Arial" panose="020B0604020202020204" pitchFamily="34" charset="0"/>
                <a:cs typeface="Arial" panose="020B0604020202020204" pitchFamily="34" charset="0"/>
              </a:rPr>
              <a:t>Figure: </a:t>
            </a:r>
            <a:r>
              <a:rPr lang="en-US" sz="900" dirty="0">
                <a:latin typeface="Arial" panose="020B0604020202020204" pitchFamily="34" charset="0"/>
                <a:cs typeface="Arial" panose="020B0604020202020204" pitchFamily="34" charset="0"/>
              </a:rPr>
              <a:t>A comparison of the molecular weight of various solvent molecules, ligands, cage fragments, and cages (right) vs. their diffusion coefficients in various solvents can be used to characterize their speciation when dissolved and compared to their solid state behavior (TEM-inset).</a:t>
            </a:r>
          </a:p>
        </p:txBody>
      </p:sp>
      <p:sp>
        <p:nvSpPr>
          <p:cNvPr id="54" name="Rectangle 53">
            <a:extLst>
              <a:ext uri="{FF2B5EF4-FFF2-40B4-BE49-F238E27FC236}">
                <a16:creationId xmlns:a16="http://schemas.microsoft.com/office/drawing/2014/main" id="{C52B053A-0903-BB45-85F2-7740F9F7FBC2}"/>
              </a:ext>
            </a:extLst>
          </p:cNvPr>
          <p:cNvSpPr/>
          <p:nvPr/>
        </p:nvSpPr>
        <p:spPr>
          <a:xfrm>
            <a:off x="5136205" y="1019902"/>
            <a:ext cx="3947526" cy="246433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pic>
        <p:nvPicPr>
          <p:cNvPr id="2" name="Picture 1">
            <a:extLst>
              <a:ext uri="{FF2B5EF4-FFF2-40B4-BE49-F238E27FC236}">
                <a16:creationId xmlns:a16="http://schemas.microsoft.com/office/drawing/2014/main" id="{E8EF1BA4-71E8-B0E9-70CA-866DEFA168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5204" y="1189856"/>
            <a:ext cx="2396294" cy="2103120"/>
          </a:xfrm>
          <a:prstGeom prst="rect">
            <a:avLst/>
          </a:prstGeom>
        </p:spPr>
      </p:pic>
      <p:pic>
        <p:nvPicPr>
          <p:cNvPr id="9" name="Picture 8">
            <a:extLst>
              <a:ext uri="{FF2B5EF4-FFF2-40B4-BE49-F238E27FC236}">
                <a16:creationId xmlns:a16="http://schemas.microsoft.com/office/drawing/2014/main" id="{3ABF53A6-8584-2031-E40D-222A6397B6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1498" y="1144136"/>
            <a:ext cx="1484422" cy="2194560"/>
          </a:xfrm>
          <a:prstGeom prst="rect">
            <a:avLst/>
          </a:prstGeom>
        </p:spPr>
      </p:pic>
      <p:pic>
        <p:nvPicPr>
          <p:cNvPr id="11" name="Picture 10">
            <a:extLst>
              <a:ext uri="{FF2B5EF4-FFF2-40B4-BE49-F238E27FC236}">
                <a16:creationId xmlns:a16="http://schemas.microsoft.com/office/drawing/2014/main" id="{49548BBC-1F37-52F5-B9AC-E1FE8D8EB9D5}"/>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5612722" y="2082651"/>
            <a:ext cx="856658" cy="850941"/>
          </a:xfrm>
          <a:prstGeom prst="rect">
            <a:avLst/>
          </a:prstGeom>
        </p:spPr>
      </p:pic>
    </p:spTree>
    <p:extLst>
      <p:ext uri="{BB962C8B-B14F-4D97-AF65-F5344CB8AC3E}">
        <p14:creationId xmlns:p14="http://schemas.microsoft.com/office/powerpoint/2010/main" val="14189786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B2963B06E9C6B4DB2679CF98DCF55BF" ma:contentTypeVersion="6" ma:contentTypeDescription="Create a new document." ma:contentTypeScope="" ma:versionID="de79b0eeeae1510f12c5b94af81ed8e3">
  <xsd:schema xmlns:xsd="http://www.w3.org/2001/XMLSchema" xmlns:xs="http://www.w3.org/2001/XMLSchema" xmlns:p="http://schemas.microsoft.com/office/2006/metadata/properties" xmlns:ns2="d3dbc633-947f-4e38-b65a-2d56c216a1fb" targetNamespace="http://schemas.microsoft.com/office/2006/metadata/properties" ma:root="true" ma:fieldsID="af50dd137bdb9791f7b9c29c05a412d7" ns2:_="">
    <xsd:import namespace="d3dbc633-947f-4e38-b65a-2d56c216a1f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bc633-947f-4e38-b65a-2d56c216a1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ADAC26-86B7-4971-AC88-1A5B93BEC8A9}">
  <ds:schemaRefs>
    <ds:schemaRef ds:uri="http://schemas.microsoft.com/sharepoint/v3/contenttype/forms"/>
  </ds:schemaRefs>
</ds:datastoreItem>
</file>

<file path=customXml/itemProps2.xml><?xml version="1.0" encoding="utf-8"?>
<ds:datastoreItem xmlns:ds="http://schemas.openxmlformats.org/officeDocument/2006/customXml" ds:itemID="{1BBFFE35-329F-43A5-BAE5-F443B08468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bc633-947f-4e38-b65a-2d56c216a1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7F0CB9-DDE7-40E3-A2A4-DC0ECC1D9F8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17537</TotalTime>
  <Words>329</Words>
  <Application>Microsoft Office PowerPoint</Application>
  <PresentationFormat>On-screen Show (16:9)</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Monitoring the Solution Persistence of Porous Coordination Cages with Diffusion NMR Spectroscopy and Cryogenic Transmission Electron Microscopy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 Title</dc:title>
  <dc:creator>Bothi, Kimberly</dc:creator>
  <cp:lastModifiedBy>Madanat, Joseph</cp:lastModifiedBy>
  <cp:revision>92</cp:revision>
  <dcterms:created xsi:type="dcterms:W3CDTF">2021-12-08T17:00:35Z</dcterms:created>
  <dcterms:modified xsi:type="dcterms:W3CDTF">2023-01-12T21:08:56Z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0x0101007B2963B06E9C6B4DB2679CF98DCF55BF</vt:lpwstr>
  </property>
</Properties>
</file>