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60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FD0E5E-C8F6-03BC-F765-2A71E71600F7}" name="Yongchen Liu" initials="YL" userId="777f6033be7d655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472C5"/>
    <a:srgbClr val="0862A0"/>
    <a:srgbClr val="041E37"/>
    <a:srgbClr val="0049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45"/>
    <p:restoredTop sz="84277"/>
  </p:normalViewPr>
  <p:slideViewPr>
    <p:cSldViewPr snapToGrid="0" snapToObjects="1">
      <p:cViewPr varScale="1">
        <p:scale>
          <a:sx n="91" d="100"/>
          <a:sy n="91" d="100"/>
        </p:scale>
        <p:origin x="134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ACFA2-E4D1-5A45-BBD6-06D3592F5F25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B8209-E765-D345-859C-6C304A7E2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explanation: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This article, recently published in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ACS Applied Materials &amp; Interfaces 14(37) 42683-42691,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 from primarily-MRSEC supported research through a collaboration between IRG2 groups Law, Zide,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Janotti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Bryant (MRSEC faculty primary participants) and Davydov (MRSEC Affiliate). 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B8209-E765-D345-859C-6C304A7E29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8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DDC3-1D4A-EA49-AACC-B86A6CDF360B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0956-74CD-F442-96E4-F395D889E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86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DDC3-1D4A-EA49-AACC-B86A6CDF360B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0956-74CD-F442-96E4-F395D889E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30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DDC3-1D4A-EA49-AACC-B86A6CDF360B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0956-74CD-F442-96E4-F395D889E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9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DDC3-1D4A-EA49-AACC-B86A6CDF360B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0956-74CD-F442-96E4-F395D889EC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NSF MRSEC logo">
            <a:extLst>
              <a:ext uri="{FF2B5EF4-FFF2-40B4-BE49-F238E27FC236}">
                <a16:creationId xmlns:a16="http://schemas.microsoft.com/office/drawing/2014/main" id="{13D98279-4C04-9448-B5BD-C947AF4F73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66001" y="4589452"/>
            <a:ext cx="1716060" cy="514818"/>
          </a:xfrm>
          <a:prstGeom prst="rect">
            <a:avLst/>
          </a:pr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CC22812-2DA9-0C49-B824-44F34D7136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8118" cy="888688"/>
          </a:xfrm>
          <a:prstGeom prst="rect">
            <a:avLst/>
          </a:prstGeom>
        </p:spPr>
      </p:pic>
      <p:pic>
        <p:nvPicPr>
          <p:cNvPr id="9" name="Picture 8" descr="Logo for CHARM, the Center for Hybrid, Active, and Responsive Materials at the University of Delaware">
            <a:extLst>
              <a:ext uri="{FF2B5EF4-FFF2-40B4-BE49-F238E27FC236}">
                <a16:creationId xmlns:a16="http://schemas.microsoft.com/office/drawing/2014/main" id="{893DE237-02FF-0E4A-B32F-B0586FD413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320" y="62676"/>
            <a:ext cx="1602740" cy="76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8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DDC3-1D4A-EA49-AACC-B86A6CDF360B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0956-74CD-F442-96E4-F395D889E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90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DDC3-1D4A-EA49-AACC-B86A6CDF360B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0956-74CD-F442-96E4-F395D889E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53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DDC3-1D4A-EA49-AACC-B86A6CDF360B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0956-74CD-F442-96E4-F395D889E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0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DDC3-1D4A-EA49-AACC-B86A6CDF360B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0956-74CD-F442-96E4-F395D889E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77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DDC3-1D4A-EA49-AACC-B86A6CDF360B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0956-74CD-F442-96E4-F395D889E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59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DDC3-1D4A-EA49-AACC-B86A6CDF360B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0956-74CD-F442-96E4-F395D889E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72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DDC3-1D4A-EA49-AACC-B86A6CDF360B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0956-74CD-F442-96E4-F395D889E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FDDC3-1D4A-EA49-AACC-B86A6CDF360B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50956-74CD-F442-96E4-F395D889E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1/acsami.2c1113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CB524B-26C7-9C4A-B864-81FEF0EDE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788" y="190428"/>
            <a:ext cx="5758819" cy="507831"/>
          </a:xfrm>
        </p:spPr>
        <p:txBody>
          <a:bodyPr>
            <a:noAutofit/>
          </a:bodyPr>
          <a:lstStyle/>
          <a:p>
            <a:pPr algn="l"/>
            <a:r>
              <a:rPr lang="en-US" altLang="zh-CN" sz="2000" b="1" i="0" u="none" strike="noStrike" baseline="0" dirty="0">
                <a:solidFill>
                  <a:schemeClr val="bg1"/>
                </a:solidFill>
                <a:latin typeface="MyriadPro-Semibold"/>
              </a:rPr>
              <a:t>Bi</a:t>
            </a:r>
            <a:r>
              <a:rPr lang="en-US" altLang="zh-CN" sz="2000" b="1" i="0" u="none" strike="noStrike" baseline="-25000" dirty="0">
                <a:solidFill>
                  <a:schemeClr val="bg1"/>
                </a:solidFill>
                <a:latin typeface="MyriadPro-Semibold"/>
              </a:rPr>
              <a:t>2</a:t>
            </a:r>
            <a:r>
              <a:rPr lang="en-US" altLang="zh-CN" sz="2000" b="1" i="0" u="none" strike="noStrike" baseline="0" dirty="0">
                <a:solidFill>
                  <a:schemeClr val="bg1"/>
                </a:solidFill>
                <a:latin typeface="MyriadPro-Semibold"/>
              </a:rPr>
              <a:t>Se</a:t>
            </a:r>
            <a:r>
              <a:rPr lang="en-US" altLang="zh-CN" sz="2000" b="1" i="0" u="none" strike="noStrike" baseline="-25000" dirty="0">
                <a:solidFill>
                  <a:schemeClr val="bg1"/>
                </a:solidFill>
                <a:latin typeface="MyriadPro-Semibold"/>
              </a:rPr>
              <a:t>3</a:t>
            </a:r>
            <a:r>
              <a:rPr lang="en-US" altLang="zh-CN" sz="2000" b="1" i="0" u="none" strike="noStrike" baseline="0" dirty="0">
                <a:solidFill>
                  <a:schemeClr val="bg1"/>
                </a:solidFill>
                <a:latin typeface="MyriadPro-Semibold"/>
              </a:rPr>
              <a:t> Growth on (001) GaAs Substrates for Terahertz Integrated Systems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618E6F8-C6F6-4C4D-BA12-9FF2B55FE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0" y="1143308"/>
            <a:ext cx="5353011" cy="279200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100" b="1" dirty="0">
                <a:solidFill>
                  <a:srgbClr val="086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Focus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Understanding how to integrate van der Waals materials like Bi</a:t>
            </a:r>
            <a:r>
              <a:rPr lang="en-US" sz="11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en-US" sz="11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with industrially-relevant semiconductor materials like GaAs(001) using molecular beam epitaxy (MBE) for THz applications. 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Determining the chemical composition and bonding type of the Bi</a:t>
            </a:r>
            <a:r>
              <a:rPr lang="en-US" sz="11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en-US" sz="11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/GaAs(001) interface using density functional theory (DFT) calculations.</a:t>
            </a:r>
          </a:p>
          <a:p>
            <a:pPr marL="0" indent="0">
              <a:lnSpc>
                <a:spcPct val="110000"/>
              </a:lnSpc>
              <a:spcBef>
                <a:spcPts val="300"/>
              </a:spcBef>
              <a:buNone/>
            </a:pPr>
            <a:r>
              <a:rPr lang="en-US" sz="1100" b="1" dirty="0">
                <a:solidFill>
                  <a:srgbClr val="086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Advances</a:t>
            </a:r>
          </a:p>
          <a:p>
            <a:pPr>
              <a:spcBef>
                <a:spcPts val="550"/>
              </a:spcBef>
            </a:pP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Even with the highly lattice mismatched substrate GaAs(001), we can obtain high-quality, single crystalline, single orientation Bi</a:t>
            </a:r>
            <a:r>
              <a:rPr lang="en-US" altLang="zh-CN" sz="11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en-US" altLang="zh-CN" sz="11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 films using a superlattice smoothing layer on the GaAs substrate and </a:t>
            </a:r>
            <a:r>
              <a:rPr lang="en-US" altLang="zh-CN" sz="1100" i="1" dirty="0">
                <a:latin typeface="Arial" panose="020B0604020202020204" pitchFamily="34" charset="0"/>
                <a:cs typeface="Arial" panose="020B0604020202020204" pitchFamily="34" charset="0"/>
              </a:rPr>
              <a:t>in vacuo </a:t>
            </a: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transfer to prevent interfacial oxidation.</a:t>
            </a:r>
          </a:p>
          <a:p>
            <a:pPr>
              <a:spcBef>
                <a:spcPts val="550"/>
              </a:spcBef>
            </a:pP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The Bi</a:t>
            </a:r>
            <a:r>
              <a:rPr lang="en-US" altLang="zh-CN" sz="11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en-US" altLang="zh-CN" sz="11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/GaAs interface quality strongly influences the film quality even in van der Waals epitaxy. </a:t>
            </a:r>
          </a:p>
          <a:p>
            <a:pPr>
              <a:spcBef>
                <a:spcPts val="550"/>
              </a:spcBef>
            </a:pP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DFT calculation results for the interface chemical composition indicates that the interface is Se-terminated GaAs with a van der Waals gap between the GaAs and Bi</a:t>
            </a:r>
            <a:r>
              <a:rPr lang="en-US" altLang="zh-CN" sz="11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en-US" altLang="zh-CN" sz="11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. STEM imaging also supports the conclusion.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16650D-8C34-9346-832B-FC0DE8BFDFD7}"/>
              </a:ext>
            </a:extLst>
          </p:cNvPr>
          <p:cNvSpPr txBox="1"/>
          <p:nvPr/>
        </p:nvSpPr>
        <p:spPr>
          <a:xfrm>
            <a:off x="0" y="901047"/>
            <a:ext cx="14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rgbClr val="041E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06, 2022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BE9634-41E1-DA43-B554-1E20892DC0CB}"/>
              </a:ext>
            </a:extLst>
          </p:cNvPr>
          <p:cNvSpPr/>
          <p:nvPr/>
        </p:nvSpPr>
        <p:spPr>
          <a:xfrm>
            <a:off x="490740" y="3850838"/>
            <a:ext cx="5486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Interdisciplinary Research Group (IRG): </a:t>
            </a:r>
            <a:b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000" dirty="0">
                <a:solidFill>
                  <a:srgbClr val="4472C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Hybrid Quantum Materials with Emergent Terahertz Functionalities (HQ-METs)</a:t>
            </a:r>
          </a:p>
          <a:p>
            <a:endParaRPr lang="en-US" sz="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Highlight Authors: </a:t>
            </a:r>
          </a:p>
          <a:p>
            <a:r>
              <a:rPr lang="en-US" altLang="zh-CN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Y. Lui, </a:t>
            </a:r>
            <a:r>
              <a:rPr lang="en-US" altLang="zh-CN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S.Law</a:t>
            </a:r>
            <a:r>
              <a:rPr lang="en-US" altLang="zh-CN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zh-CN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J.O.Zide</a:t>
            </a:r>
            <a:r>
              <a:rPr lang="en-US" altLang="zh-CN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zh-CN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A.Janotti</a:t>
            </a:r>
            <a:r>
              <a:rPr lang="en-US" altLang="zh-CN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(University of Delaware), </a:t>
            </a:r>
            <a:r>
              <a:rPr lang="en-US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A.V.Davydov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G. Bryant (NIST) </a:t>
            </a:r>
          </a:p>
          <a:p>
            <a:r>
              <a:rPr lang="en-US" sz="1000" dirty="0">
                <a:solidFill>
                  <a:srgbClr val="4472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Delaware MRSEC DMR-2011824</a:t>
            </a:r>
          </a:p>
          <a:p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For more information: </a:t>
            </a:r>
            <a:r>
              <a:rPr lang="en-US" altLang="zh-CN" sz="1000" b="0" i="0" u="none" strike="noStrike" dirty="0">
                <a:solidFill>
                  <a:srgbClr val="95989A"/>
                </a:solidFill>
                <a:effectLst/>
                <a:latin typeface="Roboto" panose="02000000000000000000" pitchFamily="2" charset="0"/>
                <a:hlinkClick r:id="rId3" tooltip="DOI URL"/>
              </a:rPr>
              <a:t>https://doi.org/10.1021/acsami.2c11135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Google Shape;1419;p5" descr="IRG2 bubble">
            <a:extLst>
              <a:ext uri="{FF2B5EF4-FFF2-40B4-BE49-F238E27FC236}">
                <a16:creationId xmlns:a16="http://schemas.microsoft.com/office/drawing/2014/main" id="{8C360F10-7D8B-5E43-96E2-22398DCB297D}"/>
              </a:ext>
            </a:extLst>
          </p:cNvPr>
          <p:cNvSpPr/>
          <p:nvPr/>
        </p:nvSpPr>
        <p:spPr>
          <a:xfrm>
            <a:off x="61940" y="3989084"/>
            <a:ext cx="428801" cy="4288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44" tIns="34275" rIns="6844" bIns="34275" anchor="ctr" anchorCtr="0">
            <a:noAutofit/>
          </a:bodyPr>
          <a:lstStyle/>
          <a:p>
            <a:pPr algn="ctr">
              <a:buClr>
                <a:srgbClr val="FFFFFF"/>
              </a:buClr>
              <a:buSzPts val="1100"/>
            </a:pPr>
            <a:r>
              <a:rPr lang="en-US" sz="9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IRG</a:t>
            </a:r>
            <a:r>
              <a:rPr lang="en-US" sz="825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2</a:t>
            </a:r>
            <a:endParaRPr sz="135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DB21DB-A743-CD4B-8650-18536A4058FC}"/>
              </a:ext>
            </a:extLst>
          </p:cNvPr>
          <p:cNvSpPr txBox="1"/>
          <p:nvPr/>
        </p:nvSpPr>
        <p:spPr>
          <a:xfrm>
            <a:off x="5589799" y="3771554"/>
            <a:ext cx="341787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Figure: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Cross-sectional HAADF-STEM characterization </a:t>
            </a:r>
            <a:r>
              <a:rPr lang="en-US" altLang="zh-CN" sz="900" dirty="0">
                <a:latin typeface="Arial" panose="020B0604020202020204" pitchFamily="34" charset="0"/>
                <a:cs typeface="Arial" panose="020B0604020202020204" pitchFamily="34" charset="0"/>
              </a:rPr>
              <a:t>of the Bi</a:t>
            </a:r>
            <a:r>
              <a:rPr lang="en-US" altLang="zh-CN" sz="9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900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en-US" altLang="zh-CN" sz="9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zh-CN" sz="900" dirty="0">
                <a:latin typeface="Arial" panose="020B0604020202020204" pitchFamily="34" charset="0"/>
                <a:cs typeface="Arial" panose="020B0604020202020204" pitchFamily="34" charset="0"/>
              </a:rPr>
              <a:t>/GaAs interface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for Se-desorbed sample (a), As-desorbed sample (b, c) and Superlattice-sample (d-h). Adapted from ACS Applied Materials &amp; Interfaces 14(37) 42683-42691.</a:t>
            </a:r>
          </a:p>
        </p:txBody>
      </p:sp>
      <p:pic>
        <p:nvPicPr>
          <p:cNvPr id="2" name="图片 1" descr="图形用户界面, 图表&#10;&#10;描述已自动生成">
            <a:extLst>
              <a:ext uri="{FF2B5EF4-FFF2-40B4-BE49-F238E27FC236}">
                <a16:creationId xmlns:a16="http://schemas.microsoft.com/office/drawing/2014/main" id="{5652011C-3FC4-134E-9133-E80F552AF7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275" y="1223817"/>
            <a:ext cx="3320920" cy="251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18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17963</TotalTime>
  <Words>334</Words>
  <Application>Microsoft Office PowerPoint</Application>
  <PresentationFormat>On-screen Show (16:9)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MyriadPro-Semibold</vt:lpstr>
      <vt:lpstr>Open Sans</vt:lpstr>
      <vt:lpstr>Roboto</vt:lpstr>
      <vt:lpstr>Office Theme</vt:lpstr>
      <vt:lpstr>Bi2Se3 Growth on (001) GaAs Substrates for Terahertz Integrated Systems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Highlight Title</dc:title>
  <dc:creator>Bothi, Kimberly</dc:creator>
  <cp:lastModifiedBy>Madanat, Joseph</cp:lastModifiedBy>
  <cp:revision>77</cp:revision>
  <dcterms:created xsi:type="dcterms:W3CDTF">2021-12-08T17:00:35Z</dcterms:created>
  <dcterms:modified xsi:type="dcterms:W3CDTF">2023-01-12T21:08:59Z</dcterms:modified>
</cp:coreProperties>
</file>