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/>
    <p:restoredTop sz="73099"/>
  </p:normalViewPr>
  <p:slideViewPr>
    <p:cSldViewPr snapToGrid="0" snapToObjects="1">
      <p:cViewPr varScale="1">
        <p:scale>
          <a:sx n="88" d="100"/>
          <a:sy n="88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37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44F9-C130-9C4B-AE8E-0F9AFCBD314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691D-0B3D-A94B-9B39-5EC0D7F7B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Pump-probe time-resolved THz spectroscopy is one of the key techniques for measuring THz excitations in novel hybrid quantum materials. Panel a depicts the new laser instrument that enables versatile ultrafast THz emission, absorption, and pump-probe experiments. Panel b shows a time-resolved measurement of the electric field transient (i.e. the THz pulse) resulting from optical excitation of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FeGaB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BiSb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thin film bilayer hybrid material. The sign of the THz electric field is reversed for two opposite directions of the magnetization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FeGaB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constituent (data not yet published).</a:t>
            </a:r>
            <a:r>
              <a:rPr lang="en-US" dirty="0"/>
              <a:t> Panel c shows a schematic depiction of the micro-focused Brillouin Light Scattering (BLS) instrument, including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optical path of both the incident and reflected laser beams. Image adapted from T. Sebastian et al., Front. Phys.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1589 (2015).  Panel d schematically illustrates the Stokes BLS process, in which a magnon is created. Energy and momentum conversation result in a reduced wavevector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decreased frequency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the scattered light, which is measured to deduce the frequency of the magnons that are created. Image adapted from M. B.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Jungfleisch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Inelastic scattering of light by spin waves in “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Optomagnonic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structures” by. E.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Almpanis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World Scientific (2021). Panel e shows the thermal spin-wave spectrum from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FeGaB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BiSb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bilayer hybrid material as measured with BLS (data not yet published). These data demonstrate how complementary characterization methods can provide important insights into what is happening within a hybrid material (e.g. the thermal spin waves)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that influences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resulting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THz emission.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A691D-0B3D-A94B-9B39-5EC0D7F7B3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65A4-CBAD-F546-BBDE-F72922B74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96BE8-5141-4544-8F01-3D544CD08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3DA9-357B-A040-9AC6-EFCF9852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32BA-4EDB-6445-A22B-617DB2FD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7667-9D1E-CA4B-8172-E39F1C20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2B04-9491-CB43-9A46-5B192BA3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A837D-08CF-2D48-963A-FCBCDF81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CC65-CF4B-F247-A6FF-872E1AEC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10581-936B-8B49-801F-B1985A78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6C5A-9044-2B43-91E5-691B3F85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3DBF6-E86F-1846-AB1A-AC8EBBD75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4195C-666F-6C44-A591-851571A94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D4C2-2B45-8041-A8BE-2C7E3198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6157-3287-224E-ADC8-4B3A1B0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ED8D-0361-B244-AC84-43747EEE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1B92-CACB-724B-8814-347BD010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92B7-C5E0-DF49-917A-9D59B2EA0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5820-001F-5B49-ADE9-C5056D12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C94A8-0657-0F41-8951-80EFBFFD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53BD-FBC2-5245-A9EB-43403CDA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674B-AF25-0D4E-B492-F21C02AE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51B4B-55D6-F64D-B9D7-407E3C71B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5E3B-3F56-9949-B84C-20D6F1F0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68AA-7E5A-DC47-822C-157159AC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D91AD-16C9-134A-940A-D2AAC502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0244-F20C-F34C-86FB-E6E8325F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5E3D-9ADA-D44B-ADFD-B097F44A6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3EE03-BA5A-7B4F-B8F4-D543ABBEC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C7ED5-2B64-3E4D-8563-091E604D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13141-75B3-7B42-9915-5DB92BBB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1815-A281-174A-BD70-D15A5FCA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A9D0-3E4C-B84A-AC30-9AEB156F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74BCF-12F5-6F4E-8DF5-8AC7509D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E1FAF-4B16-FC40-88A8-D7392CE59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59CBB-C198-5947-94B2-449EB108F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19DEB-3761-EB43-A253-89220296A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E917E-E64B-BF4A-B70B-8B64DD09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3B241-C7DB-E641-ABE3-D5BBC22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C1EF1-8AFF-1C4F-B0E3-05045B95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FB67-B5E6-534A-B72F-EF008E3D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68CB4-27BD-5A4D-A93C-270CBBD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CB2CE-9ECB-F748-9762-48AEB9B4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73414-CFEA-574E-9559-1B7E850D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AB6AD-7D0D-BC45-915D-E04BB885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73852-2358-264A-B487-F1F016C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A9F52-0EE5-6443-84A1-6F9F643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289A-8D49-514D-A26B-422AD7DA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FE20D-190C-4042-B704-CA592E63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AA45A-2D95-1246-90A8-ABF6CEE1A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F2691-ADB8-D442-9C65-CFB691A9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524AA-11D2-4D4C-9686-1C8325DB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7ED5-CFDE-F146-A608-B59A58A4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9FDD-32B5-E94E-81B9-315E5347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89894-7781-014F-B5D8-8DEFBEF1B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47037-9FDC-164F-BBF4-7C02B437F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2220D-25AA-6C41-B48A-24DD3566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ED72B-82E2-204D-BB54-DB6E04DC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025D7-950E-114E-A4D7-0501B50B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1AB32-5F8C-2E4D-92A3-54B7DC1B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BD70-6EAF-784F-8100-C04F4CBCD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85B0-F0C1-DE49-A4D3-9029A84F0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4272-16EB-2647-B487-F9016AFAD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CD12-7E2A-CC4F-A17D-AA1F7AEAB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C58DD-1078-B544-A66B-ACF9901F3F9D}"/>
              </a:ext>
            </a:extLst>
          </p:cNvPr>
          <p:cNvSpPr txBox="1"/>
          <p:nvPr/>
        </p:nvSpPr>
        <p:spPr>
          <a:xfrm>
            <a:off x="185971" y="60273"/>
            <a:ext cx="114857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Complementary Methods for Characterizing Excitations in Hybrid Materials</a:t>
            </a:r>
          </a:p>
          <a:p>
            <a:br>
              <a:rPr lang="en-US" sz="2800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98C6-36C4-494C-9ECB-736072D1A8E4}"/>
              </a:ext>
            </a:extLst>
          </p:cNvPr>
          <p:cNvSpPr txBox="1"/>
          <p:nvPr/>
        </p:nvSpPr>
        <p:spPr>
          <a:xfrm>
            <a:off x="4995030" y="5245016"/>
            <a:ext cx="704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Figure 1. a) Schematic of instrument enabling ultrafast THz emission, absorption, and pump-probe experiments. b) Temporal evolution of THz emission from a </a:t>
            </a:r>
            <a:r>
              <a:rPr lang="en-US" sz="1600" dirty="0" err="1">
                <a:cs typeface="Arial" panose="020B0604020202020204" pitchFamily="34" charset="0"/>
              </a:rPr>
              <a:t>FeGaB</a:t>
            </a:r>
            <a:r>
              <a:rPr lang="en-US" sz="1600" dirty="0">
                <a:cs typeface="Arial" panose="020B0604020202020204" pitchFamily="34" charset="0"/>
              </a:rPr>
              <a:t>/</a:t>
            </a:r>
            <a:r>
              <a:rPr lang="en-US" sz="1600" dirty="0" err="1">
                <a:cs typeface="Arial" panose="020B0604020202020204" pitchFamily="34" charset="0"/>
              </a:rPr>
              <a:t>BiSb</a:t>
            </a:r>
            <a:r>
              <a:rPr lang="en-US" sz="1600" dirty="0">
                <a:cs typeface="Arial" panose="020B0604020202020204" pitchFamily="34" charset="0"/>
              </a:rPr>
              <a:t> thin film for two opposite magnetization directions. c) Micro-focused BLS system. d) Schematic illustration of the Stokes process in which a magnon is created. e) Thermal spin-wave spectrum from a </a:t>
            </a:r>
            <a:r>
              <a:rPr lang="en-US" sz="1600" dirty="0" err="1">
                <a:cs typeface="Arial" panose="020B0604020202020204" pitchFamily="34" charset="0"/>
              </a:rPr>
              <a:t>FeGaB</a:t>
            </a:r>
            <a:r>
              <a:rPr lang="en-US" sz="1600" dirty="0">
                <a:cs typeface="Arial" panose="020B0604020202020204" pitchFamily="34" charset="0"/>
              </a:rPr>
              <a:t>/</a:t>
            </a:r>
            <a:r>
              <a:rPr lang="en-US" sz="1600" dirty="0" err="1">
                <a:cs typeface="Arial" panose="020B0604020202020204" pitchFamily="34" charset="0"/>
              </a:rPr>
              <a:t>BiSb</a:t>
            </a:r>
            <a:r>
              <a:rPr lang="en-US" sz="1600" dirty="0">
                <a:cs typeface="Arial" panose="020B0604020202020204" pitchFamily="34" charset="0"/>
              </a:rPr>
              <a:t> thin film.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7A5E4-6F04-564D-9415-8DABCCA4D5DC}"/>
              </a:ext>
            </a:extLst>
          </p:cNvPr>
          <p:cNvSpPr txBox="1"/>
          <p:nvPr/>
        </p:nvSpPr>
        <p:spPr>
          <a:xfrm>
            <a:off x="185972" y="559424"/>
            <a:ext cx="14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12,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5F9EB-CF77-824F-9ADF-95E291A2EB68}"/>
              </a:ext>
            </a:extLst>
          </p:cNvPr>
          <p:cNvSpPr txBox="1"/>
          <p:nvPr/>
        </p:nvSpPr>
        <p:spPr>
          <a:xfrm>
            <a:off x="6302631" y="6584783"/>
            <a:ext cx="3926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UD CHARM DMR-2011824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D31F-F4B7-B749-95C7-3A84FAF172E3}"/>
              </a:ext>
            </a:extLst>
          </p:cNvPr>
          <p:cNvSpPr txBox="1"/>
          <p:nvPr/>
        </p:nvSpPr>
        <p:spPr>
          <a:xfrm>
            <a:off x="137490" y="928756"/>
            <a:ext cx="4601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UD MRSEC team is developing and employing a suite of novel experimental characterization techniques that provide important insights into </a:t>
            </a:r>
            <a:r>
              <a:rPr lang="en-US"/>
              <a:t>hybrid materials, </a:t>
            </a:r>
            <a:r>
              <a:rPr lang="en-US" dirty="0"/>
              <a:t>in which unique properties arise due to interactions between material constituents. The team recently characterized a ferromagnet/topological insulator hybrid material using both ultrafast THz spectroscopy and Brillouin Light Scattering (BLS), which allowed the team to measure both 1) the THz radiation emitted as a result of spin-to-charge conversion, and 2) the thermal spin waves in the constituent materials.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3448A-1AF3-EA45-BA40-30746F290D20}"/>
              </a:ext>
            </a:extLst>
          </p:cNvPr>
          <p:cNvSpPr/>
          <p:nvPr/>
        </p:nvSpPr>
        <p:spPr>
          <a:xfrm>
            <a:off x="149582" y="4945240"/>
            <a:ext cx="4601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Times New Roman" panose="02020603050405020304" pitchFamily="18" charset="0"/>
              </a:rPr>
              <a:t>Authors with Affiliation(s): </a:t>
            </a:r>
            <a:r>
              <a:rPr lang="en-US" dirty="0">
                <a:ea typeface="Times New Roman" panose="02020603050405020304" pitchFamily="18" charset="0"/>
              </a:rPr>
              <a:t>Gundlach, </a:t>
            </a:r>
            <a:r>
              <a:rPr lang="en-US" dirty="0" err="1">
                <a:ea typeface="Times New Roman" panose="02020603050405020304" pitchFamily="18" charset="0"/>
              </a:rPr>
              <a:t>Jungfleisch</a:t>
            </a:r>
            <a:r>
              <a:rPr lang="en-US" dirty="0">
                <a:ea typeface="Times New Roman" panose="02020603050405020304" pitchFamily="18" charset="0"/>
              </a:rPr>
              <a:t>, University of Delaware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BCFF1-3738-2B4F-8E83-0EEA30F01244}"/>
              </a:ext>
            </a:extLst>
          </p:cNvPr>
          <p:cNvSpPr/>
          <p:nvPr/>
        </p:nvSpPr>
        <p:spPr>
          <a:xfrm>
            <a:off x="52049" y="5707620"/>
            <a:ext cx="4772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Times New Roman" panose="02020603050405020304" pitchFamily="18" charset="0"/>
              </a:rPr>
              <a:t>IRG Group Number</a:t>
            </a:r>
            <a:r>
              <a:rPr lang="en-US" dirty="0">
                <a:ea typeface="Times New Roman" panose="02020603050405020304" pitchFamily="18" charset="0"/>
              </a:rPr>
              <a:t>: 2</a:t>
            </a:r>
          </a:p>
          <a:p>
            <a:r>
              <a:rPr lang="en-US" b="1" dirty="0">
                <a:ea typeface="Times New Roman" panose="02020603050405020304" pitchFamily="18" charset="0"/>
              </a:rPr>
              <a:t>Related Research Group(s)</a:t>
            </a:r>
            <a:r>
              <a:rPr lang="en-US" dirty="0">
                <a:ea typeface="Times New Roman" panose="02020603050405020304" pitchFamily="18" charset="0"/>
              </a:rPr>
              <a:t>: Hybrid Quantum Materials with Emergent Terahertz Functionalities (HQ-METs)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 descr="A schematic of complementary instrumentation that enables ultrafast THz emission, absorption, and pump-probe experiments is shown.  Measurements of these experimental for an iron gallium boron/bismuth antimony thin film are shown.">
            <a:extLst>
              <a:ext uri="{FF2B5EF4-FFF2-40B4-BE49-F238E27FC236}">
                <a16:creationId xmlns:a16="http://schemas.microsoft.com/office/drawing/2014/main" id="{C11F79D1-FFBA-B645-8666-8B6B1DC6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32" y="878111"/>
            <a:ext cx="7048886" cy="43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508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Korley, LaShanda</dc:creator>
  <cp:lastModifiedBy>Epps, Thomas</cp:lastModifiedBy>
  <cp:revision>21</cp:revision>
  <cp:lastPrinted>2021-05-12T21:42:23Z</cp:lastPrinted>
  <dcterms:created xsi:type="dcterms:W3CDTF">2021-05-06T23:41:05Z</dcterms:created>
  <dcterms:modified xsi:type="dcterms:W3CDTF">2021-05-13T12:18:21Z</dcterms:modified>
</cp:coreProperties>
</file>