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60" r:id="rId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62A0"/>
    <a:srgbClr val="041E37"/>
    <a:srgbClr val="0049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08"/>
    <p:restoredTop sz="84330"/>
  </p:normalViewPr>
  <p:slideViewPr>
    <p:cSldViewPr snapToGrid="0" snapToObjects="1">
      <p:cViewPr varScale="1">
        <p:scale>
          <a:sx n="136" d="100"/>
          <a:sy n="136" d="100"/>
        </p:scale>
        <p:origin x="226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BACFA2-E4D1-5A45-BBD6-06D3592F5F25}" type="datetimeFigureOut">
              <a:rPr lang="en-US" smtClean="0"/>
              <a:t>12/21/21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DB8209-E765-D345-859C-6C304A7E29CF}" type="slidenum">
              <a:rPr lang="en-US" smtClean="0"/>
              <a:t>‹#›</a:t>
            </a:fld>
            <a:endParaRPr lang="en-US"/>
          </a:p>
        </p:txBody>
      </p:sp>
    </p:spTree>
    <p:extLst>
      <p:ext uri="{BB962C8B-B14F-4D97-AF65-F5344CB8AC3E}">
        <p14:creationId xmlns:p14="http://schemas.microsoft.com/office/powerpoint/2010/main" val="3608935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NOTES: </a:t>
            </a:r>
            <a:r>
              <a:rPr lang="en-US" b="0" dirty="0">
                <a:latin typeface="Arial" panose="020B0604020202020204" pitchFamily="34" charset="0"/>
                <a:cs typeface="Arial" panose="020B0604020202020204" pitchFamily="34" charset="0"/>
              </a:rPr>
              <a:t>This article, recently published in </a:t>
            </a:r>
            <a:r>
              <a:rPr lang="en-US" sz="1200" b="0" i="0" u="none" strike="noStrike" dirty="0">
                <a:solidFill>
                  <a:srgbClr val="4472C4"/>
                </a:solidFill>
                <a:effectLst/>
                <a:latin typeface="Arial" panose="020B0604020202020204" pitchFamily="34" charset="0"/>
                <a:cs typeface="Arial" panose="020B0604020202020204" pitchFamily="34" charset="0"/>
              </a:rPr>
              <a:t>Phys. Rev. Materials </a:t>
            </a:r>
            <a:r>
              <a:rPr lang="en-US" sz="1200" b="1" i="0" u="none" strike="noStrike" dirty="0">
                <a:solidFill>
                  <a:srgbClr val="4472C4"/>
                </a:solidFill>
                <a:effectLst/>
                <a:latin typeface="Arial" panose="020B0604020202020204" pitchFamily="34" charset="0"/>
                <a:cs typeface="Arial" panose="020B0604020202020204" pitchFamily="34" charset="0"/>
              </a:rPr>
              <a:t>5</a:t>
            </a:r>
            <a:r>
              <a:rPr lang="en-US" sz="1200" b="0" i="0" u="none" strike="noStrike" dirty="0">
                <a:solidFill>
                  <a:srgbClr val="4472C4"/>
                </a:solidFill>
                <a:effectLst/>
                <a:latin typeface="Arial" panose="020B0604020202020204" pitchFamily="34" charset="0"/>
                <a:cs typeface="Arial" panose="020B0604020202020204" pitchFamily="34" charset="0"/>
              </a:rPr>
              <a:t>, 124410 (2021), results from primarily-MRSEC supported research through a collaboration between IRG2 groups Jungfleisch, Gundlach, </a:t>
            </a:r>
            <a:r>
              <a:rPr lang="en-US" sz="1200" b="0" i="0" u="none" strike="noStrike" dirty="0" err="1">
                <a:solidFill>
                  <a:srgbClr val="4472C4"/>
                </a:solidFill>
                <a:effectLst/>
                <a:latin typeface="Arial" panose="020B0604020202020204" pitchFamily="34" charset="0"/>
                <a:cs typeface="Arial" panose="020B0604020202020204" pitchFamily="34" charset="0"/>
              </a:rPr>
              <a:t>Janotti</a:t>
            </a:r>
            <a:r>
              <a:rPr lang="en-US" sz="1200" b="0" i="0" u="none" strike="noStrike" dirty="0">
                <a:solidFill>
                  <a:srgbClr val="4472C4"/>
                </a:solidFill>
                <a:effectLst/>
                <a:latin typeface="Arial" panose="020B0604020202020204" pitchFamily="34" charset="0"/>
                <a:cs typeface="Arial" panose="020B0604020202020204" pitchFamily="34" charset="0"/>
              </a:rPr>
              <a:t> and Bryant (4 MRSEC faculty primary participants) in collaboration with Prof. Ramesh </a:t>
            </a:r>
            <a:r>
              <a:rPr lang="en-US" sz="1200" b="0" i="0" u="none" strike="noStrike" dirty="0" err="1">
                <a:solidFill>
                  <a:srgbClr val="4472C4"/>
                </a:solidFill>
                <a:effectLst/>
                <a:latin typeface="Arial" panose="020B0604020202020204" pitchFamily="34" charset="0"/>
                <a:cs typeface="Arial" panose="020B0604020202020204" pitchFamily="34" charset="0"/>
              </a:rPr>
              <a:t>Budhani</a:t>
            </a:r>
            <a:r>
              <a:rPr lang="en-US" sz="1200" b="0" i="0" u="none" strike="noStrike" dirty="0">
                <a:solidFill>
                  <a:srgbClr val="4472C4"/>
                </a:solidFill>
                <a:effectLst/>
                <a:latin typeface="Arial" panose="020B0604020202020204" pitchFamily="34" charset="0"/>
                <a:cs typeface="Arial" panose="020B0604020202020204" pitchFamily="34" charset="0"/>
              </a:rPr>
              <a:t> at Morgan State University (non-funded external faculty collaborator). The study used the MRSEC-supported time-domain terahertz spectrometer facility.</a:t>
            </a:r>
          </a:p>
          <a:p>
            <a:endParaRPr lang="en-US" b="0"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BDB8209-E765-D345-859C-6C304A7E29CF}" type="slidenum">
              <a:rPr lang="en-US" smtClean="0"/>
              <a:t>1</a:t>
            </a:fld>
            <a:endParaRPr lang="en-US"/>
          </a:p>
        </p:txBody>
      </p:sp>
    </p:spTree>
    <p:extLst>
      <p:ext uri="{BB962C8B-B14F-4D97-AF65-F5344CB8AC3E}">
        <p14:creationId xmlns:p14="http://schemas.microsoft.com/office/powerpoint/2010/main" val="200708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C1FDDC3-1D4A-EA49-AACC-B86A6CDF360B}" type="datetimeFigureOut">
              <a:rPr lang="en-US" smtClean="0"/>
              <a:t>12/21/21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3139986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1FDDC3-1D4A-EA49-AACC-B86A6CDF360B}" type="datetimeFigureOut">
              <a:rPr lang="en-US" smtClean="0"/>
              <a:t>12/21/21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743530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1FDDC3-1D4A-EA49-AACC-B86A6CDF360B}" type="datetimeFigureOut">
              <a:rPr lang="en-US" smtClean="0"/>
              <a:t>12/21/21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2718096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1FDDC3-1D4A-EA49-AACC-B86A6CDF360B}" type="datetimeFigureOut">
              <a:rPr lang="en-US" smtClean="0"/>
              <a:t>12/21/21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50956-74CD-F442-96E4-F395D889ECE7}" type="slidenum">
              <a:rPr lang="en-US" smtClean="0"/>
              <a:t>‹#›</a:t>
            </a:fld>
            <a:endParaRPr lang="en-US"/>
          </a:p>
        </p:txBody>
      </p:sp>
      <p:pic>
        <p:nvPicPr>
          <p:cNvPr id="7" name="Picture 6" descr="NSF MRSEC logo">
            <a:extLst>
              <a:ext uri="{FF2B5EF4-FFF2-40B4-BE49-F238E27FC236}">
                <a16:creationId xmlns:a16="http://schemas.microsoft.com/office/drawing/2014/main" id="{13D98279-4C04-9448-B5BD-C947AF4F7330}"/>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366001" y="4589452"/>
            <a:ext cx="1716060" cy="514818"/>
          </a:xfrm>
          <a:prstGeom prst="rect">
            <a:avLst/>
          </a:prstGeom>
        </p:spPr>
      </p:pic>
      <p:pic>
        <p:nvPicPr>
          <p:cNvPr id="8" name="Picture 7" descr="Background pattern&#10;&#10;Description automatically generated">
            <a:extLst>
              <a:ext uri="{FF2B5EF4-FFF2-40B4-BE49-F238E27FC236}">
                <a16:creationId xmlns:a16="http://schemas.microsoft.com/office/drawing/2014/main" id="{0CC22812-2DA9-0C49-B824-44F34D7136F8}"/>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0" y="0"/>
            <a:ext cx="9158118" cy="888688"/>
          </a:xfrm>
          <a:prstGeom prst="rect">
            <a:avLst/>
          </a:prstGeom>
        </p:spPr>
      </p:pic>
      <p:pic>
        <p:nvPicPr>
          <p:cNvPr id="9" name="Picture 8" descr="Logo for CHARM, the Center for Hybrid, Active, and Responsive Materials at the University of Delaware">
            <a:extLst>
              <a:ext uri="{FF2B5EF4-FFF2-40B4-BE49-F238E27FC236}">
                <a16:creationId xmlns:a16="http://schemas.microsoft.com/office/drawing/2014/main" id="{893DE237-02FF-0E4A-B32F-B0586FD41365}"/>
              </a:ext>
            </a:extLst>
          </p:cNvPr>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7479320" y="62676"/>
            <a:ext cx="1602740" cy="764487"/>
          </a:xfrm>
          <a:prstGeom prst="rect">
            <a:avLst/>
          </a:prstGeom>
        </p:spPr>
      </p:pic>
    </p:spTree>
    <p:extLst>
      <p:ext uri="{BB962C8B-B14F-4D97-AF65-F5344CB8AC3E}">
        <p14:creationId xmlns:p14="http://schemas.microsoft.com/office/powerpoint/2010/main" val="312988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1FDDC3-1D4A-EA49-AACC-B86A6CDF360B}" type="datetimeFigureOut">
              <a:rPr lang="en-US" smtClean="0"/>
              <a:t>12/21/21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3519990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1FDDC3-1D4A-EA49-AACC-B86A6CDF360B}" type="datetimeFigureOut">
              <a:rPr lang="en-US" smtClean="0"/>
              <a:t>12/21/21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589753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1FDDC3-1D4A-EA49-AACC-B86A6CDF360B}" type="datetimeFigureOut">
              <a:rPr lang="en-US" smtClean="0"/>
              <a:t>12/21/21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2084309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1FDDC3-1D4A-EA49-AACC-B86A6CDF360B}" type="datetimeFigureOut">
              <a:rPr lang="en-US" smtClean="0"/>
              <a:t>12/21/21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1047677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1FDDC3-1D4A-EA49-AACC-B86A6CDF360B}" type="datetimeFigureOut">
              <a:rPr lang="en-US" smtClean="0"/>
              <a:t>12/21/21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1802759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C1FDDC3-1D4A-EA49-AACC-B86A6CDF360B}" type="datetimeFigureOut">
              <a:rPr lang="en-US" smtClean="0"/>
              <a:t>12/21/21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3237472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C1FDDC3-1D4A-EA49-AACC-B86A6CDF360B}" type="datetimeFigureOut">
              <a:rPr lang="en-US" smtClean="0"/>
              <a:t>12/21/21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50956-74CD-F442-96E4-F395D889ECE7}" type="slidenum">
              <a:rPr lang="en-US" smtClean="0"/>
              <a:t>‹#›</a:t>
            </a:fld>
            <a:endParaRPr lang="en-US"/>
          </a:p>
        </p:txBody>
      </p:sp>
    </p:spTree>
    <p:extLst>
      <p:ext uri="{BB962C8B-B14F-4D97-AF65-F5344CB8AC3E}">
        <p14:creationId xmlns:p14="http://schemas.microsoft.com/office/powerpoint/2010/main" val="118444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3C1FDDC3-1D4A-EA49-AACC-B86A6CDF360B}" type="datetimeFigureOut">
              <a:rPr lang="en-US" smtClean="0"/>
              <a:t>12/21/21</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79D50956-74CD-F442-96E4-F395D889ECE7}" type="slidenum">
              <a:rPr lang="en-US" smtClean="0"/>
              <a:t>‹#›</a:t>
            </a:fld>
            <a:endParaRPr lang="en-US"/>
          </a:p>
        </p:txBody>
      </p:sp>
    </p:spTree>
    <p:extLst>
      <p:ext uri="{BB962C8B-B14F-4D97-AF65-F5344CB8AC3E}">
        <p14:creationId xmlns:p14="http://schemas.microsoft.com/office/powerpoint/2010/main" val="1577994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CB524B-26C7-9C4A-B864-81FEF0EDE8F0}"/>
              </a:ext>
            </a:extLst>
          </p:cNvPr>
          <p:cNvSpPr>
            <a:spLocks noGrp="1"/>
          </p:cNvSpPr>
          <p:nvPr>
            <p:ph type="title"/>
          </p:nvPr>
        </p:nvSpPr>
        <p:spPr>
          <a:xfrm>
            <a:off x="1147788" y="190428"/>
            <a:ext cx="5758819" cy="507831"/>
          </a:xfrm>
        </p:spPr>
        <p:txBody>
          <a:bodyPr>
            <a:noAutofit/>
          </a:bodyPr>
          <a:lstStyle/>
          <a:p>
            <a:r>
              <a:rPr lang="en-US" sz="2000" b="1" dirty="0">
                <a:solidFill>
                  <a:schemeClr val="bg1"/>
                </a:solidFill>
                <a:latin typeface="Arial" panose="020B0604020202020204" pitchFamily="34" charset="0"/>
                <a:cs typeface="Arial" panose="020B0604020202020204" pitchFamily="34" charset="0"/>
              </a:rPr>
              <a:t>Spin-to-charge conversion in ferromagnet/ topological insulator bilayers at GHz and THz frequencies</a:t>
            </a:r>
          </a:p>
        </p:txBody>
      </p:sp>
      <p:sp>
        <p:nvSpPr>
          <p:cNvPr id="10" name="Content Placeholder 9">
            <a:extLst>
              <a:ext uri="{FF2B5EF4-FFF2-40B4-BE49-F238E27FC236}">
                <a16:creationId xmlns:a16="http://schemas.microsoft.com/office/drawing/2014/main" id="{E618E6F8-C6F6-4C4D-BA12-9FF2B55FE6BF}"/>
              </a:ext>
            </a:extLst>
          </p:cNvPr>
          <p:cNvSpPr>
            <a:spLocks noGrp="1"/>
          </p:cNvSpPr>
          <p:nvPr>
            <p:ph idx="1"/>
          </p:nvPr>
        </p:nvSpPr>
        <p:spPr>
          <a:xfrm>
            <a:off x="39240" y="1114691"/>
            <a:ext cx="5353011" cy="3465746"/>
          </a:xfrm>
        </p:spPr>
        <p:txBody>
          <a:bodyPr>
            <a:normAutofit/>
          </a:bodyPr>
          <a:lstStyle/>
          <a:p>
            <a:pPr marL="0" indent="0">
              <a:lnSpc>
                <a:spcPct val="100000"/>
              </a:lnSpc>
              <a:spcBef>
                <a:spcPts val="300"/>
              </a:spcBef>
              <a:buNone/>
            </a:pPr>
            <a:r>
              <a:rPr lang="en-US" sz="1100" b="1" dirty="0">
                <a:solidFill>
                  <a:srgbClr val="0862A0"/>
                </a:solidFill>
                <a:latin typeface="Arial" panose="020B0604020202020204" pitchFamily="34" charset="0"/>
                <a:cs typeface="Arial" panose="020B0604020202020204" pitchFamily="34" charset="0"/>
              </a:rPr>
              <a:t>Research Focus</a:t>
            </a:r>
          </a:p>
          <a:p>
            <a:pPr>
              <a:lnSpc>
                <a:spcPct val="100000"/>
              </a:lnSpc>
              <a:spcBef>
                <a:spcPts val="300"/>
              </a:spcBef>
            </a:pPr>
            <a:r>
              <a:rPr lang="en-US" sz="1100" dirty="0">
                <a:latin typeface="Arial" panose="020B0604020202020204" pitchFamily="34" charset="0"/>
                <a:cs typeface="Arial" panose="020B0604020202020204" pitchFamily="34" charset="0"/>
              </a:rPr>
              <a:t>Experimental studies combined with theoretical calculations of spin dynamics across a wide frequency range from ~10 GHz to several THz in a novel amorphous ferromagnet (FM)/3D topological insulator (TI) (</a:t>
            </a:r>
            <a:r>
              <a:rPr lang="en-US" sz="1100" dirty="0" err="1">
                <a:latin typeface="Arial" panose="020B0604020202020204" pitchFamily="34" charset="0"/>
                <a:cs typeface="Arial" panose="020B0604020202020204" pitchFamily="34" charset="0"/>
              </a:rPr>
              <a:t>FeGaB</a:t>
            </a:r>
            <a:r>
              <a:rPr lang="en-US" sz="1100" dirty="0">
                <a:latin typeface="Arial" panose="020B0604020202020204" pitchFamily="34" charset="0"/>
                <a:cs typeface="Arial" panose="020B0604020202020204" pitchFamily="34" charset="0"/>
              </a:rPr>
              <a:t>/</a:t>
            </a:r>
            <a:r>
              <a:rPr lang="en-US" sz="1100" dirty="0" err="1">
                <a:latin typeface="Arial" panose="020B0604020202020204" pitchFamily="34" charset="0"/>
                <a:cs typeface="Arial" panose="020B0604020202020204" pitchFamily="34" charset="0"/>
              </a:rPr>
              <a:t>BiSb</a:t>
            </a:r>
            <a:r>
              <a:rPr lang="en-US" sz="1100" dirty="0">
                <a:latin typeface="Arial" panose="020B0604020202020204" pitchFamily="34" charset="0"/>
                <a:cs typeface="Arial" panose="020B0604020202020204" pitchFamily="34" charset="0"/>
              </a:rPr>
              <a:t>) system that is scalable and provides a promising platform for spin-electronic devices.</a:t>
            </a:r>
            <a:endParaRPr lang="en-US" sz="400" b="1" dirty="0">
              <a:solidFill>
                <a:srgbClr val="0862A0"/>
              </a:solidFill>
              <a:latin typeface="Arial" panose="020B0604020202020204" pitchFamily="34" charset="0"/>
              <a:cs typeface="Arial" panose="020B0604020202020204" pitchFamily="34" charset="0"/>
            </a:endParaRPr>
          </a:p>
          <a:p>
            <a:pPr marL="0" indent="0">
              <a:lnSpc>
                <a:spcPct val="110000"/>
              </a:lnSpc>
              <a:spcBef>
                <a:spcPts val="300"/>
              </a:spcBef>
              <a:buNone/>
            </a:pPr>
            <a:r>
              <a:rPr lang="en-US" sz="1100" b="1" dirty="0">
                <a:solidFill>
                  <a:srgbClr val="0862A0"/>
                </a:solidFill>
                <a:latin typeface="Arial" panose="020B0604020202020204" pitchFamily="34" charset="0"/>
                <a:cs typeface="Arial" panose="020B0604020202020204" pitchFamily="34" charset="0"/>
              </a:rPr>
              <a:t>Key Advances</a:t>
            </a:r>
          </a:p>
          <a:p>
            <a:pPr>
              <a:spcBef>
                <a:spcPts val="550"/>
              </a:spcBef>
            </a:pPr>
            <a:r>
              <a:rPr lang="en-US" sz="1100" dirty="0">
                <a:latin typeface="Arial" panose="020B0604020202020204" pitchFamily="34" charset="0"/>
                <a:cs typeface="Arial" panose="020B0604020202020204" pitchFamily="34" charset="0"/>
              </a:rPr>
              <a:t>FM/TI heterostructures deposited by sputtering at room temperature.</a:t>
            </a:r>
          </a:p>
          <a:p>
            <a:pPr>
              <a:spcBef>
                <a:spcPts val="550"/>
              </a:spcBef>
            </a:pPr>
            <a:r>
              <a:rPr lang="en-US" sz="1100" dirty="0">
                <a:latin typeface="Arial" panose="020B0604020202020204" pitchFamily="34" charset="0"/>
                <a:cs typeface="Arial" panose="020B0604020202020204" pitchFamily="34" charset="0"/>
              </a:rPr>
              <a:t>Ferromagnetic resonance and inverse spin-Hall effect measurements reveal interfacial spin-mixing conductance (5.03×10</a:t>
            </a:r>
            <a:r>
              <a:rPr lang="en-US" sz="1100" baseline="30000" dirty="0">
                <a:latin typeface="Arial" panose="020B0604020202020204" pitchFamily="34" charset="0"/>
                <a:cs typeface="Arial" panose="020B0604020202020204" pitchFamily="34" charset="0"/>
              </a:rPr>
              <a:t>19</a:t>
            </a:r>
            <a:r>
              <a:rPr lang="en-US" sz="1100" dirty="0">
                <a:latin typeface="Arial" panose="020B0604020202020204" pitchFamily="34" charset="0"/>
                <a:cs typeface="Arial" panose="020B0604020202020204" pitchFamily="34" charset="0"/>
              </a:rPr>
              <a:t> m</a:t>
            </a:r>
            <a:r>
              <a:rPr lang="en-US" sz="1100" baseline="30000" dirty="0">
                <a:latin typeface="Arial" panose="020B0604020202020204" pitchFamily="34" charset="0"/>
                <a:cs typeface="Arial" panose="020B0604020202020204" pitchFamily="34" charset="0"/>
              </a:rPr>
              <a:t>–2</a:t>
            </a:r>
            <a:r>
              <a:rPr lang="en-US" sz="1100" dirty="0">
                <a:latin typeface="Arial" panose="020B0604020202020204" pitchFamily="34" charset="0"/>
                <a:cs typeface="Arial" panose="020B0604020202020204" pitchFamily="34" charset="0"/>
              </a:rPr>
              <a:t>), spin-diffusion length (7.86 nm), and spin-Hall angle (0.01) of </a:t>
            </a:r>
            <a:r>
              <a:rPr lang="en-US" sz="1100" dirty="0" err="1">
                <a:latin typeface="Arial" panose="020B0604020202020204" pitchFamily="34" charset="0"/>
                <a:cs typeface="Arial" panose="020B0604020202020204" pitchFamily="34" charset="0"/>
              </a:rPr>
              <a:t>BiSb</a:t>
            </a:r>
            <a:r>
              <a:rPr lang="en-US" sz="1100" dirty="0">
                <a:latin typeface="Arial" panose="020B0604020202020204" pitchFamily="34" charset="0"/>
                <a:cs typeface="Arial" panose="020B0604020202020204" pitchFamily="34" charset="0"/>
              </a:rPr>
              <a:t>.</a:t>
            </a:r>
          </a:p>
          <a:p>
            <a:pPr>
              <a:spcBef>
                <a:spcPts val="550"/>
              </a:spcBef>
            </a:pPr>
            <a:r>
              <a:rPr lang="en-US" sz="1100" dirty="0">
                <a:latin typeface="Arial" panose="020B0604020202020204" pitchFamily="34" charset="0"/>
                <a:cs typeface="Arial" panose="020B0604020202020204" pitchFamily="34" charset="0"/>
              </a:rPr>
              <a:t>THz emission experiments when the bilayer is excited by femtosecond laser pulses further confirm spin-to-charge conversion in the </a:t>
            </a:r>
            <a:r>
              <a:rPr lang="en-US" sz="1100" dirty="0" err="1">
                <a:latin typeface="Arial" panose="020B0604020202020204" pitchFamily="34" charset="0"/>
                <a:cs typeface="Arial" panose="020B0604020202020204" pitchFamily="34" charset="0"/>
              </a:rPr>
              <a:t>BiSb</a:t>
            </a:r>
            <a:r>
              <a:rPr lang="en-US" sz="1100" dirty="0">
                <a:latin typeface="Arial" panose="020B0604020202020204" pitchFamily="34" charset="0"/>
                <a:cs typeface="Arial" panose="020B0604020202020204" pitchFamily="34" charset="0"/>
              </a:rPr>
              <a:t> layer.</a:t>
            </a:r>
          </a:p>
          <a:p>
            <a:pPr>
              <a:spcBef>
                <a:spcPts val="550"/>
              </a:spcBef>
            </a:pPr>
            <a:r>
              <a:rPr lang="en-US" sz="1100" dirty="0">
                <a:latin typeface="Arial" panose="020B0604020202020204" pitchFamily="34" charset="0"/>
                <a:cs typeface="Arial" panose="020B0604020202020204" pitchFamily="34" charset="0"/>
              </a:rPr>
              <a:t>Kubo-</a:t>
            </a:r>
            <a:r>
              <a:rPr lang="en-US" sz="1100" dirty="0" err="1">
                <a:latin typeface="Arial" panose="020B0604020202020204" pitchFamily="34" charset="0"/>
                <a:cs typeface="Arial" panose="020B0604020202020204" pitchFamily="34" charset="0"/>
              </a:rPr>
              <a:t>Bastin</a:t>
            </a:r>
            <a:r>
              <a:rPr lang="en-US" sz="1100" dirty="0">
                <a:latin typeface="Arial" panose="020B0604020202020204" pitchFamily="34" charset="0"/>
                <a:cs typeface="Arial" panose="020B0604020202020204" pitchFamily="34" charset="0"/>
              </a:rPr>
              <a:t> formula and tight-binding model reveal thickness-dependent spin-Hall conductivity of the TI films, which agrees well with experiments.</a:t>
            </a:r>
          </a:p>
        </p:txBody>
      </p:sp>
      <p:sp>
        <p:nvSpPr>
          <p:cNvPr id="12" name="TextBox 11">
            <a:extLst>
              <a:ext uri="{FF2B5EF4-FFF2-40B4-BE49-F238E27FC236}">
                <a16:creationId xmlns:a16="http://schemas.microsoft.com/office/drawing/2014/main" id="{E316650D-8C34-9346-832B-FC0DE8BFDFD7}"/>
              </a:ext>
            </a:extLst>
          </p:cNvPr>
          <p:cNvSpPr txBox="1"/>
          <p:nvPr/>
        </p:nvSpPr>
        <p:spPr>
          <a:xfrm>
            <a:off x="0" y="901047"/>
            <a:ext cx="1476400" cy="261610"/>
          </a:xfrm>
          <a:prstGeom prst="rect">
            <a:avLst/>
          </a:prstGeom>
          <a:noFill/>
        </p:spPr>
        <p:txBody>
          <a:bodyPr wrap="square" rtlCol="0">
            <a:spAutoFit/>
          </a:bodyPr>
          <a:lstStyle/>
          <a:p>
            <a:pPr algn="r"/>
            <a:r>
              <a:rPr lang="en-US" sz="1100" b="1" dirty="0">
                <a:solidFill>
                  <a:srgbClr val="041E37"/>
                </a:solidFill>
                <a:latin typeface="Arial" panose="020B0604020202020204" pitchFamily="34" charset="0"/>
                <a:cs typeface="Arial" panose="020B0604020202020204" pitchFamily="34" charset="0"/>
              </a:rPr>
              <a:t>December 20, 2021</a:t>
            </a:r>
          </a:p>
        </p:txBody>
      </p:sp>
      <p:sp>
        <p:nvSpPr>
          <p:cNvPr id="16" name="Rectangle 15">
            <a:extLst>
              <a:ext uri="{FF2B5EF4-FFF2-40B4-BE49-F238E27FC236}">
                <a16:creationId xmlns:a16="http://schemas.microsoft.com/office/drawing/2014/main" id="{CFBE9634-41E1-DA43-B554-1E20892DC0CB}"/>
              </a:ext>
            </a:extLst>
          </p:cNvPr>
          <p:cNvSpPr/>
          <p:nvPr/>
        </p:nvSpPr>
        <p:spPr>
          <a:xfrm>
            <a:off x="490740" y="3850838"/>
            <a:ext cx="5486400" cy="1292662"/>
          </a:xfrm>
          <a:prstGeom prst="rect">
            <a:avLst/>
          </a:prstGeom>
        </p:spPr>
        <p:txBody>
          <a:bodyPr wrap="square">
            <a:spAutoFit/>
          </a:bodyPr>
          <a:lstStyle/>
          <a:p>
            <a:endParaRPr lang="en-US" sz="1000" b="1" dirty="0">
              <a:latin typeface="Arial" panose="020B0604020202020204" pitchFamily="34" charset="0"/>
              <a:ea typeface="Times New Roman" panose="02020603050405020304" pitchFamily="18" charset="0"/>
              <a:cs typeface="Arial" panose="020B0604020202020204" pitchFamily="34" charset="0"/>
            </a:endParaRPr>
          </a:p>
          <a:p>
            <a:r>
              <a:rPr lang="en-US" sz="1000" b="1" dirty="0">
                <a:latin typeface="Arial" panose="020B0604020202020204" pitchFamily="34" charset="0"/>
                <a:ea typeface="Times New Roman" panose="02020603050405020304" pitchFamily="18" charset="0"/>
                <a:cs typeface="Arial" panose="020B0604020202020204" pitchFamily="34" charset="0"/>
              </a:rPr>
              <a:t>Interdisciplinary Research Group (IRG): </a:t>
            </a:r>
            <a:br>
              <a:rPr lang="en-US" sz="1000" b="1" dirty="0">
                <a:latin typeface="Arial" panose="020B0604020202020204" pitchFamily="34" charset="0"/>
                <a:ea typeface="Times New Roman" panose="02020603050405020304" pitchFamily="18" charset="0"/>
                <a:cs typeface="Arial" panose="020B0604020202020204" pitchFamily="34" charset="0"/>
              </a:rPr>
            </a:br>
            <a:r>
              <a:rPr lang="en-US" sz="1000" dirty="0">
                <a:latin typeface="Arial" panose="020B0604020202020204" pitchFamily="34" charset="0"/>
                <a:ea typeface="Times New Roman" panose="02020603050405020304" pitchFamily="18" charset="0"/>
                <a:cs typeface="Arial" panose="020B0604020202020204" pitchFamily="34" charset="0"/>
              </a:rPr>
              <a:t>Hybrid Quantum Materials with Emergent Terahertz Functionalities (HQ-METs)</a:t>
            </a:r>
          </a:p>
          <a:p>
            <a:endParaRPr lang="en-US" sz="400" dirty="0">
              <a:latin typeface="Arial" panose="020B0604020202020204" pitchFamily="34" charset="0"/>
              <a:ea typeface="Times New Roman" panose="02020603050405020304" pitchFamily="18" charset="0"/>
              <a:cs typeface="Arial" panose="020B0604020202020204" pitchFamily="34" charset="0"/>
            </a:endParaRPr>
          </a:p>
          <a:p>
            <a:r>
              <a:rPr lang="en-US" sz="1000" b="1" dirty="0">
                <a:latin typeface="Arial" panose="020B0604020202020204" pitchFamily="34" charset="0"/>
                <a:ea typeface="Times New Roman" panose="02020603050405020304" pitchFamily="18" charset="0"/>
                <a:cs typeface="Arial" panose="020B0604020202020204" pitchFamily="34" charset="0"/>
              </a:rPr>
              <a:t>Highlight Authors: </a:t>
            </a:r>
          </a:p>
          <a:p>
            <a:r>
              <a:rPr lang="en-US" sz="1000" dirty="0">
                <a:latin typeface="Arial" panose="020B0604020202020204" pitchFamily="34" charset="0"/>
                <a:ea typeface="Times New Roman" panose="02020603050405020304" pitchFamily="18" charset="0"/>
                <a:cs typeface="Arial" panose="020B0604020202020204" pitchFamily="34" charset="0"/>
              </a:rPr>
              <a:t>B. </a:t>
            </a:r>
            <a:r>
              <a:rPr lang="en-US" sz="1000" dirty="0" err="1">
                <a:latin typeface="Arial" panose="020B0604020202020204" pitchFamily="34" charset="0"/>
                <a:ea typeface="Times New Roman" panose="02020603050405020304" pitchFamily="18" charset="0"/>
                <a:cs typeface="Arial" panose="020B0604020202020204" pitchFamily="34" charset="0"/>
              </a:rPr>
              <a:t>Jungfleisch</a:t>
            </a:r>
            <a:r>
              <a:rPr lang="en-US" sz="1000" dirty="0">
                <a:latin typeface="Arial" panose="020B0604020202020204" pitchFamily="34" charset="0"/>
                <a:ea typeface="Times New Roman" panose="02020603050405020304" pitchFamily="18" charset="0"/>
                <a:cs typeface="Arial" panose="020B0604020202020204" pitchFamily="34" charset="0"/>
              </a:rPr>
              <a:t>, L. Gundlach, A. </a:t>
            </a:r>
            <a:r>
              <a:rPr lang="en-US" sz="1000" dirty="0" err="1">
                <a:latin typeface="Arial" panose="020B0604020202020204" pitchFamily="34" charset="0"/>
                <a:ea typeface="Times New Roman" panose="02020603050405020304" pitchFamily="18" charset="0"/>
                <a:cs typeface="Arial" panose="020B0604020202020204" pitchFamily="34" charset="0"/>
              </a:rPr>
              <a:t>Janotti</a:t>
            </a:r>
            <a:r>
              <a:rPr lang="en-US" sz="1000" dirty="0">
                <a:latin typeface="Arial" panose="020B0604020202020204" pitchFamily="34" charset="0"/>
                <a:ea typeface="Times New Roman" panose="02020603050405020304" pitchFamily="18" charset="0"/>
                <a:cs typeface="Arial" panose="020B0604020202020204" pitchFamily="34" charset="0"/>
              </a:rPr>
              <a:t> (University of Delaware) and G. Bryant (NIST) </a:t>
            </a:r>
          </a:p>
          <a:p>
            <a:r>
              <a:rPr lang="en-US" sz="1000" dirty="0">
                <a:latin typeface="Arial" panose="020B0604020202020204" pitchFamily="34" charset="0"/>
                <a:cs typeface="Arial" panose="020B0604020202020204" pitchFamily="34" charset="0"/>
              </a:rPr>
              <a:t>University of Delaware MRSEC DMR-2011824</a:t>
            </a:r>
          </a:p>
          <a:p>
            <a:endParaRPr lang="en-US" sz="400" dirty="0">
              <a:latin typeface="Arial" panose="020B0604020202020204" pitchFamily="34" charset="0"/>
              <a:cs typeface="Arial" panose="020B0604020202020204" pitchFamily="34" charset="0"/>
            </a:endParaRPr>
          </a:p>
          <a:p>
            <a:r>
              <a:rPr lang="en-US" sz="1000" b="1" dirty="0">
                <a:latin typeface="Arial" panose="020B0604020202020204" pitchFamily="34" charset="0"/>
                <a:cs typeface="Arial" panose="020B0604020202020204" pitchFamily="34" charset="0"/>
              </a:rPr>
              <a:t>For more information: </a:t>
            </a:r>
            <a:r>
              <a:rPr lang="en-US" sz="1000" dirty="0">
                <a:latin typeface="Arial" panose="020B0604020202020204" pitchFamily="34" charset="0"/>
                <a:cs typeface="Arial" panose="020B0604020202020204" pitchFamily="34" charset="0"/>
              </a:rPr>
              <a:t>https://</a:t>
            </a:r>
            <a:r>
              <a:rPr lang="en-US" sz="1000" dirty="0" err="1">
                <a:latin typeface="Arial" panose="020B0604020202020204" pitchFamily="34" charset="0"/>
                <a:cs typeface="Arial" panose="020B0604020202020204" pitchFamily="34" charset="0"/>
              </a:rPr>
              <a:t>doi.org</a:t>
            </a:r>
            <a:r>
              <a:rPr lang="en-US" sz="1000" dirty="0">
                <a:latin typeface="Arial" panose="020B0604020202020204" pitchFamily="34" charset="0"/>
                <a:cs typeface="Arial" panose="020B0604020202020204" pitchFamily="34" charset="0"/>
              </a:rPr>
              <a:t>/10.1103/PhysRevMaterials.5.124410</a:t>
            </a:r>
          </a:p>
        </p:txBody>
      </p:sp>
      <p:sp>
        <p:nvSpPr>
          <p:cNvPr id="30" name="Google Shape;1419;p5" descr="IRG2 bubble">
            <a:extLst>
              <a:ext uri="{FF2B5EF4-FFF2-40B4-BE49-F238E27FC236}">
                <a16:creationId xmlns:a16="http://schemas.microsoft.com/office/drawing/2014/main" id="{8C360F10-7D8B-5E43-96E2-22398DCB297D}"/>
              </a:ext>
            </a:extLst>
          </p:cNvPr>
          <p:cNvSpPr/>
          <p:nvPr/>
        </p:nvSpPr>
        <p:spPr>
          <a:xfrm>
            <a:off x="61940" y="3989084"/>
            <a:ext cx="428801" cy="428801"/>
          </a:xfrm>
          <a:prstGeom prst="ellipse">
            <a:avLst/>
          </a:prstGeom>
          <a:solidFill>
            <a:schemeClr val="accent4"/>
          </a:solidFill>
          <a:ln>
            <a:noFill/>
          </a:ln>
        </p:spPr>
        <p:txBody>
          <a:bodyPr spcFirstLastPara="1" wrap="square" lIns="6844" tIns="34275" rIns="6844" bIns="34275" anchor="ctr" anchorCtr="0">
            <a:noAutofit/>
          </a:bodyPr>
          <a:lstStyle/>
          <a:p>
            <a:pPr algn="ctr">
              <a:buClr>
                <a:srgbClr val="FFFFFF"/>
              </a:buClr>
              <a:buSzPts val="1100"/>
            </a:pPr>
            <a:r>
              <a:rPr lang="en-US" sz="900" b="1" dirty="0">
                <a:solidFill>
                  <a:srgbClr val="FFFFFF"/>
                </a:solidFill>
                <a:latin typeface="Open Sans"/>
                <a:ea typeface="Open Sans"/>
                <a:cs typeface="Open Sans"/>
                <a:sym typeface="Open Sans"/>
              </a:rPr>
              <a:t>IRG</a:t>
            </a:r>
            <a:r>
              <a:rPr lang="en-US" sz="825" b="1" dirty="0">
                <a:solidFill>
                  <a:srgbClr val="FFFFFF"/>
                </a:solidFill>
                <a:latin typeface="Open Sans"/>
                <a:ea typeface="Open Sans"/>
                <a:cs typeface="Open Sans"/>
                <a:sym typeface="Open Sans"/>
              </a:rPr>
              <a:t> 2</a:t>
            </a:r>
            <a:endParaRPr sz="1350" dirty="0"/>
          </a:p>
        </p:txBody>
      </p:sp>
      <p:sp>
        <p:nvSpPr>
          <p:cNvPr id="31" name="TextBox 30">
            <a:extLst>
              <a:ext uri="{FF2B5EF4-FFF2-40B4-BE49-F238E27FC236}">
                <a16:creationId xmlns:a16="http://schemas.microsoft.com/office/drawing/2014/main" id="{A6DB21DB-A743-CD4B-8650-18536A4058FC}"/>
              </a:ext>
            </a:extLst>
          </p:cNvPr>
          <p:cNvSpPr txBox="1"/>
          <p:nvPr/>
        </p:nvSpPr>
        <p:spPr>
          <a:xfrm>
            <a:off x="5664188" y="3768713"/>
            <a:ext cx="3417872" cy="646331"/>
          </a:xfrm>
          <a:prstGeom prst="rect">
            <a:avLst/>
          </a:prstGeom>
          <a:noFill/>
          <a:ln>
            <a:noFill/>
          </a:ln>
        </p:spPr>
        <p:txBody>
          <a:bodyPr wrap="square" rtlCol="0">
            <a:spAutoFit/>
          </a:bodyPr>
          <a:lstStyle/>
          <a:p>
            <a:pPr algn="just"/>
            <a:r>
              <a:rPr lang="en-US" sz="900" b="1" dirty="0">
                <a:latin typeface="Arial" panose="020B0604020202020204" pitchFamily="34" charset="0"/>
                <a:cs typeface="Arial" panose="020B0604020202020204" pitchFamily="34" charset="0"/>
              </a:rPr>
              <a:t>Figure: </a:t>
            </a:r>
            <a:r>
              <a:rPr lang="en-US" sz="900" dirty="0">
                <a:latin typeface="Arial" panose="020B0604020202020204" pitchFamily="34" charset="0"/>
                <a:cs typeface="Arial" panose="020B0604020202020204" pitchFamily="34" charset="0"/>
              </a:rPr>
              <a:t>Calculated thickness-dependent spin-Hall conductivity (left), and corresponding inverse spin-Hall voltage (top, right) and THz emission results (bottom, right). Adapted from Phys. Rev. Materials </a:t>
            </a:r>
            <a:r>
              <a:rPr lang="en-US" sz="900" b="1" dirty="0">
                <a:latin typeface="Arial" panose="020B0604020202020204" pitchFamily="34" charset="0"/>
                <a:cs typeface="Arial" panose="020B0604020202020204" pitchFamily="34" charset="0"/>
              </a:rPr>
              <a:t>5</a:t>
            </a:r>
            <a:r>
              <a:rPr lang="en-US" sz="900" dirty="0">
                <a:latin typeface="Arial" panose="020B0604020202020204" pitchFamily="34" charset="0"/>
                <a:cs typeface="Arial" panose="020B0604020202020204" pitchFamily="34" charset="0"/>
              </a:rPr>
              <a:t>, 124410 (2021).</a:t>
            </a:r>
          </a:p>
        </p:txBody>
      </p:sp>
      <p:pic>
        <p:nvPicPr>
          <p:cNvPr id="3" name="Picture 2" descr="Left: Theory-based calculated thickness-dependent spin-Hall conductivity - The spin Hall conductivity of Bi85Sb15 vs number of Bi85Sb15 bilayer computed with the theoretical model in Sec. 3 for two cases: with and without surface Rashba effect corresponding to hopping terms tij≠0 and tij=0 respectively. The inset presents the crystal structure of Bi and the Bi85Sb15 bilayer structure is effectively defined by replacing 15% Bi by Sb atoms within each Bi bilayer.&#10;Top right: Microwave driven ferromagnetic resonance measurements combined with the detection of the inverse spin-Hall voltage.&#10;Bottom right: The THz amplitude varies with BiSb thickness. The electric field strength at time zero from the time trace is plotted with respect to the BiSb thickness. On the same graph, the effective current (calculated by dividing the THz amplitude with the ohmic resistance of the sample) is also shown. Figure adapted from Phys. Rev. Materials 5, 124410 (2021).">
            <a:extLst>
              <a:ext uri="{FF2B5EF4-FFF2-40B4-BE49-F238E27FC236}">
                <a16:creationId xmlns:a16="http://schemas.microsoft.com/office/drawing/2014/main" id="{C6D523F5-C764-DD41-A82F-3C2F56EDD35D}"/>
              </a:ext>
            </a:extLst>
          </p:cNvPr>
          <p:cNvPicPr>
            <a:picLocks noChangeAspect="1"/>
          </p:cNvPicPr>
          <p:nvPr/>
        </p:nvPicPr>
        <p:blipFill>
          <a:blip r:embed="rId3"/>
          <a:stretch>
            <a:fillRect/>
          </a:stretch>
        </p:blipFill>
        <p:spPr>
          <a:xfrm>
            <a:off x="5795079" y="1030159"/>
            <a:ext cx="3141844" cy="2759154"/>
          </a:xfrm>
          <a:prstGeom prst="rect">
            <a:avLst/>
          </a:prstGeom>
        </p:spPr>
      </p:pic>
    </p:spTree>
    <p:extLst>
      <p:ext uri="{BB962C8B-B14F-4D97-AF65-F5344CB8AC3E}">
        <p14:creationId xmlns:p14="http://schemas.microsoft.com/office/powerpoint/2010/main" val="31296189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17393</TotalTime>
  <Words>336</Words>
  <Application>Microsoft Macintosh PowerPoint</Application>
  <PresentationFormat>On-screen Show (16:9)</PresentationFormat>
  <Paragraphs>22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Open Sans</vt:lpstr>
      <vt:lpstr>Office Theme</vt:lpstr>
      <vt:lpstr>Spin-to-charge conversion in ferromagnet/ topological insulator bilayers at GHz and THz frequencies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Highlight Title</dc:title>
  <dc:creator>Bothi, Kimberly</dc:creator>
  <cp:lastModifiedBy>Bothi, Kimberly</cp:lastModifiedBy>
  <cp:revision>63</cp:revision>
  <dcterms:created xsi:type="dcterms:W3CDTF">2021-12-08T17:00:35Z</dcterms:created>
  <dcterms:modified xsi:type="dcterms:W3CDTF">2021-12-22T01:10:55Z</dcterms:modified>
</cp:coreProperties>
</file>