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9" r:id="rId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1E37"/>
    <a:srgbClr val="0862A0"/>
    <a:srgbClr val="0049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71"/>
    <p:restoredTop sz="84302"/>
  </p:normalViewPr>
  <p:slideViewPr>
    <p:cSldViewPr snapToGrid="0" snapToObjects="1">
      <p:cViewPr varScale="1">
        <p:scale>
          <a:sx n="153" d="100"/>
          <a:sy n="153" d="100"/>
        </p:scale>
        <p:origin x="168"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BACFA2-E4D1-5A45-BBD6-06D3592F5F25}" type="datetimeFigureOut">
              <a:rPr lang="en-US" smtClean="0"/>
              <a:t>12/21/21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DB8209-E765-D345-859C-6C304A7E29CF}" type="slidenum">
              <a:rPr lang="en-US" smtClean="0"/>
              <a:t>‹#›</a:t>
            </a:fld>
            <a:endParaRPr lang="en-US"/>
          </a:p>
        </p:txBody>
      </p:sp>
    </p:spTree>
    <p:extLst>
      <p:ext uri="{BB962C8B-B14F-4D97-AF65-F5344CB8AC3E}">
        <p14:creationId xmlns:p14="http://schemas.microsoft.com/office/powerpoint/2010/main" val="360893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NOTES:</a:t>
            </a:r>
          </a:p>
          <a:p>
            <a:r>
              <a:rPr lang="en-US" b="0" dirty="0">
                <a:latin typeface="Arial" panose="020B0604020202020204" pitchFamily="34" charset="0"/>
                <a:cs typeface="Arial" panose="020B0604020202020204" pitchFamily="34" charset="0"/>
              </a:rPr>
              <a:t>For more information about the </a:t>
            </a:r>
            <a:r>
              <a:rPr lang="en-US" b="1" dirty="0">
                <a:latin typeface="Arial" panose="020B0604020202020204" pitchFamily="34" charset="0"/>
                <a:cs typeface="Arial" panose="020B0604020202020204" pitchFamily="34" charset="0"/>
              </a:rPr>
              <a:t>November 4</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Professional Development Workshop</a:t>
            </a:r>
            <a:r>
              <a:rPr lang="en-US" b="0" dirty="0">
                <a:latin typeface="Arial" panose="020B0604020202020204" pitchFamily="34" charset="0"/>
                <a:cs typeface="Arial" panose="020B0604020202020204" pitchFamily="34" charset="0"/>
              </a:rPr>
              <a:t>, visit https://</a:t>
            </a:r>
            <a:r>
              <a:rPr lang="en-US" b="0" dirty="0" err="1">
                <a:latin typeface="Arial" panose="020B0604020202020204" pitchFamily="34" charset="0"/>
                <a:cs typeface="Arial" panose="020B0604020202020204" pitchFamily="34" charset="0"/>
              </a:rPr>
              <a:t>mrsec.udel.edu</a:t>
            </a:r>
            <a:r>
              <a:rPr lang="en-US" b="0" dirty="0">
                <a:latin typeface="Arial" panose="020B0604020202020204" pitchFamily="34" charset="0"/>
                <a:cs typeface="Arial" panose="020B0604020202020204" pitchFamily="34" charset="0"/>
              </a:rPr>
              <a:t>/2021/10/18/early-career-mrsec-professional-development-workshop-on-nov-4th/.</a:t>
            </a:r>
          </a:p>
          <a:p>
            <a:r>
              <a:rPr lang="en-US" b="0" dirty="0">
                <a:latin typeface="Arial" panose="020B0604020202020204" pitchFamily="34" charset="0"/>
                <a:cs typeface="Arial" panose="020B0604020202020204" pitchFamily="34" charset="0"/>
              </a:rPr>
              <a:t>Speaker bios and talk titles for the </a:t>
            </a:r>
            <a:r>
              <a:rPr lang="en-US" b="1" dirty="0">
                <a:latin typeface="Arial" panose="020B0604020202020204" pitchFamily="34" charset="0"/>
                <a:cs typeface="Arial" panose="020B0604020202020204" pitchFamily="34" charset="0"/>
              </a:rPr>
              <a:t>October 15</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Soft Matter for All</a:t>
            </a:r>
            <a:r>
              <a:rPr lang="en-US" b="0" dirty="0">
                <a:latin typeface="Arial" panose="020B0604020202020204" pitchFamily="34" charset="0"/>
                <a:cs typeface="Arial" panose="020B0604020202020204" pitchFamily="34" charset="0"/>
              </a:rPr>
              <a:t> event can be found at https://</a:t>
            </a:r>
            <a:r>
              <a:rPr lang="en-US" b="0" dirty="0" err="1">
                <a:latin typeface="Arial" panose="020B0604020202020204" pitchFamily="34" charset="0"/>
                <a:cs typeface="Arial" panose="020B0604020202020204" pitchFamily="34" charset="0"/>
              </a:rPr>
              <a:t>mrsec.udel.edu</a:t>
            </a:r>
            <a:r>
              <a:rPr lang="en-US" b="0" dirty="0">
                <a:latin typeface="Arial" panose="020B0604020202020204" pitchFamily="34" charset="0"/>
                <a:cs typeface="Arial" panose="020B0604020202020204" pitchFamily="34" charset="0"/>
              </a:rPr>
              <a:t>/2021/09/22/soft-matter-for-all-returning-in-october-2021-2/. </a:t>
            </a:r>
          </a:p>
          <a:p>
            <a:endParaRPr lang="en-US" b="0"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BDB8209-E765-D345-859C-6C304A7E29CF}" type="slidenum">
              <a:rPr lang="en-US" smtClean="0"/>
              <a:t>1</a:t>
            </a:fld>
            <a:endParaRPr lang="en-US"/>
          </a:p>
        </p:txBody>
      </p:sp>
    </p:spTree>
    <p:extLst>
      <p:ext uri="{BB962C8B-B14F-4D97-AF65-F5344CB8AC3E}">
        <p14:creationId xmlns:p14="http://schemas.microsoft.com/office/powerpoint/2010/main" val="347429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13998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743530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271809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12988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519990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1FDDC3-1D4A-EA49-AACC-B86A6CDF360B}" type="datetimeFigureOut">
              <a:rPr lang="en-US" smtClean="0"/>
              <a:t>12/21/21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58975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1FDDC3-1D4A-EA49-AACC-B86A6CDF360B}" type="datetimeFigureOut">
              <a:rPr lang="en-US" smtClean="0"/>
              <a:t>12/21/21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208430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1FDDC3-1D4A-EA49-AACC-B86A6CDF360B}" type="datetimeFigureOut">
              <a:rPr lang="en-US" smtClean="0"/>
              <a:t>12/21/21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04767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FDDC3-1D4A-EA49-AACC-B86A6CDF360B}" type="datetimeFigureOut">
              <a:rPr lang="en-US" smtClean="0"/>
              <a:t>12/21/21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80275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C1FDDC3-1D4A-EA49-AACC-B86A6CDF360B}" type="datetimeFigureOut">
              <a:rPr lang="en-US" smtClean="0"/>
              <a:t>12/21/21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23747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C1FDDC3-1D4A-EA49-AACC-B86A6CDF360B}" type="datetimeFigureOut">
              <a:rPr lang="en-US" smtClean="0"/>
              <a:t>12/21/21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1844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C1FDDC3-1D4A-EA49-AACC-B86A6CDF360B}" type="datetimeFigureOut">
              <a:rPr lang="en-US" smtClean="0"/>
              <a:t>12/21/21</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79D50956-74CD-F442-96E4-F395D889ECE7}" type="slidenum">
              <a:rPr lang="en-US" smtClean="0"/>
              <a:t>‹#›</a:t>
            </a:fld>
            <a:endParaRPr lang="en-US"/>
          </a:p>
        </p:txBody>
      </p:sp>
    </p:spTree>
    <p:extLst>
      <p:ext uri="{BB962C8B-B14F-4D97-AF65-F5344CB8AC3E}">
        <p14:creationId xmlns:p14="http://schemas.microsoft.com/office/powerpoint/2010/main" val="1577994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Background pattern&#10;&#10;Description automatically generated">
            <a:extLst>
              <a:ext uri="{FF2B5EF4-FFF2-40B4-BE49-F238E27FC236}">
                <a16:creationId xmlns:a16="http://schemas.microsoft.com/office/drawing/2014/main" id="{5A11F779-AA81-5649-958D-47A993786273}"/>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9158118" cy="888688"/>
          </a:xfrm>
          <a:prstGeom prst="rect">
            <a:avLst/>
          </a:prstGeom>
        </p:spPr>
      </p:pic>
      <p:sp>
        <p:nvSpPr>
          <p:cNvPr id="4" name="Title 3">
            <a:extLst>
              <a:ext uri="{FF2B5EF4-FFF2-40B4-BE49-F238E27FC236}">
                <a16:creationId xmlns:a16="http://schemas.microsoft.com/office/drawing/2014/main" id="{17CB524B-26C7-9C4A-B864-81FEF0EDE8F0}"/>
              </a:ext>
            </a:extLst>
          </p:cNvPr>
          <p:cNvSpPr>
            <a:spLocks noGrp="1"/>
          </p:cNvSpPr>
          <p:nvPr>
            <p:ph type="title"/>
          </p:nvPr>
        </p:nvSpPr>
        <p:spPr>
          <a:xfrm>
            <a:off x="893490" y="190428"/>
            <a:ext cx="5786444" cy="507831"/>
          </a:xfrm>
        </p:spPr>
        <p:txBody>
          <a:bodyPr>
            <a:noAutofit/>
          </a:bodyPr>
          <a:lstStyle/>
          <a:p>
            <a:r>
              <a:rPr lang="en-US" sz="2000" b="1" dirty="0">
                <a:solidFill>
                  <a:schemeClr val="bg1"/>
                </a:solidFill>
                <a:latin typeface="Arial" panose="020B0604020202020204" pitchFamily="34" charset="0"/>
                <a:cs typeface="Arial" panose="020B0604020202020204" pitchFamily="34" charset="0"/>
              </a:rPr>
              <a:t>MRSEC collaborations celebrate diversity and professional growth in materials research</a:t>
            </a:r>
          </a:p>
        </p:txBody>
      </p:sp>
      <p:sp>
        <p:nvSpPr>
          <p:cNvPr id="10" name="Content Placeholder 9">
            <a:extLst>
              <a:ext uri="{FF2B5EF4-FFF2-40B4-BE49-F238E27FC236}">
                <a16:creationId xmlns:a16="http://schemas.microsoft.com/office/drawing/2014/main" id="{E618E6F8-C6F6-4C4D-BA12-9FF2B55FE6BF}"/>
              </a:ext>
            </a:extLst>
          </p:cNvPr>
          <p:cNvSpPr>
            <a:spLocks noGrp="1"/>
          </p:cNvSpPr>
          <p:nvPr>
            <p:ph idx="1"/>
          </p:nvPr>
        </p:nvSpPr>
        <p:spPr>
          <a:xfrm>
            <a:off x="14117" y="909831"/>
            <a:ext cx="5750737" cy="3465746"/>
          </a:xfrm>
        </p:spPr>
        <p:txBody>
          <a:bodyPr>
            <a:normAutofit lnSpcReduction="10000"/>
          </a:bodyPr>
          <a:lstStyle/>
          <a:p>
            <a:pPr marL="0" indent="0">
              <a:lnSpc>
                <a:spcPct val="100000"/>
              </a:lnSpc>
              <a:spcBef>
                <a:spcPts val="300"/>
              </a:spcBef>
              <a:buNone/>
            </a:pPr>
            <a:r>
              <a:rPr lang="en-US" sz="1000" b="1" dirty="0">
                <a:solidFill>
                  <a:srgbClr val="041E37"/>
                </a:solidFill>
                <a:latin typeface="Arial" panose="020B0604020202020204" pitchFamily="34" charset="0"/>
                <a:cs typeface="Arial" panose="020B0604020202020204" pitchFamily="34" charset="0"/>
              </a:rPr>
              <a:t>Education and Outreach Coordination</a:t>
            </a:r>
          </a:p>
          <a:p>
            <a:pPr>
              <a:lnSpc>
                <a:spcPct val="100000"/>
              </a:lnSpc>
              <a:spcBef>
                <a:spcPts val="300"/>
              </a:spcBef>
            </a:pPr>
            <a:r>
              <a:rPr lang="en-US" sz="1000" dirty="0">
                <a:latin typeface="Arial" panose="020B0604020202020204" pitchFamily="34" charset="0"/>
                <a:cs typeface="Arial" panose="020B0604020202020204" pitchFamily="34" charset="0"/>
              </a:rPr>
              <a:t>UD CHARM and Princeton’s PCCM coordinated with the Chicago MRSEC to host three virtual events (Soft Matter for All, Rising Stars, and a Professional Development Workshop) to highlight early career, high-impact research and ignite discussion for graduate students and postdocs pursuing academic and non-academic career paths</a:t>
            </a:r>
          </a:p>
          <a:p>
            <a:pPr>
              <a:lnSpc>
                <a:spcPct val="100000"/>
              </a:lnSpc>
              <a:spcBef>
                <a:spcPts val="300"/>
              </a:spcBef>
            </a:pPr>
            <a:r>
              <a:rPr lang="en-US" sz="1000" dirty="0">
                <a:latin typeface="Arial" panose="020B0604020202020204" pitchFamily="34" charset="0"/>
                <a:cs typeface="Arial" panose="020B0604020202020204" pitchFamily="34" charset="0"/>
              </a:rPr>
              <a:t>A common application was used for Soft Matter for All (PCCM/CHARM) and Rising Stars (Chicago); each organizing team prioritized a list of speakers and negotiated final selections; both events were run independently</a:t>
            </a:r>
          </a:p>
          <a:p>
            <a:pPr>
              <a:lnSpc>
                <a:spcPct val="100000"/>
              </a:lnSpc>
              <a:spcBef>
                <a:spcPts val="300"/>
              </a:spcBef>
            </a:pPr>
            <a:r>
              <a:rPr lang="en-US" sz="1000" dirty="0">
                <a:latin typeface="Arial" panose="020B0604020202020204" pitchFamily="34" charset="0"/>
                <a:cs typeface="Arial" panose="020B0604020202020204" pitchFamily="34" charset="0"/>
              </a:rPr>
              <a:t>The professional development workshop was led by CHARM and PCCM in coordination with Chicago</a:t>
            </a:r>
          </a:p>
          <a:p>
            <a:pPr>
              <a:lnSpc>
                <a:spcPct val="100000"/>
              </a:lnSpc>
              <a:spcBef>
                <a:spcPts val="300"/>
              </a:spcBef>
            </a:pPr>
            <a:r>
              <a:rPr lang="en-US" sz="1000" dirty="0">
                <a:latin typeface="Arial" panose="020B0604020202020204" pitchFamily="34" charset="0"/>
                <a:cs typeface="Arial" panose="020B0604020202020204" pitchFamily="34" charset="0"/>
              </a:rPr>
              <a:t>Soft Matter for All and the Professional Development Workshop were facilitated by postdocs and grad students from PCCM, CHARM, and UD </a:t>
            </a:r>
            <a:r>
              <a:rPr lang="en-US" sz="1000" dirty="0" err="1">
                <a:latin typeface="Arial" panose="020B0604020202020204" pitchFamily="34" charset="0"/>
                <a:cs typeface="Arial" panose="020B0604020202020204" pitchFamily="34" charset="0"/>
              </a:rPr>
              <a:t>EmPOWER</a:t>
            </a:r>
            <a:r>
              <a:rPr lang="en-US" sz="1000" dirty="0">
                <a:latin typeface="Arial" panose="020B0604020202020204" pitchFamily="34" charset="0"/>
                <a:cs typeface="Arial" panose="020B0604020202020204" pitchFamily="34" charset="0"/>
              </a:rPr>
              <a:t> (a graduate peer-mentoring group)</a:t>
            </a:r>
            <a:endParaRPr lang="en-US" sz="800" dirty="0">
              <a:latin typeface="Arial" panose="020B0604020202020204" pitchFamily="34" charset="0"/>
              <a:cs typeface="Arial" panose="020B0604020202020204" pitchFamily="34" charset="0"/>
            </a:endParaRPr>
          </a:p>
          <a:p>
            <a:pPr marL="0" indent="0">
              <a:lnSpc>
                <a:spcPct val="110000"/>
              </a:lnSpc>
              <a:spcBef>
                <a:spcPts val="300"/>
              </a:spcBef>
              <a:buNone/>
            </a:pPr>
            <a:endParaRPr lang="en-US" sz="400" b="1" dirty="0">
              <a:solidFill>
                <a:srgbClr val="0862A0"/>
              </a:solidFill>
              <a:latin typeface="Arial" panose="020B0604020202020204" pitchFamily="34" charset="0"/>
              <a:cs typeface="Arial" panose="020B0604020202020204" pitchFamily="34" charset="0"/>
            </a:endParaRPr>
          </a:p>
          <a:p>
            <a:pPr marL="0" indent="0">
              <a:lnSpc>
                <a:spcPct val="110000"/>
              </a:lnSpc>
              <a:spcBef>
                <a:spcPts val="300"/>
              </a:spcBef>
              <a:buNone/>
            </a:pPr>
            <a:r>
              <a:rPr lang="en-US" sz="1000" b="1" dirty="0">
                <a:solidFill>
                  <a:srgbClr val="0862A0"/>
                </a:solidFill>
                <a:latin typeface="Arial" panose="020B0604020202020204" pitchFamily="34" charset="0"/>
                <a:cs typeface="Arial" panose="020B0604020202020204" pitchFamily="34" charset="0"/>
              </a:rPr>
              <a:t>Soft Matter for All</a:t>
            </a:r>
          </a:p>
          <a:p>
            <a:pPr>
              <a:lnSpc>
                <a:spcPct val="110000"/>
              </a:lnSpc>
              <a:spcBef>
                <a:spcPts val="300"/>
              </a:spcBef>
            </a:pPr>
            <a:r>
              <a:rPr lang="en-US" sz="1000" dirty="0">
                <a:solidFill>
                  <a:schemeClr val="dk1"/>
                </a:solidFill>
                <a:latin typeface="Arial" panose="020B0604020202020204" pitchFamily="34" charset="0"/>
                <a:ea typeface="Calibri"/>
                <a:cs typeface="Arial" panose="020B0604020202020204" pitchFamily="34" charset="0"/>
                <a:sym typeface="Calibri"/>
              </a:rPr>
              <a:t>This event was designed to celebrate diversity in soft materials research through the promotion of exceptional science</a:t>
            </a:r>
          </a:p>
          <a:p>
            <a:pPr>
              <a:lnSpc>
                <a:spcPct val="110000"/>
              </a:lnSpc>
              <a:spcBef>
                <a:spcPts val="300"/>
              </a:spcBef>
            </a:pPr>
            <a:r>
              <a:rPr lang="en-US" sz="1000" dirty="0">
                <a:solidFill>
                  <a:schemeClr val="dk1"/>
                </a:solidFill>
                <a:latin typeface="Arial" panose="020B0604020202020204" pitchFamily="34" charset="0"/>
                <a:cs typeface="Arial" panose="020B0604020202020204" pitchFamily="34" charset="0"/>
                <a:sym typeface="Calibri"/>
              </a:rPr>
              <a:t>Prof. Julia Kornfield (Caltech) delivered a powerful keynote on the mentorship that impacted the research highlights across her career, followed by scientific talks from 7 postdocs and 8 graduate students; these speakers represented 14 academic institutions across North America</a:t>
            </a:r>
          </a:p>
          <a:p>
            <a:pPr>
              <a:lnSpc>
                <a:spcPct val="110000"/>
              </a:lnSpc>
              <a:spcBef>
                <a:spcPts val="300"/>
              </a:spcBef>
            </a:pPr>
            <a:r>
              <a:rPr lang="en-US" sz="1000" dirty="0">
                <a:latin typeface="Arial" panose="020B0604020202020204" pitchFamily="34" charset="0"/>
                <a:cs typeface="Arial" panose="020B0604020202020204" pitchFamily="34" charset="0"/>
              </a:rPr>
              <a:t>Early career research talks spanned rheology and colloidal, biological, and polymeric soft matter</a:t>
            </a:r>
          </a:p>
        </p:txBody>
      </p:sp>
      <p:sp>
        <p:nvSpPr>
          <p:cNvPr id="12" name="TextBox 11">
            <a:extLst>
              <a:ext uri="{FF2B5EF4-FFF2-40B4-BE49-F238E27FC236}">
                <a16:creationId xmlns:a16="http://schemas.microsoft.com/office/drawing/2014/main" id="{E316650D-8C34-9346-832B-FC0DE8BFDFD7}"/>
              </a:ext>
            </a:extLst>
          </p:cNvPr>
          <p:cNvSpPr txBox="1"/>
          <p:nvPr/>
        </p:nvSpPr>
        <p:spPr>
          <a:xfrm>
            <a:off x="7605658" y="3576485"/>
            <a:ext cx="1476400" cy="246221"/>
          </a:xfrm>
          <a:prstGeom prst="rect">
            <a:avLst/>
          </a:prstGeom>
          <a:noFill/>
        </p:spPr>
        <p:txBody>
          <a:bodyPr wrap="square" rtlCol="0">
            <a:spAutoFit/>
          </a:bodyPr>
          <a:lstStyle/>
          <a:p>
            <a:pPr algn="r"/>
            <a:r>
              <a:rPr lang="en-US" sz="1000" b="1" dirty="0">
                <a:solidFill>
                  <a:srgbClr val="041E37"/>
                </a:solidFill>
                <a:latin typeface="Arial" panose="020B0604020202020204" pitchFamily="34" charset="0"/>
                <a:cs typeface="Arial" panose="020B0604020202020204" pitchFamily="34" charset="0"/>
              </a:rPr>
              <a:t>December 20, 2021</a:t>
            </a:r>
          </a:p>
        </p:txBody>
      </p:sp>
      <p:sp>
        <p:nvSpPr>
          <p:cNvPr id="16" name="Rectangle 15">
            <a:extLst>
              <a:ext uri="{FF2B5EF4-FFF2-40B4-BE49-F238E27FC236}">
                <a16:creationId xmlns:a16="http://schemas.microsoft.com/office/drawing/2014/main" id="{CFBE9634-41E1-DA43-B554-1E20892DC0CB}"/>
              </a:ext>
            </a:extLst>
          </p:cNvPr>
          <p:cNvSpPr/>
          <p:nvPr/>
        </p:nvSpPr>
        <p:spPr>
          <a:xfrm>
            <a:off x="5699911" y="3815616"/>
            <a:ext cx="3382147" cy="559961"/>
          </a:xfrm>
          <a:prstGeom prst="rect">
            <a:avLst/>
          </a:prstGeom>
        </p:spPr>
        <p:txBody>
          <a:bodyPr wrap="square">
            <a:spAutoFit/>
          </a:bodyPr>
          <a:lstStyle/>
          <a:p>
            <a:pPr algn="r"/>
            <a:r>
              <a:rPr lang="en-US" sz="1000" dirty="0">
                <a:solidFill>
                  <a:srgbClr val="041E37"/>
                </a:solidFill>
                <a:latin typeface="Arial" panose="020B0604020202020204" pitchFamily="34" charset="0"/>
                <a:ea typeface="Times New Roman" panose="02020603050405020304" pitchFamily="18" charset="0"/>
                <a:cs typeface="Arial" panose="020B0604020202020204" pitchFamily="34" charset="0"/>
              </a:rPr>
              <a:t>K. </a:t>
            </a:r>
            <a:r>
              <a:rPr lang="en-US" sz="1000" dirty="0" err="1">
                <a:solidFill>
                  <a:srgbClr val="041E37"/>
                </a:solidFill>
                <a:latin typeface="Arial" panose="020B0604020202020204" pitchFamily="34" charset="0"/>
                <a:ea typeface="Times New Roman" panose="02020603050405020304" pitchFamily="18" charset="0"/>
                <a:cs typeface="Arial" panose="020B0604020202020204" pitchFamily="34" charset="0"/>
              </a:rPr>
              <a:t>Bothi</a:t>
            </a:r>
            <a:r>
              <a:rPr lang="en-US" sz="1000" dirty="0">
                <a:solidFill>
                  <a:srgbClr val="041E37"/>
                </a:solidFill>
                <a:latin typeface="Arial" panose="020B0604020202020204" pitchFamily="34" charset="0"/>
                <a:ea typeface="Times New Roman" panose="02020603050405020304" pitchFamily="18" charset="0"/>
                <a:cs typeface="Arial" panose="020B0604020202020204" pitchFamily="34" charset="0"/>
              </a:rPr>
              <a:t>, T. Epps, III, L. </a:t>
            </a:r>
            <a:r>
              <a:rPr lang="en-US" sz="1000" dirty="0" err="1">
                <a:solidFill>
                  <a:srgbClr val="041E37"/>
                </a:solidFill>
                <a:latin typeface="Arial" panose="020B0604020202020204" pitchFamily="34" charset="0"/>
                <a:ea typeface="Times New Roman" panose="02020603050405020304" pitchFamily="18" charset="0"/>
                <a:cs typeface="Arial" panose="020B0604020202020204" pitchFamily="34" charset="0"/>
              </a:rPr>
              <a:t>Korley</a:t>
            </a:r>
            <a:r>
              <a:rPr lang="en-US" sz="1000" dirty="0">
                <a:solidFill>
                  <a:srgbClr val="041E37"/>
                </a:solidFill>
                <a:latin typeface="Arial" panose="020B0604020202020204" pitchFamily="34" charset="0"/>
                <a:ea typeface="Times New Roman" panose="02020603050405020304" pitchFamily="18" charset="0"/>
                <a:cs typeface="Arial" panose="020B0604020202020204" pitchFamily="34" charset="0"/>
              </a:rPr>
              <a:t> </a:t>
            </a:r>
          </a:p>
          <a:p>
            <a:pPr algn="r"/>
            <a:r>
              <a:rPr lang="en-US" sz="1000" dirty="0">
                <a:solidFill>
                  <a:srgbClr val="041E37"/>
                </a:solidFill>
                <a:latin typeface="Arial" panose="020B0604020202020204" pitchFamily="34" charset="0"/>
                <a:cs typeface="Arial" panose="020B0604020202020204" pitchFamily="34" charset="0"/>
              </a:rPr>
              <a:t>University of Delaware MRSEC </a:t>
            </a:r>
          </a:p>
          <a:p>
            <a:pPr algn="r"/>
            <a:r>
              <a:rPr lang="en-US" sz="1000" dirty="0">
                <a:solidFill>
                  <a:srgbClr val="041E37"/>
                </a:solidFill>
                <a:latin typeface="Arial" panose="020B0604020202020204" pitchFamily="34" charset="0"/>
                <a:cs typeface="Arial" panose="020B0604020202020204" pitchFamily="34" charset="0"/>
              </a:rPr>
              <a:t>DMR-2011824</a:t>
            </a:r>
          </a:p>
        </p:txBody>
      </p:sp>
      <p:pic>
        <p:nvPicPr>
          <p:cNvPr id="7" name="Picture 6" descr="Collage of Keynote (Prof Julia Kornfield) and 15 early career speakers for Soft Matter for All, an annual event that celebrates diversity and creativity in soft matter supported by the MRSECs at Princeton Univeristy and the University of Delaware.">
            <a:extLst>
              <a:ext uri="{FF2B5EF4-FFF2-40B4-BE49-F238E27FC236}">
                <a16:creationId xmlns:a16="http://schemas.microsoft.com/office/drawing/2014/main" id="{D866DC2B-2687-D047-8166-B3DBC618B124}"/>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764854" y="1017591"/>
            <a:ext cx="1767267" cy="1859509"/>
          </a:xfrm>
          <a:prstGeom prst="rect">
            <a:avLst/>
          </a:prstGeom>
        </p:spPr>
      </p:pic>
      <p:pic>
        <p:nvPicPr>
          <p:cNvPr id="20" name="Picture 19" descr="Collage of keynotes and non-academic and acadmic career path panelists. This event was organized by CHARM, the University of Delaware MRSEC, in partnership with the MRSECs at Princeton University and the University of Chicago.">
            <a:extLst>
              <a:ext uri="{FF2B5EF4-FFF2-40B4-BE49-F238E27FC236}">
                <a16:creationId xmlns:a16="http://schemas.microsoft.com/office/drawing/2014/main" id="{CBBBE92F-D080-414B-8C1C-690565DFE4EA}"/>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532119" y="1017591"/>
            <a:ext cx="1549939" cy="1879911"/>
          </a:xfrm>
          <a:prstGeom prst="rect">
            <a:avLst/>
          </a:prstGeom>
        </p:spPr>
      </p:pic>
      <p:sp>
        <p:nvSpPr>
          <p:cNvPr id="11" name="TextBox 10">
            <a:extLst>
              <a:ext uri="{FF2B5EF4-FFF2-40B4-BE49-F238E27FC236}">
                <a16:creationId xmlns:a16="http://schemas.microsoft.com/office/drawing/2014/main" id="{95A3D356-1AF8-C14A-8501-FB105DE67D1C}"/>
              </a:ext>
            </a:extLst>
          </p:cNvPr>
          <p:cNvSpPr txBox="1"/>
          <p:nvPr/>
        </p:nvSpPr>
        <p:spPr>
          <a:xfrm>
            <a:off x="6073037" y="2870763"/>
            <a:ext cx="1213794" cy="461665"/>
          </a:xfrm>
          <a:prstGeom prst="rect">
            <a:avLst/>
          </a:prstGeom>
          <a:noFill/>
        </p:spPr>
        <p:txBody>
          <a:bodyPr wrap="none" rtlCol="0">
            <a:spAutoFit/>
          </a:bodyPr>
          <a:lstStyle/>
          <a:p>
            <a:pPr algn="ctr"/>
            <a:r>
              <a:rPr lang="en-US" sz="800" dirty="0">
                <a:latin typeface="Arial" panose="020B0604020202020204" pitchFamily="34" charset="0"/>
                <a:cs typeface="Arial" panose="020B0604020202020204" pitchFamily="34" charset="0"/>
              </a:rPr>
              <a:t>Keynote and speakers</a:t>
            </a:r>
          </a:p>
          <a:p>
            <a:pPr algn="ctr"/>
            <a:r>
              <a:rPr lang="en-US" sz="800" dirty="0">
                <a:latin typeface="Arial" panose="020B0604020202020204" pitchFamily="34" charset="0"/>
                <a:cs typeface="Arial" panose="020B0604020202020204" pitchFamily="34" charset="0"/>
              </a:rPr>
              <a:t>October 15</a:t>
            </a:r>
            <a:r>
              <a:rPr lang="en-US" sz="800" baseline="30000" dirty="0">
                <a:latin typeface="Arial" panose="020B0604020202020204" pitchFamily="34" charset="0"/>
                <a:cs typeface="Arial" panose="020B0604020202020204" pitchFamily="34" charset="0"/>
              </a:rPr>
              <a:t>th</a:t>
            </a:r>
            <a:r>
              <a:rPr lang="en-US" sz="800" dirty="0">
                <a:latin typeface="Arial" panose="020B0604020202020204" pitchFamily="34" charset="0"/>
                <a:cs typeface="Arial" panose="020B0604020202020204" pitchFamily="34" charset="0"/>
              </a:rPr>
              <a:t>, 2021</a:t>
            </a:r>
          </a:p>
          <a:p>
            <a:pPr algn="ctr"/>
            <a:r>
              <a:rPr lang="en-US" sz="800" dirty="0">
                <a:latin typeface="Arial" panose="020B0604020202020204" pitchFamily="34" charset="0"/>
                <a:cs typeface="Arial" panose="020B0604020202020204" pitchFamily="34" charset="0"/>
              </a:rPr>
              <a:t>(262 registered)</a:t>
            </a:r>
          </a:p>
        </p:txBody>
      </p:sp>
      <p:sp>
        <p:nvSpPr>
          <p:cNvPr id="22" name="TextBox 21">
            <a:extLst>
              <a:ext uri="{FF2B5EF4-FFF2-40B4-BE49-F238E27FC236}">
                <a16:creationId xmlns:a16="http://schemas.microsoft.com/office/drawing/2014/main" id="{D33D74D5-B1D4-CA4D-A679-06354254B53A}"/>
              </a:ext>
            </a:extLst>
          </p:cNvPr>
          <p:cNvSpPr txBox="1"/>
          <p:nvPr/>
        </p:nvSpPr>
        <p:spPr>
          <a:xfrm>
            <a:off x="7680155" y="2870763"/>
            <a:ext cx="1253868" cy="461665"/>
          </a:xfrm>
          <a:prstGeom prst="rect">
            <a:avLst/>
          </a:prstGeom>
          <a:noFill/>
        </p:spPr>
        <p:txBody>
          <a:bodyPr wrap="none" rtlCol="0">
            <a:spAutoFit/>
          </a:bodyPr>
          <a:lstStyle/>
          <a:p>
            <a:pPr algn="ctr"/>
            <a:r>
              <a:rPr lang="en-US" sz="800" dirty="0">
                <a:latin typeface="Arial" panose="020B0604020202020204" pitchFamily="34" charset="0"/>
                <a:cs typeface="Arial" panose="020B0604020202020204" pitchFamily="34" charset="0"/>
              </a:rPr>
              <a:t>Keynotes and panelists</a:t>
            </a:r>
          </a:p>
          <a:p>
            <a:pPr algn="ctr"/>
            <a:r>
              <a:rPr lang="en-US" sz="800" dirty="0">
                <a:latin typeface="Arial" panose="020B0604020202020204" pitchFamily="34" charset="0"/>
                <a:cs typeface="Arial" panose="020B0604020202020204" pitchFamily="34" charset="0"/>
              </a:rPr>
              <a:t>November 4</a:t>
            </a:r>
            <a:r>
              <a:rPr lang="en-US" sz="800" baseline="30000" dirty="0">
                <a:latin typeface="Arial" panose="020B0604020202020204" pitchFamily="34" charset="0"/>
                <a:cs typeface="Arial" panose="020B0604020202020204" pitchFamily="34" charset="0"/>
              </a:rPr>
              <a:t>th</a:t>
            </a:r>
            <a:r>
              <a:rPr lang="en-US" sz="800" dirty="0">
                <a:latin typeface="Arial" panose="020B0604020202020204" pitchFamily="34" charset="0"/>
                <a:cs typeface="Arial" panose="020B0604020202020204" pitchFamily="34" charset="0"/>
              </a:rPr>
              <a:t>, 2021</a:t>
            </a:r>
          </a:p>
          <a:p>
            <a:pPr algn="ctr"/>
            <a:r>
              <a:rPr lang="en-US" sz="800" dirty="0">
                <a:latin typeface="Arial" panose="020B0604020202020204" pitchFamily="34" charset="0"/>
                <a:cs typeface="Arial" panose="020B0604020202020204" pitchFamily="34" charset="0"/>
              </a:rPr>
              <a:t>(197 registered)</a:t>
            </a:r>
          </a:p>
        </p:txBody>
      </p:sp>
      <p:pic>
        <p:nvPicPr>
          <p:cNvPr id="34" name="Picture 33" descr="Logo for CHARM, the Center for Hybrid, Active, and Responsive Materials at the University of Delaware">
            <a:extLst>
              <a:ext uri="{FF2B5EF4-FFF2-40B4-BE49-F238E27FC236}">
                <a16:creationId xmlns:a16="http://schemas.microsoft.com/office/drawing/2014/main" id="{B7A3AEF8-D4BB-5A49-A5A1-ED8D48E3ABEB}"/>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7479320" y="62676"/>
            <a:ext cx="1602740" cy="764487"/>
          </a:xfrm>
          <a:prstGeom prst="rect">
            <a:avLst/>
          </a:prstGeom>
        </p:spPr>
      </p:pic>
      <p:pic>
        <p:nvPicPr>
          <p:cNvPr id="36" name="Picture 35" descr="NSF MRSEC logo">
            <a:extLst>
              <a:ext uri="{FF2B5EF4-FFF2-40B4-BE49-F238E27FC236}">
                <a16:creationId xmlns:a16="http://schemas.microsoft.com/office/drawing/2014/main" id="{05F8830A-6DD0-CF4A-9D2D-A071402B8B13}"/>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366001" y="4566006"/>
            <a:ext cx="1716060" cy="514818"/>
          </a:xfrm>
          <a:prstGeom prst="rect">
            <a:avLst/>
          </a:prstGeom>
        </p:spPr>
      </p:pic>
      <p:sp>
        <p:nvSpPr>
          <p:cNvPr id="38" name="TextBox 37">
            <a:extLst>
              <a:ext uri="{FF2B5EF4-FFF2-40B4-BE49-F238E27FC236}">
                <a16:creationId xmlns:a16="http://schemas.microsoft.com/office/drawing/2014/main" id="{62B8A0EF-79E7-4E48-9CE6-4BDB05AD067F}"/>
              </a:ext>
            </a:extLst>
          </p:cNvPr>
          <p:cNvSpPr txBox="1"/>
          <p:nvPr/>
        </p:nvSpPr>
        <p:spPr>
          <a:xfrm>
            <a:off x="0" y="4133775"/>
            <a:ext cx="7148683" cy="938719"/>
          </a:xfrm>
          <a:prstGeom prst="rect">
            <a:avLst/>
          </a:prstGeom>
          <a:noFill/>
        </p:spPr>
        <p:txBody>
          <a:bodyPr wrap="square">
            <a:spAutoFit/>
          </a:bodyPr>
          <a:lstStyle/>
          <a:p>
            <a:pPr marL="0" indent="0">
              <a:spcBef>
                <a:spcPts val="300"/>
              </a:spcBef>
              <a:buNone/>
            </a:pPr>
            <a:r>
              <a:rPr lang="en-US" sz="1000" b="1" dirty="0">
                <a:solidFill>
                  <a:srgbClr val="0862A0"/>
                </a:solidFill>
                <a:latin typeface="Arial" panose="020B0604020202020204" pitchFamily="34" charset="0"/>
                <a:cs typeface="Arial" panose="020B0604020202020204" pitchFamily="34" charset="0"/>
              </a:rPr>
              <a:t>Professional Development Workshop</a:t>
            </a:r>
          </a:p>
          <a:p>
            <a:pPr marL="171450" indent="-171450">
              <a:spcBef>
                <a:spcPts val="300"/>
              </a:spcBef>
              <a:buFont typeface="Arial" panose="020B0604020202020204" pitchFamily="34" charset="0"/>
              <a:buChar char="•"/>
            </a:pPr>
            <a:r>
              <a:rPr lang="en-US" sz="1000" dirty="0">
                <a:latin typeface="Arial" panose="020B0604020202020204" pitchFamily="34" charset="0"/>
                <a:cs typeface="Arial" panose="020B0604020202020204" pitchFamily="34" charset="0"/>
              </a:rPr>
              <a:t>The event was kicked off by two keynotes: Prof. Tim Long (ASU) reflected on his professional pathway linking academia and industry, and Prof. Jen </a:t>
            </a:r>
            <a:r>
              <a:rPr lang="en-US" sz="1000" dirty="0" err="1">
                <a:latin typeface="Arial" panose="020B0604020202020204" pitchFamily="34" charset="0"/>
                <a:cs typeface="Arial" panose="020B0604020202020204" pitchFamily="34" charset="0"/>
              </a:rPr>
              <a:t>Heemstra</a:t>
            </a:r>
            <a:r>
              <a:rPr lang="en-US" sz="1000" dirty="0">
                <a:latin typeface="Arial" panose="020B0604020202020204" pitchFamily="34" charset="0"/>
                <a:cs typeface="Arial" panose="020B0604020202020204" pitchFamily="34" charset="0"/>
              </a:rPr>
              <a:t> (Emory) reminded our attendees that self-care is essential for strong performance</a:t>
            </a:r>
          </a:p>
          <a:p>
            <a:pPr marL="171450" indent="-171450">
              <a:spcBef>
                <a:spcPts val="300"/>
              </a:spcBef>
              <a:buFont typeface="Arial" panose="020B0604020202020204" pitchFamily="34" charset="0"/>
              <a:buChar char="•"/>
            </a:pPr>
            <a:r>
              <a:rPr lang="en-US" sz="1000" dirty="0">
                <a:latin typeface="Arial" panose="020B0604020202020204" pitchFamily="34" charset="0"/>
                <a:cs typeface="Arial" panose="020B0604020202020204" pitchFamily="34" charset="0"/>
              </a:rPr>
              <a:t>Two panels covered non-academic (policy, industry, government, and entrepreneurship) and academic paths, and provided attendees with the opportunity to ask questions and share knowledge</a:t>
            </a:r>
          </a:p>
        </p:txBody>
      </p:sp>
    </p:spTree>
    <p:extLst>
      <p:ext uri="{BB962C8B-B14F-4D97-AF65-F5344CB8AC3E}">
        <p14:creationId xmlns:p14="http://schemas.microsoft.com/office/powerpoint/2010/main" val="24644940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17324</TotalTime>
  <Words>406</Words>
  <Application>Microsoft Macintosh PowerPoint</Application>
  <PresentationFormat>On-screen Show (16:9)</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MRSEC collaborations celebrate diversity and professional growth in materials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 Title</dc:title>
  <dc:creator>Bothi, Kimberly</dc:creator>
  <cp:lastModifiedBy>Bothi, Kimberly</cp:lastModifiedBy>
  <cp:revision>44</cp:revision>
  <dcterms:created xsi:type="dcterms:W3CDTF">2021-12-08T17:00:35Z</dcterms:created>
  <dcterms:modified xsi:type="dcterms:W3CDTF">2021-12-22T01:24:40Z</dcterms:modified>
</cp:coreProperties>
</file>