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84DE74"/>
    <a:srgbClr val="0080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90" autoAdjust="0"/>
  </p:normalViewPr>
  <p:slideViewPr>
    <p:cSldViewPr>
      <p:cViewPr varScale="1">
        <p:scale>
          <a:sx n="105" d="100"/>
          <a:sy n="105" d="100"/>
        </p:scale>
        <p:origin x="-1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-389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9744CA7-77B9-674A-BB22-CD8B0099F91A}" type="datetime1">
              <a:rPr lang="zh-CN" altLang="en-US"/>
              <a:pPr>
                <a:defRPr/>
              </a:pPr>
              <a:t>8/18/15</a:t>
            </a:fld>
            <a:endParaRPr lang="en-US" altLang="zh-CN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F1E7585-E8D4-C045-8C7A-C421B9530B9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4744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C8CFED-35C9-6C4E-8EFB-D7BF755B56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3706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1BE6D66-0C27-AB40-9D99-616F7CC71BCD}" type="slidenum">
              <a:rPr lang="zh-CN" altLang="en-US" sz="1200"/>
              <a:pPr eaLnBrk="1" hangingPunct="1"/>
              <a:t>1</a:t>
            </a:fld>
            <a:endParaRPr lang="en-US" altLang="zh-CN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en-US" sz="1000" dirty="0" smtClean="0">
                <a:latin typeface="Arial" charset="0"/>
                <a:ea typeface="ＭＳ Ｐゴシック" charset="0"/>
                <a:cs typeface="ＭＳ Ｐゴシック" charset="0"/>
              </a:rPr>
              <a:t>This work was performed by MRSEC student </a:t>
            </a:r>
            <a:r>
              <a:rPr lang="en-US" sz="1000" smtClean="0">
                <a:latin typeface="Arial" charset="0"/>
                <a:ea typeface="ＭＳ Ｐゴシック" charset="0"/>
                <a:cs typeface="ＭＳ Ｐゴシック" charset="0"/>
              </a:rPr>
              <a:t>and postdoc </a:t>
            </a:r>
            <a:r>
              <a:rPr lang="en-US" sz="1000" dirty="0" smtClean="0">
                <a:latin typeface="Arial" charset="0"/>
                <a:ea typeface="ＭＳ Ｐゴシック" charset="0"/>
                <a:cs typeface="ＭＳ Ｐゴシック" charset="0"/>
              </a:rPr>
              <a:t>Wei </a:t>
            </a:r>
            <a:r>
              <a:rPr lang="en-US" sz="1000" dirty="0" err="1" smtClean="0">
                <a:latin typeface="Arial" charset="0"/>
                <a:ea typeface="ＭＳ Ｐゴシック" charset="0"/>
                <a:cs typeface="ＭＳ Ｐゴシック" charset="0"/>
              </a:rPr>
              <a:t>Xie</a:t>
            </a:r>
            <a:r>
              <a:rPr lang="en-US" sz="1000" dirty="0" smtClean="0">
                <a:latin typeface="Arial" charset="0"/>
                <a:ea typeface="ＭＳ Ｐゴシック" charset="0"/>
                <a:cs typeface="ＭＳ Ｐゴシック" charset="0"/>
              </a:rPr>
              <a:t> and Shun Wang, working collaboratively between the groups of Dan </a:t>
            </a:r>
            <a:r>
              <a:rPr lang="en-US" sz="1000" dirty="0" err="1" smtClean="0">
                <a:latin typeface="Arial" charset="0"/>
                <a:ea typeface="ＭＳ Ｐゴシック" charset="0"/>
                <a:cs typeface="ＭＳ Ｐゴシック" charset="0"/>
              </a:rPr>
              <a:t>Frisbie</a:t>
            </a:r>
            <a:r>
              <a:rPr lang="en-US" sz="1000" dirty="0" smtClean="0">
                <a:latin typeface="Arial" charset="0"/>
                <a:ea typeface="ＭＳ Ｐゴシック" charset="0"/>
                <a:cs typeface="ＭＳ Ｐゴシック" charset="0"/>
              </a:rPr>
              <a:t> and Chris Leighton in IRG-1. Devices of the type shown in the figure were made to initially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 create vacuum-gapped transistors, the gap then being filled with the ionic liquid [P14][FAP]. This enables induction of hole densities up to 6 x 10</a:t>
            </a:r>
            <a:r>
              <a:rPr lang="en-US" sz="1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13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 cm</a:t>
            </a:r>
            <a:r>
              <a:rPr lang="en-US" sz="1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-2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 on the surface of </a:t>
            </a:r>
            <a:r>
              <a:rPr lang="en-US" sz="1000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rubrene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 single crystals, at least three orders of magnitude higher than in the prior state-of-the-art vacuum-gapped structures. The mobility falls only to about 5 cm</a:t>
            </a:r>
            <a:r>
              <a:rPr lang="en-US" sz="1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1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-1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-1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, however, which results in a massive increase in conductance compared to prior work. Measurements to low temperatures revealed a quickly collapsing insulating state, at 3 x 10</a:t>
            </a:r>
            <a:r>
              <a:rPr lang="en-US" sz="1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13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 cm</a:t>
            </a:r>
            <a:r>
              <a:rPr lang="en-US" sz="1000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-2</a:t>
            </a:r>
            <a:r>
              <a:rPr lang="en-US" sz="1000" baseline="0" dirty="0" smtClean="0">
                <a:latin typeface="Arial" charset="0"/>
                <a:ea typeface="ＭＳ Ｐゴシック" charset="0"/>
                <a:cs typeface="ＭＳ Ｐゴシック" charset="0"/>
              </a:rPr>
              <a:t> being replaced with conduction very close to weak localization or even an insulator-metal transition. Metallic behavior in resistance is seen down to 120 K, at which point the resistance reaches within a factor of 2 of the quantum value (dotted horizontal line in the figure). This is the universal value at which a metallic state should emerge in 2D. Interestingly, further increase in the carrier density induced a reentrant insulating state, which is poorly understood, although the resulting conductance peak was indeed confirmed in this work to be truly a mobility peak. Further work is underway to understand it.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i="1" dirty="0" smtClean="0"/>
              <a:t>Supported by UMN MRSEC Award</a:t>
            </a:r>
            <a:r>
              <a:rPr lang="en-US" altLang="zh-CN" sz="1000" i="1" baseline="0" dirty="0" smtClean="0"/>
              <a:t> </a:t>
            </a:r>
            <a:r>
              <a:rPr lang="en-US" altLang="zh-CN" sz="1000" i="1" dirty="0" smtClean="0"/>
              <a:t>DMR# </a:t>
            </a:r>
            <a:r>
              <a:rPr lang="en-US" sz="1000" i="1" dirty="0" smtClean="0"/>
              <a:t>1420013</a:t>
            </a:r>
            <a:endParaRPr lang="en-US" altLang="zh-CN" sz="1000" i="1" dirty="0" smtClean="0"/>
          </a:p>
          <a:p>
            <a:pPr algn="just"/>
            <a:endParaRPr lang="en-US" sz="1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82832-7D50-574B-8C57-73275C7FEA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317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52A4C-C5A3-BF40-86A9-6ED9D83D9E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365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EA2DA-6DF6-DE41-8B72-61B332FE12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258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76EF2-A432-5444-A144-C8ADEEBE263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159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CB576-848E-4744-B2BA-E13A29605C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824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4DE33-B7E4-274C-9A7F-FEA0BB7B99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909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22ED1-5328-2C41-9E0F-1A32FDAE0D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816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7BA7F-767F-C141-8E4B-442B1FE235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958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AE5A3-4114-C545-B8BD-184DC37D68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650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40867-C60E-484B-9E31-35A6A0006BC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5565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1F68-BBA2-654B-8D1C-A7C80669D5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479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8733822-8E0A-5D4A-BD2F-125619A1F78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15"/>
          <p:cNvGrpSpPr>
            <a:grpSpLocks/>
          </p:cNvGrpSpPr>
          <p:nvPr/>
        </p:nvGrpSpPr>
        <p:grpSpPr bwMode="auto">
          <a:xfrm>
            <a:off x="228600" y="914400"/>
            <a:ext cx="8686800" cy="0"/>
            <a:chOff x="144" y="432"/>
            <a:chExt cx="5472" cy="0"/>
          </a:xfrm>
        </p:grpSpPr>
        <p:sp>
          <p:nvSpPr>
            <p:cNvPr id="15367" name="Line 6"/>
            <p:cNvSpPr>
              <a:spLocks noChangeShapeType="1"/>
            </p:cNvSpPr>
            <p:nvPr/>
          </p:nvSpPr>
          <p:spPr bwMode="auto">
            <a:xfrm>
              <a:off x="144" y="432"/>
              <a:ext cx="5472" cy="0"/>
            </a:xfrm>
            <a:prstGeom prst="line">
              <a:avLst/>
            </a:prstGeom>
            <a:noFill/>
            <a:ln w="57150" cmpd="thickThin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Line 7"/>
            <p:cNvSpPr>
              <a:spLocks noChangeShapeType="1"/>
            </p:cNvSpPr>
            <p:nvPr/>
          </p:nvSpPr>
          <p:spPr bwMode="auto">
            <a:xfrm>
              <a:off x="144" y="432"/>
              <a:ext cx="5472" cy="0"/>
            </a:xfrm>
            <a:prstGeom prst="line">
              <a:avLst/>
            </a:prstGeom>
            <a:noFill/>
            <a:ln w="57150" cmpd="thickThin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2" name="Rectangle 8"/>
          <p:cNvSpPr>
            <a:spLocks noChangeArrowheads="1"/>
          </p:cNvSpPr>
          <p:nvPr/>
        </p:nvSpPr>
        <p:spPr bwMode="auto">
          <a:xfrm>
            <a:off x="228600" y="0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2400" b="1" i="1" dirty="0" smtClean="0">
                <a:solidFill>
                  <a:schemeClr val="tx2"/>
                </a:solidFill>
                <a:ea typeface="Gulim" charset="0"/>
                <a:cs typeface="Gulim" charset="0"/>
              </a:rPr>
              <a:t>Approaching a Two-Dimensional (2D) Metallic State on the Surface of the Organic Semiconductor </a:t>
            </a:r>
            <a:r>
              <a:rPr lang="en-US" altLang="ko-KR" sz="2400" b="1" i="1" dirty="0" err="1" smtClean="0">
                <a:solidFill>
                  <a:schemeClr val="tx2"/>
                </a:solidFill>
                <a:ea typeface="Gulim" charset="0"/>
                <a:cs typeface="Gulim" charset="0"/>
              </a:rPr>
              <a:t>Rubrene</a:t>
            </a:r>
            <a:r>
              <a:rPr lang="en-US" altLang="ko-KR" sz="2400" b="1" i="1" dirty="0" smtClean="0">
                <a:solidFill>
                  <a:schemeClr val="tx2"/>
                </a:solidFill>
                <a:ea typeface="Gulim" charset="0"/>
                <a:cs typeface="Gulim" charset="0"/>
              </a:rPr>
              <a:t> </a:t>
            </a:r>
            <a:endParaRPr lang="en-US" altLang="ko-KR" sz="2400" b="1" i="1" dirty="0">
              <a:solidFill>
                <a:schemeClr val="tx2"/>
              </a:solidFill>
              <a:ea typeface="Gulim" charset="0"/>
              <a:cs typeface="Gulim" charset="0"/>
            </a:endParaRPr>
          </a:p>
        </p:txBody>
      </p:sp>
      <p:sp>
        <p:nvSpPr>
          <p:cNvPr id="15363" name="Rectangle 10"/>
          <p:cNvSpPr>
            <a:spLocks noChangeArrowheads="1"/>
          </p:cNvSpPr>
          <p:nvPr/>
        </p:nvSpPr>
        <p:spPr bwMode="auto">
          <a:xfrm>
            <a:off x="4343400" y="1066800"/>
            <a:ext cx="4191000" cy="5105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15364" name="Text Box 13"/>
          <p:cNvSpPr txBox="1">
            <a:spLocks noChangeArrowheads="1"/>
          </p:cNvSpPr>
          <p:nvPr/>
        </p:nvSpPr>
        <p:spPr bwMode="auto">
          <a:xfrm>
            <a:off x="3200400" y="1033462"/>
            <a:ext cx="5791200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zh-CN" sz="1800" u="sng" dirty="0"/>
              <a:t>Principal </a:t>
            </a:r>
            <a:r>
              <a:rPr lang="en-US" altLang="zh-CN" sz="1800" u="sng" dirty="0" smtClean="0"/>
              <a:t>Investigators</a:t>
            </a:r>
            <a:r>
              <a:rPr lang="en-US" altLang="zh-CN" sz="1800" dirty="0" smtClean="0"/>
              <a:t> </a:t>
            </a:r>
            <a:endParaRPr lang="en-US" altLang="zh-CN" sz="1800" dirty="0"/>
          </a:p>
          <a:p>
            <a:pPr algn="ctr" eaLnBrk="1" hangingPunct="1">
              <a:spcAft>
                <a:spcPts val="600"/>
              </a:spcAft>
            </a:pPr>
            <a:r>
              <a:rPr lang="en-US" altLang="zh-CN" sz="1800" dirty="0" smtClean="0"/>
              <a:t>Dan </a:t>
            </a:r>
            <a:r>
              <a:rPr lang="en-US" altLang="zh-CN" sz="1800" dirty="0" err="1" smtClean="0"/>
              <a:t>Frisbie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and Chris Leighton </a:t>
            </a:r>
            <a:r>
              <a:rPr lang="en-US" altLang="zh-CN" sz="1800" dirty="0"/>
              <a:t>(IRG-1)</a:t>
            </a:r>
          </a:p>
          <a:p>
            <a:pPr algn="ctr" eaLnBrk="1" hangingPunct="1"/>
            <a:r>
              <a:rPr lang="en-US" altLang="zh-CN" sz="1800" u="sng" dirty="0"/>
              <a:t>Description and Significance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altLang="zh-CN" sz="1800" dirty="0" smtClean="0"/>
              <a:t>Whether metallic behavior can exist in 2D materials is a question that has troubled condensed matter physics for decades. Although originally thought impossible, evidence for such in ultra-clean doped inorganic semiconductors like Si and </a:t>
            </a:r>
            <a:r>
              <a:rPr lang="en-US" altLang="zh-CN" sz="1800" dirty="0" err="1" smtClean="0"/>
              <a:t>GaAs</a:t>
            </a:r>
            <a:r>
              <a:rPr lang="en-US" altLang="zh-CN" sz="1800" dirty="0" smtClean="0"/>
              <a:t> eventually changed the prevailing view. Research performed in IRG-1 using an approach to doping known as electrolyte gating has now shown that highly conductive (close to metallic) behavior can also be seen in 2D in an </a:t>
            </a:r>
            <a:r>
              <a:rPr lang="en-US" altLang="zh-CN" sz="1800" i="1" dirty="0" smtClean="0"/>
              <a:t>organic</a:t>
            </a:r>
            <a:r>
              <a:rPr lang="en-US" altLang="zh-CN" sz="1800" dirty="0" smtClean="0"/>
              <a:t> semiconductor, </a:t>
            </a:r>
            <a:r>
              <a:rPr lang="en-US" altLang="zh-CN" sz="1800" dirty="0" err="1" smtClean="0"/>
              <a:t>rubrene</a:t>
            </a:r>
            <a:r>
              <a:rPr lang="en-US" altLang="zh-CN" sz="1800" dirty="0" smtClean="0"/>
              <a:t>. This was enabled by techniques that increase the density of holes on the surface by a thousand times over prior work. The mobility of the holes in </a:t>
            </a:r>
            <a:r>
              <a:rPr lang="en-US" altLang="zh-CN" sz="1800" dirty="0" err="1" smtClean="0"/>
              <a:t>rubrene</a:t>
            </a:r>
            <a:r>
              <a:rPr lang="en-US" altLang="zh-CN" sz="1800" dirty="0" smtClean="0"/>
              <a:t> remains far lower than inorganic semiconductors, however, raising perplexing questions about the origin of the conductive state. </a:t>
            </a:r>
            <a:endParaRPr lang="en-US" altLang="zh-CN" sz="1800" i="1" dirty="0" smtClean="0"/>
          </a:p>
          <a:p>
            <a:pPr algn="ctr" eaLnBrk="1" hangingPunct="1">
              <a:spcAft>
                <a:spcPts val="600"/>
              </a:spcAft>
            </a:pPr>
            <a:r>
              <a:rPr lang="en-US" altLang="zh-CN" sz="1800" i="1" dirty="0" smtClean="0"/>
              <a:t>Supported </a:t>
            </a:r>
            <a:r>
              <a:rPr lang="en-US" altLang="zh-CN" sz="1800" i="1" dirty="0"/>
              <a:t>by UMN MRSEC Award</a:t>
            </a:r>
            <a:br>
              <a:rPr lang="en-US" altLang="zh-CN" sz="1800" i="1" dirty="0"/>
            </a:br>
            <a:r>
              <a:rPr lang="en-US" altLang="zh-CN" sz="1800" i="1" dirty="0"/>
              <a:t>DMR# </a:t>
            </a:r>
            <a:r>
              <a:rPr lang="en-US" sz="1800" i="1" dirty="0" smtClean="0"/>
              <a:t>1420013</a:t>
            </a:r>
            <a:endParaRPr lang="en-US" altLang="zh-CN" sz="1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1" y="1295400"/>
            <a:ext cx="316737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167369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071" y="6181253"/>
            <a:ext cx="3380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Xie</a:t>
            </a:r>
            <a:r>
              <a:rPr lang="en-US" sz="1400" dirty="0" smtClean="0"/>
              <a:t>, Wang, Zhang, Leighton and </a:t>
            </a:r>
            <a:r>
              <a:rPr lang="en-US" sz="1400" dirty="0" err="1" smtClean="0"/>
              <a:t>Frisbie</a:t>
            </a:r>
            <a:r>
              <a:rPr lang="en-US" sz="1400" dirty="0" smtClean="0"/>
              <a:t>,</a:t>
            </a:r>
          </a:p>
          <a:p>
            <a:pPr algn="ctr"/>
            <a:r>
              <a:rPr lang="en-US" sz="1400" dirty="0" smtClean="0"/>
              <a:t>Phys. Rev. </a:t>
            </a:r>
            <a:r>
              <a:rPr lang="en-US" sz="1400" dirty="0" err="1" smtClean="0"/>
              <a:t>Lett</a:t>
            </a:r>
            <a:r>
              <a:rPr lang="en-US" sz="1400" dirty="0" smtClean="0"/>
              <a:t>. </a:t>
            </a:r>
            <a:r>
              <a:rPr lang="en-US" sz="1400" b="1" dirty="0" smtClean="0"/>
              <a:t>113</a:t>
            </a:r>
            <a:r>
              <a:rPr lang="en-US" sz="1400" dirty="0" smtClean="0"/>
              <a:t>, 246602 (2014)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471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C. Daniel Frisbie</dc:creator>
  <cp:lastModifiedBy>Sharon Emde</cp:lastModifiedBy>
  <cp:revision>69</cp:revision>
  <cp:lastPrinted>2015-01-20T19:53:49Z</cp:lastPrinted>
  <dcterms:created xsi:type="dcterms:W3CDTF">2008-02-19T15:24:06Z</dcterms:created>
  <dcterms:modified xsi:type="dcterms:W3CDTF">2015-08-18T14:07:39Z</dcterms:modified>
</cp:coreProperties>
</file>