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0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0" autoAdjust="0"/>
    <p:restoredTop sz="87244" autoAdjust="0"/>
  </p:normalViewPr>
  <p:slideViewPr>
    <p:cSldViewPr snapToGrid="0" snapToObjects="1">
      <p:cViewPr>
        <p:scale>
          <a:sx n="80" d="100"/>
          <a:sy n="80" d="100"/>
        </p:scale>
        <p:origin x="-1728" y="-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154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83168-E7F9-4C40-B2E1-BFF12B302229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B60B0-D72F-458D-8967-8861AF58E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8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200" dirty="0" smtClean="0">
                <a:latin typeface="Arial" charset="0"/>
                <a:ea typeface="ＭＳ Ｐゴシック" charset="0"/>
                <a:cs typeface="ＭＳ Ｐゴシック" charset="0"/>
              </a:rPr>
              <a:t>This</a:t>
            </a:r>
            <a:r>
              <a:rPr lang="en-US" sz="1200" baseline="0" dirty="0" smtClean="0">
                <a:latin typeface="Arial" charset="0"/>
                <a:ea typeface="ＭＳ Ｐゴシック" charset="0"/>
                <a:cs typeface="ＭＳ Ｐゴシック" charset="0"/>
              </a:rPr>
              <a:t> is work performed by former MRSEC student Wei </a:t>
            </a:r>
            <a:r>
              <a:rPr lang="en-US" sz="120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Xie</a:t>
            </a:r>
            <a:r>
              <a:rPr lang="en-US" sz="1200" baseline="0" dirty="0" smtClean="0">
                <a:latin typeface="Arial" charset="0"/>
                <a:ea typeface="ＭＳ Ｐゴシック" charset="0"/>
                <a:cs typeface="ＭＳ Ｐゴシック" charset="0"/>
              </a:rPr>
              <a:t> (in the </a:t>
            </a:r>
            <a:r>
              <a:rPr lang="en-US" sz="120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Frisbie</a:t>
            </a:r>
            <a:r>
              <a:rPr lang="en-US" sz="1200" baseline="0" dirty="0" smtClean="0">
                <a:latin typeface="Arial" charset="0"/>
                <a:ea typeface="ＭＳ Ｐゴシック" charset="0"/>
                <a:cs typeface="ＭＳ Ｐゴシック" charset="0"/>
              </a:rPr>
              <a:t> group), in collaboration with former student Xin Zhang (in the Leighton group). Solution processed transistors were made via inkjet printing, depositing In2O3 semiconductor layers, an ion gel dielectric, and a PEDOT:PSS top gate electrode. After thermal annealing in air at only 400 C high performance transistors were created, achieving almost 10^15 cm^-2 electron densities at a mobility of 11 cm^2V^-1s^-1 mobility. Critically, Hall effect measurements confirmed the electron densities, while temperature-dependent resistance measurements (see figure) verified a true 2D insulator-metal transition. Obtaining a voltage induced metallic state is important, as it maximized the “ON” current of such transistors, which is a key performance metric. The work was recently accepted </a:t>
            </a:r>
            <a:r>
              <a:rPr lang="en-US" sz="1200" baseline="0" smtClean="0">
                <a:latin typeface="Arial" charset="0"/>
                <a:ea typeface="ＭＳ Ｐゴシック" charset="0"/>
                <a:cs typeface="ＭＳ Ｐゴシック" charset="0"/>
              </a:rPr>
              <a:t>for publication in </a:t>
            </a:r>
            <a:r>
              <a:rPr lang="en-US" sz="1200" baseline="0" dirty="0" smtClean="0">
                <a:latin typeface="Arial" charset="0"/>
                <a:ea typeface="ＭＳ Ｐゴシック" charset="0"/>
                <a:cs typeface="ＭＳ Ｐゴシック" charset="0"/>
              </a:rPr>
              <a:t>Advanced Electronic Materials. </a:t>
            </a:r>
            <a:endParaRPr lang="en-US" sz="1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F821D-2BE7-4814-B063-BBB7BB0365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1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pPr algn="ctr"/>
            <a:r>
              <a:rPr lang="en-US" altLang="ko-KR" sz="1800" b="1" i="1" dirty="0" smtClean="0">
                <a:solidFill>
                  <a:schemeClr val="tx2"/>
                </a:solidFill>
                <a:ea typeface="Gulim" charset="0"/>
                <a:cs typeface="Gulim" charset="0"/>
              </a:rPr>
              <a:t>Solution-Processed Indium Oxide Transistors:</a:t>
            </a:r>
            <a:br>
              <a:rPr lang="en-US" altLang="ko-KR" sz="1800" b="1" i="1" dirty="0" smtClean="0">
                <a:solidFill>
                  <a:schemeClr val="tx2"/>
                </a:solidFill>
                <a:ea typeface="Gulim" charset="0"/>
                <a:cs typeface="Gulim" charset="0"/>
              </a:rPr>
            </a:br>
            <a:r>
              <a:rPr lang="en-US" altLang="ko-KR" sz="1800" b="1" i="1" dirty="0" smtClean="0">
                <a:solidFill>
                  <a:schemeClr val="tx2"/>
                </a:solidFill>
                <a:ea typeface="Gulim" charset="0"/>
                <a:cs typeface="Gulim" charset="0"/>
              </a:rPr>
              <a:t>Printing Two-Dimensional Metals </a:t>
            </a:r>
            <a:endParaRPr lang="en-US" altLang="ko-KR" sz="1800" b="1" i="1" dirty="0">
              <a:solidFill>
                <a:schemeClr val="tx2"/>
              </a:solidFill>
              <a:ea typeface="Gulim" charset="0"/>
              <a:cs typeface="Gulim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1035" y="1106993"/>
            <a:ext cx="469257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Dan </a:t>
            </a:r>
            <a:r>
              <a:rPr lang="en-US" sz="1200" b="1" dirty="0" err="1" smtClean="0">
                <a:solidFill>
                  <a:schemeClr val="bg1"/>
                </a:solidFill>
              </a:rPr>
              <a:t>Frisbie</a:t>
            </a:r>
            <a:r>
              <a:rPr lang="en-US" sz="1200" b="1" dirty="0">
                <a:solidFill>
                  <a:schemeClr val="bg1"/>
                </a:solidFill>
              </a:rPr>
              <a:t> &amp;</a:t>
            </a:r>
            <a:r>
              <a:rPr lang="en-US" sz="1200" b="1" dirty="0" smtClean="0">
                <a:solidFill>
                  <a:schemeClr val="bg1"/>
                </a:solidFill>
              </a:rPr>
              <a:t> Chris Leighton (IRG-1), University of Minnesota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46918"/>
            <a:ext cx="275982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UMN MRSEC Award DMR# 1420013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745755"/>
            <a:ext cx="561033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2017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52442" y="1267409"/>
            <a:ext cx="4118593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CN" sz="1400" u="sng" dirty="0" smtClean="0"/>
              <a:t>Intellectual Merit</a:t>
            </a:r>
          </a:p>
          <a:p>
            <a:pPr algn="ctr" eaLnBrk="1" hangingPunct="1"/>
            <a:endParaRPr lang="en-US" altLang="zh-CN" sz="1000" u="sng" dirty="0"/>
          </a:p>
          <a:p>
            <a:pPr algn="just" eaLnBrk="1" hangingPunct="1">
              <a:spcAft>
                <a:spcPts val="600"/>
              </a:spcAft>
            </a:pPr>
            <a:r>
              <a:rPr lang="en-US" sz="1400" dirty="0" smtClean="0"/>
              <a:t>Transistors, the building blocks of all computer technologies, are currently based on semi-conductors such as silicon, manufactured using energy-intensive processes. Materials that can be processed into electronic devices using cheaper and less energy-intensive methods are of high interest for a number of applications. In work recently performed in IRG-1, UMN MRSEC researchers have demonstrated landmark performance in transistors based on the widely studied transparent semiconductor indium oxide, fabricated </a:t>
            </a:r>
            <a:r>
              <a:rPr lang="en-US" sz="1400" i="1" dirty="0" smtClean="0"/>
              <a:t>via</a:t>
            </a:r>
            <a:r>
              <a:rPr lang="en-US" sz="1400" dirty="0" smtClean="0"/>
              <a:t> solution processing. Solution processing is a low temperature, low cost approach (in this case essentially a form of inkjet printing), but was shown here to be capable, in conjunction with cutting-edge electrolyte dielectrics, of voltage-induced metallic behavior at interfaces. This metallic conductivity is important, as it maximizes current output, improving device performance and applicability.  </a:t>
            </a:r>
            <a:endParaRPr lang="en-US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194" y="1736443"/>
            <a:ext cx="3639955" cy="436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44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13245</TotalTime>
  <Words>321</Words>
  <Application>Microsoft Office PowerPoint</Application>
  <PresentationFormat>On-screen Show (4:3)</PresentationFormat>
  <Paragraphs>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Breeze</vt:lpstr>
      <vt:lpstr>Solution-Processed Indium Oxide Transistors: Printing Two-Dimensional Metals 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</dc:creator>
  <cp:lastModifiedBy>Leighton</cp:lastModifiedBy>
  <cp:revision>27</cp:revision>
  <cp:lastPrinted>2016-08-01T15:14:13Z</cp:lastPrinted>
  <dcterms:created xsi:type="dcterms:W3CDTF">2016-07-19T18:16:54Z</dcterms:created>
  <dcterms:modified xsi:type="dcterms:W3CDTF">2017-01-28T18:56:11Z</dcterms:modified>
</cp:coreProperties>
</file>