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7" autoAdjust="0"/>
    <p:restoredTop sz="94231" autoAdjust="0"/>
  </p:normalViewPr>
  <p:slideViewPr>
    <p:cSldViewPr snapToGrid="0" snapToObjects="1">
      <p:cViewPr varScale="1">
        <p:scale>
          <a:sx n="107" d="100"/>
          <a:sy n="107" d="100"/>
        </p:scale>
        <p:origin x="199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2583168-E7F9-4C40-B2E1-BFF12B302229}" type="datetimeFigureOut">
              <a:rPr lang="en-US" smtClean="0"/>
              <a:t>4/20/2020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0B60B0-D72F-458D-8967-8861AF58E305}" type="slidenum">
              <a:rPr lang="en-US" smtClean="0"/>
              <a:t>‹#›</a:t>
            </a:fld>
            <a:endParaRPr lang="en-US"/>
          </a:p>
        </p:txBody>
      </p:sp>
    </p:spTree>
    <p:extLst>
      <p:ext uri="{BB962C8B-B14F-4D97-AF65-F5344CB8AC3E}">
        <p14:creationId xmlns:p14="http://schemas.microsoft.com/office/powerpoint/2010/main" val="75888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Tellurene</a:t>
            </a:r>
            <a:r>
              <a:rPr lang="en-US" sz="1200" b="0" i="0" kern="1200" dirty="0">
                <a:solidFill>
                  <a:schemeClr val="tx1"/>
                </a:solidFill>
                <a:effectLst/>
                <a:latin typeface="+mn-lt"/>
                <a:ea typeface="+mn-ea"/>
                <a:cs typeface="+mn-cs"/>
              </a:rPr>
              <a:t> is a recently discovered 2D material with high hole mobility and air stability, rendering it a good candidate for future applications in electronics, optoelectronics, and energy devices. However, the physical properties of </a:t>
            </a:r>
            <a:r>
              <a:rPr lang="en-US" sz="1200" b="0" i="0" kern="1200" dirty="0" err="1">
                <a:solidFill>
                  <a:schemeClr val="tx1"/>
                </a:solidFill>
                <a:effectLst/>
                <a:latin typeface="+mn-lt"/>
                <a:ea typeface="+mn-ea"/>
                <a:cs typeface="+mn-cs"/>
              </a:rPr>
              <a:t>tellurene</a:t>
            </a:r>
            <a:r>
              <a:rPr lang="en-US" sz="1200" b="0" i="0" kern="1200" dirty="0">
                <a:solidFill>
                  <a:schemeClr val="tx1"/>
                </a:solidFill>
                <a:effectLst/>
                <a:latin typeface="+mn-lt"/>
                <a:ea typeface="+mn-ea"/>
                <a:cs typeface="+mn-cs"/>
              </a:rPr>
              <a:t> remain poorly understood. In this paper, we report on the fabrication and characterization of high-performance electrolyte-gated transistors (EGTs) based on solution-grown </a:t>
            </a:r>
            <a:r>
              <a:rPr lang="en-US" sz="1200" b="0" i="0" kern="1200" dirty="0" err="1">
                <a:solidFill>
                  <a:schemeClr val="tx1"/>
                </a:solidFill>
                <a:effectLst/>
                <a:latin typeface="+mn-lt"/>
                <a:ea typeface="+mn-ea"/>
                <a:cs typeface="+mn-cs"/>
              </a:rPr>
              <a:t>tellurene</a:t>
            </a:r>
            <a:r>
              <a:rPr lang="en-US" sz="1200" b="0" i="0" kern="1200" dirty="0">
                <a:solidFill>
                  <a:schemeClr val="tx1"/>
                </a:solidFill>
                <a:effectLst/>
                <a:latin typeface="+mn-lt"/>
                <a:ea typeface="+mn-ea"/>
                <a:cs typeface="+mn-cs"/>
              </a:rPr>
              <a:t> flakes &lt;30 nm in thickness. Both Hall measurements and resistance–temperature behavior down to 2 K are recorded at multiple gate voltages, and an electronic phase diagram is generated. The results show that it is possible to cross the insulator–metal transition in </a:t>
            </a:r>
            <a:r>
              <a:rPr lang="en-US" sz="1200" b="0" i="0" kern="1200" dirty="0" err="1">
                <a:solidFill>
                  <a:schemeClr val="tx1"/>
                </a:solidFill>
                <a:effectLst/>
                <a:latin typeface="+mn-lt"/>
                <a:ea typeface="+mn-ea"/>
                <a:cs typeface="+mn-cs"/>
              </a:rPr>
              <a:t>tellurene</a:t>
            </a:r>
            <a:r>
              <a:rPr lang="en-US" sz="1200" b="0" i="0" kern="1200" dirty="0">
                <a:solidFill>
                  <a:schemeClr val="tx1"/>
                </a:solidFill>
                <a:effectLst/>
                <a:latin typeface="+mn-lt"/>
                <a:ea typeface="+mn-ea"/>
                <a:cs typeface="+mn-cs"/>
              </a:rPr>
              <a:t> EGTs by tuning gate voltage, achieving mobility up to ∼500 cm2 V–1 s–1. In particular, a truly metallic 2D state is observed at gate-induced hole densities &gt;1 × 1013 cm–2, as confirmed by the temperature dependence of resistance and magnetoresistance measurements. Wide-range tuning of the electronic ground state of </a:t>
            </a:r>
            <a:r>
              <a:rPr lang="en-US" sz="1200" b="0" i="0" kern="1200" dirty="0" err="1">
                <a:solidFill>
                  <a:schemeClr val="tx1"/>
                </a:solidFill>
                <a:effectLst/>
                <a:latin typeface="+mn-lt"/>
                <a:ea typeface="+mn-ea"/>
                <a:cs typeface="+mn-cs"/>
              </a:rPr>
              <a:t>tellurene</a:t>
            </a:r>
            <a:r>
              <a:rPr lang="en-US" sz="1200" b="0" i="0" kern="1200" dirty="0">
                <a:solidFill>
                  <a:schemeClr val="tx1"/>
                </a:solidFill>
                <a:effectLst/>
                <a:latin typeface="+mn-lt"/>
                <a:ea typeface="+mn-ea"/>
                <a:cs typeface="+mn-cs"/>
              </a:rPr>
              <a:t> is thus achievable in EGTs, opening up new opportunities to realize electrical control of its physical properties. </a:t>
            </a:r>
            <a:endParaRPr lang="en-US" sz="120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223F821D-2BE7-4814-B063-BBB7BB036596}" type="slidenum">
              <a:rPr lang="en-US" smtClean="0"/>
              <a:t>1</a:t>
            </a:fld>
            <a:endParaRPr lang="en-US"/>
          </a:p>
        </p:txBody>
      </p:sp>
    </p:spTree>
    <p:extLst>
      <p:ext uri="{BB962C8B-B14F-4D97-AF65-F5344CB8AC3E}">
        <p14:creationId xmlns:p14="http://schemas.microsoft.com/office/powerpoint/2010/main" val="330881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4/20/2020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3947"/>
            <a:ext cx="5797964" cy="803867"/>
          </a:xfrm>
        </p:spPr>
        <p:txBody>
          <a:bodyPr anchor="ctr"/>
          <a:lstStyle/>
          <a:p>
            <a:pPr algn="ctr"/>
            <a:r>
              <a:rPr lang="en-US" altLang="ko-KR" sz="1800" b="1" i="1" dirty="0">
                <a:solidFill>
                  <a:schemeClr val="tx2"/>
                </a:solidFill>
                <a:ea typeface="Gulim" charset="0"/>
                <a:cs typeface="Gulim" charset="0"/>
              </a:rPr>
              <a:t>From Semiconductor to Metal in</a:t>
            </a:r>
            <a:br>
              <a:rPr lang="en-US" altLang="ko-KR" sz="1800" b="1" i="1" dirty="0">
                <a:solidFill>
                  <a:schemeClr val="tx2"/>
                </a:solidFill>
                <a:ea typeface="Gulim" charset="0"/>
                <a:cs typeface="Gulim" charset="0"/>
              </a:rPr>
            </a:br>
            <a:r>
              <a:rPr lang="en-US" altLang="ko-KR" sz="1800" b="1" i="1" dirty="0">
                <a:solidFill>
                  <a:schemeClr val="tx2"/>
                </a:solidFill>
                <a:ea typeface="Gulim" charset="0"/>
                <a:cs typeface="Gulim" charset="0"/>
              </a:rPr>
              <a:t>Two-dimensional Tellurium</a:t>
            </a:r>
          </a:p>
        </p:txBody>
      </p:sp>
      <p:sp>
        <p:nvSpPr>
          <p:cNvPr id="7" name="Rectangle 6"/>
          <p:cNvSpPr/>
          <p:nvPr/>
        </p:nvSpPr>
        <p:spPr>
          <a:xfrm>
            <a:off x="4371035" y="1014660"/>
            <a:ext cx="4692577" cy="461665"/>
          </a:xfrm>
          <a:prstGeom prst="rect">
            <a:avLst/>
          </a:prstGeom>
        </p:spPr>
        <p:txBody>
          <a:bodyPr wrap="square" anchor="ctr">
            <a:spAutoFit/>
          </a:bodyPr>
          <a:lstStyle/>
          <a:p>
            <a:pPr algn="ctr"/>
            <a:r>
              <a:rPr lang="en-US" sz="1200" b="1" dirty="0">
                <a:solidFill>
                  <a:schemeClr val="bg1"/>
                </a:solidFill>
              </a:rPr>
              <a:t>Chris Leighton &amp; Dan </a:t>
            </a:r>
            <a:r>
              <a:rPr lang="en-US" sz="1200" b="1" dirty="0" err="1">
                <a:solidFill>
                  <a:schemeClr val="bg1"/>
                </a:solidFill>
              </a:rPr>
              <a:t>Frisbie</a:t>
            </a:r>
            <a:r>
              <a:rPr lang="en-US" sz="1200" b="1" dirty="0">
                <a:solidFill>
                  <a:schemeClr val="bg1"/>
                </a:solidFill>
              </a:rPr>
              <a:t> (IRG-1)</a:t>
            </a:r>
          </a:p>
          <a:p>
            <a:pPr algn="ctr"/>
            <a:r>
              <a:rPr lang="en-US" sz="1200" b="1" dirty="0">
                <a:solidFill>
                  <a:schemeClr val="bg1"/>
                </a:solidFill>
              </a:rPr>
              <a:t>University of Minnesota</a:t>
            </a:r>
          </a:p>
        </p:txBody>
      </p:sp>
      <p:sp>
        <p:nvSpPr>
          <p:cNvPr id="8" name="Rectangle 7"/>
          <p:cNvSpPr/>
          <p:nvPr/>
        </p:nvSpPr>
        <p:spPr>
          <a:xfrm>
            <a:off x="152400" y="321162"/>
            <a:ext cx="2759824" cy="276999"/>
          </a:xfrm>
          <a:prstGeom prst="rect">
            <a:avLst/>
          </a:prstGeom>
        </p:spPr>
        <p:txBody>
          <a:bodyPr wrap="square" anchor="ctr">
            <a:spAutoFit/>
          </a:bodyPr>
          <a:lstStyle/>
          <a:p>
            <a:r>
              <a:rPr lang="en-US" sz="1200" b="1" dirty="0">
                <a:solidFill>
                  <a:schemeClr val="bg1"/>
                </a:solidFill>
              </a:rPr>
              <a:t>UMN MRSEC Award DMR# 1420013</a:t>
            </a:r>
          </a:p>
        </p:txBody>
      </p:sp>
      <p:sp>
        <p:nvSpPr>
          <p:cNvPr id="12" name="Rectangle 11"/>
          <p:cNvSpPr/>
          <p:nvPr/>
        </p:nvSpPr>
        <p:spPr>
          <a:xfrm>
            <a:off x="152400" y="745755"/>
            <a:ext cx="771331" cy="276999"/>
          </a:xfrm>
          <a:prstGeom prst="rect">
            <a:avLst/>
          </a:prstGeom>
        </p:spPr>
        <p:txBody>
          <a:bodyPr wrap="square" anchor="ctr">
            <a:spAutoFit/>
          </a:bodyPr>
          <a:lstStyle/>
          <a:p>
            <a:r>
              <a:rPr lang="en-US" sz="1200" b="1" dirty="0">
                <a:solidFill>
                  <a:srgbClr val="002060"/>
                </a:solidFill>
              </a:rPr>
              <a:t>2020</a:t>
            </a:r>
          </a:p>
        </p:txBody>
      </p:sp>
      <p:sp>
        <p:nvSpPr>
          <p:cNvPr id="13" name="Text Box 4" title="image of Micelleplexes"/>
          <p:cNvSpPr txBox="1">
            <a:spLocks noChangeArrowheads="1"/>
          </p:cNvSpPr>
          <p:nvPr/>
        </p:nvSpPr>
        <p:spPr bwMode="auto">
          <a:xfrm>
            <a:off x="74533" y="1238665"/>
            <a:ext cx="4118593" cy="4555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400" u="sng" dirty="0"/>
              <a:t>Intellectual Merit</a:t>
            </a:r>
          </a:p>
          <a:p>
            <a:pPr algn="ctr" eaLnBrk="1" hangingPunct="1"/>
            <a:endParaRPr lang="en-US" altLang="zh-CN" sz="1000" u="sng" dirty="0"/>
          </a:p>
          <a:p>
            <a:pPr algn="just" eaLnBrk="1" hangingPunct="1">
              <a:spcAft>
                <a:spcPts val="600"/>
              </a:spcAft>
            </a:pPr>
            <a:r>
              <a:rPr lang="en-US" sz="1400" dirty="0"/>
              <a:t>Atomically-thin sheets of semiconductors have been of immense interest since the Nobel-Prize-winning discovery of </a:t>
            </a:r>
            <a:r>
              <a:rPr lang="en-US" sz="1400"/>
              <a:t>graphene or</a:t>
            </a:r>
            <a:r>
              <a:rPr lang="en-US" sz="1400" dirty="0"/>
              <a:t> </a:t>
            </a:r>
            <a:r>
              <a:rPr lang="en-US" sz="1400"/>
              <a:t>two-dimensional </a:t>
            </a:r>
            <a:r>
              <a:rPr lang="en-US" sz="1400" dirty="0"/>
              <a:t>(2D</a:t>
            </a:r>
            <a:r>
              <a:rPr lang="en-US" sz="1400"/>
              <a:t>) carbon. </a:t>
            </a:r>
            <a:r>
              <a:rPr lang="en-US" sz="1400" dirty="0"/>
              <a:t>Such materials represent the ultimate limit of “scaling” to small sizes, of vital importance in the semiconductor device industry. A particularly exciting recent (2017) finding is that the elemental semiconductor tellurium can be created in 2D sheets, with highly mobile electrons. In this work, University of Minnesota investigators in MRSEC IRG-1 applied “electrolyte gating” to this new material, using the motion of ions to control electronic properties. A transition from semiconductor to metal was found, enabling mapping of the electronic properties of “</a:t>
            </a:r>
            <a:r>
              <a:rPr lang="en-US" sz="1400" dirty="0" err="1"/>
              <a:t>tellurene</a:t>
            </a:r>
            <a:r>
              <a:rPr lang="en-US" sz="1400" dirty="0"/>
              <a:t>” over an extraordinary range. This work highlights not only the potential of </a:t>
            </a:r>
            <a:r>
              <a:rPr lang="en-US" sz="1400" dirty="0" err="1"/>
              <a:t>tellurene</a:t>
            </a:r>
            <a:r>
              <a:rPr lang="en-US" sz="1400" dirty="0"/>
              <a:t> for electronic devices, but also the general power of electrolyte gating (an IRG-1 focus) in 2D materials research.</a:t>
            </a:r>
          </a:p>
        </p:txBody>
      </p:sp>
      <p:sp>
        <p:nvSpPr>
          <p:cNvPr id="11" name="Rectangle 10"/>
          <p:cNvSpPr/>
          <p:nvPr/>
        </p:nvSpPr>
        <p:spPr>
          <a:xfrm>
            <a:off x="4753863" y="1625094"/>
            <a:ext cx="303024" cy="391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82650" y="1907212"/>
            <a:ext cx="1670750" cy="1440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0898" y="18320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13298" y="19844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90352" y="5445495"/>
            <a:ext cx="444840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X. Ren, Y. Wang, Z. </a:t>
            </a:r>
            <a:r>
              <a:rPr lang="en-US" sz="1400" dirty="0" err="1">
                <a:latin typeface="Arial" panose="020B0604020202020204" pitchFamily="34" charset="0"/>
                <a:cs typeface="Arial" panose="020B0604020202020204" pitchFamily="34" charset="0"/>
              </a:rPr>
              <a:t>Xie</a:t>
            </a:r>
            <a:r>
              <a:rPr lang="en-US" sz="1400" dirty="0">
                <a:latin typeface="Arial" panose="020B0604020202020204" pitchFamily="34" charset="0"/>
                <a:cs typeface="Arial" panose="020B0604020202020204" pitchFamily="34" charset="0"/>
              </a:rPr>
              <a:t>, F. </a:t>
            </a:r>
            <a:r>
              <a:rPr lang="en-US" sz="1400" dirty="0" err="1">
                <a:latin typeface="Arial" panose="020B0604020202020204" pitchFamily="34" charset="0"/>
                <a:cs typeface="Arial" panose="020B0604020202020204" pitchFamily="34" charset="0"/>
              </a:rPr>
              <a:t>Xue</a:t>
            </a:r>
            <a:r>
              <a:rPr lang="en-US" sz="1400" dirty="0">
                <a:latin typeface="Arial" panose="020B0604020202020204" pitchFamily="34" charset="0"/>
                <a:cs typeface="Arial" panose="020B0604020202020204" pitchFamily="34" charset="0"/>
              </a:rPr>
              <a:t>, C. Leighton and</a:t>
            </a:r>
          </a:p>
          <a:p>
            <a:pPr algn="ctr"/>
            <a:r>
              <a:rPr lang="en-US" sz="1400" dirty="0">
                <a:latin typeface="Arial" panose="020B0604020202020204" pitchFamily="34" charset="0"/>
                <a:cs typeface="Arial" panose="020B0604020202020204" pitchFamily="34" charset="0"/>
              </a:rPr>
              <a:t>C.D. </a:t>
            </a:r>
            <a:r>
              <a:rPr lang="en-US" sz="1400" dirty="0" err="1">
                <a:latin typeface="Arial" panose="020B0604020202020204" pitchFamily="34" charset="0"/>
                <a:cs typeface="Arial" panose="020B0604020202020204" pitchFamily="34" charset="0"/>
              </a:rPr>
              <a:t>Frisbie</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Nano Lett. </a:t>
            </a:r>
            <a:r>
              <a:rPr lang="en-US" sz="1400" dirty="0">
                <a:latin typeface="Arial" panose="020B0604020202020204" pitchFamily="34" charset="0"/>
                <a:cs typeface="Arial" panose="020B0604020202020204" pitchFamily="34" charset="0"/>
              </a:rPr>
              <a:t>19, 4738 (2019)  </a:t>
            </a:r>
          </a:p>
        </p:txBody>
      </p:sp>
      <p:pic>
        <p:nvPicPr>
          <p:cNvPr id="4" name="Picture 3"/>
          <p:cNvPicPr>
            <a:picLocks noChangeAspect="1"/>
          </p:cNvPicPr>
          <p:nvPr/>
        </p:nvPicPr>
        <p:blipFill>
          <a:blip r:embed="rId3"/>
          <a:stretch>
            <a:fillRect/>
          </a:stretch>
        </p:blipFill>
        <p:spPr>
          <a:xfrm>
            <a:off x="4497281" y="1512935"/>
            <a:ext cx="4511644" cy="3668785"/>
          </a:xfrm>
          <a:prstGeom prst="rect">
            <a:avLst/>
          </a:prstGeom>
        </p:spPr>
      </p:pic>
    </p:spTree>
    <p:extLst>
      <p:ext uri="{BB962C8B-B14F-4D97-AF65-F5344CB8AC3E}">
        <p14:creationId xmlns:p14="http://schemas.microsoft.com/office/powerpoint/2010/main" val="1336446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14266</TotalTime>
  <Words>346</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From Semiconductor to Metal in Two-dimensional Tellurium</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lisa wissbaum</cp:lastModifiedBy>
  <cp:revision>72</cp:revision>
  <cp:lastPrinted>2016-08-01T15:14:13Z</cp:lastPrinted>
  <dcterms:created xsi:type="dcterms:W3CDTF">2016-07-19T18:16:54Z</dcterms:created>
  <dcterms:modified xsi:type="dcterms:W3CDTF">2020-04-20T18:41:21Z</dcterms:modified>
</cp:coreProperties>
</file>