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3"/>
  </p:notesMasterIdLst>
  <p:sldIdLst>
    <p:sldId id="260" r:id="rId2"/>
  </p:sldIdLst>
  <p:sldSz cx="9144000" cy="6858000" type="screen4x3"/>
  <p:notesSz cx="7023100" cy="93091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1130" autoAdjust="0"/>
    <p:restoredTop sz="96433" autoAdjust="0"/>
  </p:normalViewPr>
  <p:slideViewPr>
    <p:cSldViewPr snapToGrid="0" snapToObjects="1">
      <p:cViewPr varScale="1">
        <p:scale>
          <a:sx n="105" d="100"/>
          <a:sy n="105" d="100"/>
        </p:scale>
        <p:origin x="2052" y="114"/>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 Id="rId9" Type="http://schemas.microsoft.com/office/2015/10/relationships/revisionInfo" Target="revisionInfo.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43979" cy="467363"/>
          </a:xfrm>
          <a:prstGeom prst="rect">
            <a:avLst/>
          </a:prstGeom>
        </p:spPr>
        <p:txBody>
          <a:bodyPr vert="horz" lIns="91577" tIns="45789" rIns="91577" bIns="45789" rtlCol="0"/>
          <a:lstStyle>
            <a:lvl1pPr algn="l">
              <a:defRPr sz="1200"/>
            </a:lvl1pPr>
          </a:lstStyle>
          <a:p>
            <a:endParaRPr lang="en-US"/>
          </a:p>
        </p:txBody>
      </p:sp>
      <p:sp>
        <p:nvSpPr>
          <p:cNvPr id="3" name="Date Placeholder 2"/>
          <p:cNvSpPr>
            <a:spLocks noGrp="1"/>
          </p:cNvSpPr>
          <p:nvPr>
            <p:ph type="dt" idx="1"/>
          </p:nvPr>
        </p:nvSpPr>
        <p:spPr>
          <a:xfrm>
            <a:off x="3977531" y="0"/>
            <a:ext cx="3043979" cy="467363"/>
          </a:xfrm>
          <a:prstGeom prst="rect">
            <a:avLst/>
          </a:prstGeom>
        </p:spPr>
        <p:txBody>
          <a:bodyPr vert="horz" lIns="91577" tIns="45789" rIns="91577" bIns="45789" rtlCol="0"/>
          <a:lstStyle>
            <a:lvl1pPr algn="r">
              <a:defRPr sz="1200"/>
            </a:lvl1pPr>
          </a:lstStyle>
          <a:p>
            <a:fld id="{D2583168-E7F9-4C40-B2E1-BFF12B302229}" type="datetimeFigureOut">
              <a:rPr lang="en-US" smtClean="0"/>
              <a:t>5/7/2019</a:t>
            </a:fld>
            <a:endParaRPr lang="en-US"/>
          </a:p>
        </p:txBody>
      </p:sp>
      <p:sp>
        <p:nvSpPr>
          <p:cNvPr id="4" name="Slide Image Placeholder 3"/>
          <p:cNvSpPr>
            <a:spLocks noGrp="1" noRot="1" noChangeAspect="1"/>
          </p:cNvSpPr>
          <p:nvPr>
            <p:ph type="sldImg" idx="2"/>
          </p:nvPr>
        </p:nvSpPr>
        <p:spPr>
          <a:xfrm>
            <a:off x="1417638" y="1163638"/>
            <a:ext cx="4187825" cy="3141662"/>
          </a:xfrm>
          <a:prstGeom prst="rect">
            <a:avLst/>
          </a:prstGeom>
          <a:noFill/>
          <a:ln w="12700">
            <a:solidFill>
              <a:prstClr val="black"/>
            </a:solidFill>
          </a:ln>
        </p:spPr>
        <p:txBody>
          <a:bodyPr vert="horz" lIns="91577" tIns="45789" rIns="91577" bIns="45789" rtlCol="0" anchor="ctr"/>
          <a:lstStyle/>
          <a:p>
            <a:endParaRPr lang="en-US"/>
          </a:p>
        </p:txBody>
      </p:sp>
      <p:sp>
        <p:nvSpPr>
          <p:cNvPr id="5" name="Notes Placeholder 4"/>
          <p:cNvSpPr>
            <a:spLocks noGrp="1"/>
          </p:cNvSpPr>
          <p:nvPr>
            <p:ph type="body" sz="quarter" idx="3"/>
          </p:nvPr>
        </p:nvSpPr>
        <p:spPr>
          <a:xfrm>
            <a:off x="702946" y="4479687"/>
            <a:ext cx="5617208" cy="3665776"/>
          </a:xfrm>
          <a:prstGeom prst="rect">
            <a:avLst/>
          </a:prstGeom>
        </p:spPr>
        <p:txBody>
          <a:bodyPr vert="horz" lIns="91577" tIns="45789" rIns="91577" bIns="457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1" y="8841738"/>
            <a:ext cx="3043979" cy="467363"/>
          </a:xfrm>
          <a:prstGeom prst="rect">
            <a:avLst/>
          </a:prstGeom>
        </p:spPr>
        <p:txBody>
          <a:bodyPr vert="horz" lIns="91577" tIns="45789" rIns="91577" bIns="45789" rtlCol="0" anchor="b"/>
          <a:lstStyle>
            <a:lvl1pPr algn="l">
              <a:defRPr sz="1200"/>
            </a:lvl1pPr>
          </a:lstStyle>
          <a:p>
            <a:endParaRPr lang="en-US"/>
          </a:p>
        </p:txBody>
      </p:sp>
      <p:sp>
        <p:nvSpPr>
          <p:cNvPr id="7" name="Slide Number Placeholder 6"/>
          <p:cNvSpPr>
            <a:spLocks noGrp="1"/>
          </p:cNvSpPr>
          <p:nvPr>
            <p:ph type="sldNum" sz="quarter" idx="5"/>
          </p:nvPr>
        </p:nvSpPr>
        <p:spPr>
          <a:xfrm>
            <a:off x="3977531" y="8841738"/>
            <a:ext cx="3043979" cy="467363"/>
          </a:xfrm>
          <a:prstGeom prst="rect">
            <a:avLst/>
          </a:prstGeom>
        </p:spPr>
        <p:txBody>
          <a:bodyPr vert="horz" lIns="91577" tIns="45789" rIns="91577" bIns="45789" rtlCol="0" anchor="b"/>
          <a:lstStyle>
            <a:lvl1pPr algn="r">
              <a:defRPr sz="1200"/>
            </a:lvl1pPr>
          </a:lstStyle>
          <a:p>
            <a:fld id="{400B60B0-D72F-458D-8967-8861AF58E305}" type="slidenum">
              <a:rPr lang="en-US" smtClean="0"/>
              <a:t>‹#›</a:t>
            </a:fld>
            <a:endParaRPr lang="en-US"/>
          </a:p>
        </p:txBody>
      </p:sp>
    </p:spTree>
    <p:extLst>
      <p:ext uri="{BB962C8B-B14F-4D97-AF65-F5344CB8AC3E}">
        <p14:creationId xmlns:p14="http://schemas.microsoft.com/office/powerpoint/2010/main" val="75888229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just" defTabSz="915772" rtl="0" eaLnBrk="1" fontAlgn="auto" latinLnBrk="0" hangingPunct="1">
              <a:lnSpc>
                <a:spcPct val="100000"/>
              </a:lnSpc>
              <a:spcBef>
                <a:spcPts val="0"/>
              </a:spcBef>
              <a:spcAft>
                <a:spcPts val="0"/>
              </a:spcAft>
              <a:buClrTx/>
              <a:buSzTx/>
              <a:buFontTx/>
              <a:buNone/>
              <a:tabLst/>
              <a:defRPr/>
            </a:pPr>
            <a:r>
              <a:rPr lang="en-US" dirty="0" smtClean="0"/>
              <a:t>Compaction of DNA by oppositely charged nanoparticles is a fundamental phenomenon in nature and of great interest to developing therapeutics. In addition, the ability to orthogonally control the composition and structure of </a:t>
            </a:r>
            <a:r>
              <a:rPr lang="en-US" dirty="0" err="1" smtClean="0"/>
              <a:t>interpolyelectrolyte</a:t>
            </a:r>
            <a:r>
              <a:rPr lang="en-US" dirty="0" smtClean="0"/>
              <a:t> complexes is needed to develop materials for diverse applications. Herein, we systematically investigate the complexation of plasmid DNA and polymeric cationic AB and ABC micelles to explore the influence of micelle outer nonionic corona length on the colloidal stability, size, composition, and structure of the resulting “</a:t>
            </a:r>
            <a:r>
              <a:rPr lang="en-US" dirty="0" err="1" smtClean="0"/>
              <a:t>micelleplexes</a:t>
            </a:r>
            <a:r>
              <a:rPr lang="en-US" dirty="0" smtClean="0"/>
              <a:t>”. The micelles were </a:t>
            </a:r>
            <a:r>
              <a:rPr lang="en-US" dirty="0" err="1" smtClean="0"/>
              <a:t>selfassembled</a:t>
            </a:r>
            <a:r>
              <a:rPr lang="en-US" dirty="0" smtClean="0"/>
              <a:t> from amphiphilic block polymers, poly(ethylene glycol)-block-poly((2-dimethylamino)ethyl methacrylate)-</a:t>
            </a:r>
            <a:r>
              <a:rPr lang="en-US" dirty="0" err="1" smtClean="0"/>
              <a:t>blockpoly</a:t>
            </a:r>
            <a:r>
              <a:rPr lang="en-US" dirty="0" smtClean="0"/>
              <a:t>(n-butyl methacrylate) (PEG-b-PDMAEMA-b-</a:t>
            </a:r>
            <a:r>
              <a:rPr lang="en-US" dirty="0" err="1" smtClean="0"/>
              <a:t>PnBMA</a:t>
            </a:r>
            <a:r>
              <a:rPr lang="en-US" dirty="0" smtClean="0"/>
              <a:t>), and PDMAEMA-b-</a:t>
            </a:r>
            <a:r>
              <a:rPr lang="en-US" dirty="0" err="1" smtClean="0"/>
              <a:t>PnBMA</a:t>
            </a:r>
            <a:r>
              <a:rPr lang="en-US" dirty="0" smtClean="0"/>
              <a:t> with the same </a:t>
            </a:r>
            <a:r>
              <a:rPr lang="en-US" dirty="0" err="1" smtClean="0"/>
              <a:t>Mn</a:t>
            </a:r>
            <a:r>
              <a:rPr lang="en-US" dirty="0" smtClean="0"/>
              <a:t> of PDMAEMA. These spherical micelles have similar hydrodynamic radii and core sizes, but the </a:t>
            </a:r>
            <a:r>
              <a:rPr lang="en-US" dirty="0" err="1" smtClean="0"/>
              <a:t>Mn</a:t>
            </a:r>
            <a:r>
              <a:rPr lang="en-US" dirty="0" smtClean="0"/>
              <a:t> of the outer PEG block ranged from 0 to 10 </a:t>
            </a:r>
            <a:r>
              <a:rPr lang="en-US" dirty="0" err="1" smtClean="0"/>
              <a:t>kDa</a:t>
            </a:r>
            <a:r>
              <a:rPr lang="en-US" dirty="0" smtClean="0"/>
              <a:t>. The colloidal stability of </a:t>
            </a:r>
            <a:r>
              <a:rPr lang="en-US" dirty="0" err="1" smtClean="0"/>
              <a:t>micelleplexes</a:t>
            </a:r>
            <a:r>
              <a:rPr lang="en-US" dirty="0" smtClean="0"/>
              <a:t> as a function of stoichiometric charge ratio was assessed by </a:t>
            </a:r>
            <a:r>
              <a:rPr lang="en-US" dirty="0" err="1" smtClean="0"/>
              <a:t>turbidimetric</a:t>
            </a:r>
            <a:r>
              <a:rPr lang="en-US" dirty="0" smtClean="0"/>
              <a:t> titration and was found to dramatically improve with the addition of an outer PEG corona, even as short as 2 </a:t>
            </a:r>
            <a:r>
              <a:rPr lang="en-US" dirty="0" err="1" smtClean="0"/>
              <a:t>kDa</a:t>
            </a:r>
            <a:r>
              <a:rPr lang="en-US" dirty="0" smtClean="0"/>
              <a:t>. With the use of a combination of dynamic and static light scattering, ζ-potential, and cryogenic transmission electron microscopy, it was found that the size, composition, and structure of </a:t>
            </a:r>
            <a:r>
              <a:rPr lang="en-US" dirty="0" err="1" smtClean="0"/>
              <a:t>micelleplexes</a:t>
            </a:r>
            <a:r>
              <a:rPr lang="en-US" dirty="0" smtClean="0"/>
              <a:t> are closely correlated with the </a:t>
            </a:r>
            <a:r>
              <a:rPr lang="en-US" dirty="0" err="1" smtClean="0"/>
              <a:t>Mn</a:t>
            </a:r>
            <a:r>
              <a:rPr lang="en-US" dirty="0" smtClean="0"/>
              <a:t> of the PEG block. Indeed, these </a:t>
            </a:r>
            <a:r>
              <a:rPr lang="en-US" dirty="0" err="1" smtClean="0"/>
              <a:t>micelleplexes</a:t>
            </a:r>
            <a:r>
              <a:rPr lang="en-US" dirty="0" smtClean="0"/>
              <a:t> were found to adopt beads-on-a-string morphologies that resemble the general structure of chromatin, and the number of micelles per </a:t>
            </a:r>
            <a:r>
              <a:rPr lang="en-US" dirty="0" err="1" smtClean="0"/>
              <a:t>micelleplex</a:t>
            </a:r>
            <a:r>
              <a:rPr lang="en-US" dirty="0" smtClean="0"/>
              <a:t> systematically decreased with increasing PEG length. These findings demonstrate the power of </a:t>
            </a:r>
            <a:r>
              <a:rPr lang="en-US" dirty="0" err="1" smtClean="0"/>
              <a:t>polycationic</a:t>
            </a:r>
            <a:r>
              <a:rPr lang="en-US" dirty="0" smtClean="0"/>
              <a:t> micelles to condense DNA into biomimetic structures and provide a mechanistic understanding of nucleic acid complexation and of how micelle architecture affects the properties of </a:t>
            </a:r>
            <a:r>
              <a:rPr lang="en-US" dirty="0" err="1" smtClean="0"/>
              <a:t>micelleplexes</a:t>
            </a:r>
            <a:r>
              <a:rPr lang="en-US" dirty="0" smtClean="0"/>
              <a:t>, while offering an appealing strategy to control the properties of </a:t>
            </a:r>
            <a:r>
              <a:rPr lang="en-US" dirty="0" err="1" smtClean="0"/>
              <a:t>micelleplexes</a:t>
            </a:r>
            <a:r>
              <a:rPr lang="en-US" smtClean="0"/>
              <a:t> by tuning a single parameter.  </a:t>
            </a:r>
          </a:p>
          <a:p>
            <a:pPr algn="just" defTabSz="915772">
              <a:defRPr/>
            </a:pPr>
            <a:endParaRPr lang="en-US" dirty="0">
              <a:latin typeface="Arial" charset="0"/>
              <a:ea typeface="ＭＳ Ｐゴシック" charset="0"/>
              <a:cs typeface="ＭＳ Ｐゴシック" charset="0"/>
            </a:endParaRPr>
          </a:p>
        </p:txBody>
      </p:sp>
      <p:sp>
        <p:nvSpPr>
          <p:cNvPr id="4" name="Slide Number Placeholder 3"/>
          <p:cNvSpPr>
            <a:spLocks noGrp="1"/>
          </p:cNvSpPr>
          <p:nvPr>
            <p:ph type="sldNum" sz="quarter" idx="10"/>
          </p:nvPr>
        </p:nvSpPr>
        <p:spPr/>
        <p:txBody>
          <a:bodyPr/>
          <a:lstStyle/>
          <a:p>
            <a:fld id="{223F821D-2BE7-4814-B063-BBB7BB036596}" type="slidenum">
              <a:rPr lang="en-US" smtClean="0"/>
              <a:t>1</a:t>
            </a:fld>
            <a:endParaRPr lang="en-US"/>
          </a:p>
        </p:txBody>
      </p:sp>
    </p:spTree>
    <p:extLst>
      <p:ext uri="{BB962C8B-B14F-4D97-AF65-F5344CB8AC3E}">
        <p14:creationId xmlns:p14="http://schemas.microsoft.com/office/powerpoint/2010/main" val="330881512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399748" y="1995294"/>
            <a:ext cx="6498158" cy="1724867"/>
          </a:xfrm>
        </p:spPr>
        <p:txBody>
          <a:bodyPr vert="horz" lIns="91440" tIns="45720" rIns="91440" bIns="45720" rtlCol="0" anchor="b" anchorCtr="0">
            <a:noAutofit/>
          </a:bodyPr>
          <a:lstStyle>
            <a:lvl1pPr marL="0" indent="0" algn="ctr" defTabSz="914400" rtl="0" eaLnBrk="1" latinLnBrk="0" hangingPunct="1">
              <a:spcBef>
                <a:spcPct val="0"/>
              </a:spcBef>
              <a:buClr>
                <a:schemeClr val="accent1">
                  <a:lumMod val="60000"/>
                  <a:lumOff val="40000"/>
                </a:schemeClr>
              </a:buClr>
              <a:buSzPct val="110000"/>
              <a:buFont typeface="Wingdings 2" pitchFamily="18" charset="2"/>
              <a:buNone/>
              <a:defRPr sz="4600" kern="1200">
                <a:solidFill>
                  <a:schemeClr val="accent1"/>
                </a:solidFill>
                <a:latin typeface="+mj-lt"/>
                <a:ea typeface="+mj-ea"/>
                <a:cs typeface="+mj-cs"/>
              </a:defRPr>
            </a:lvl1pPr>
          </a:lstStyle>
          <a:p>
            <a:r>
              <a:rPr lang="en-US" dirty="0"/>
              <a:t>Click to edit Master title style</a:t>
            </a:r>
            <a:endParaRPr dirty="0"/>
          </a:p>
        </p:txBody>
      </p:sp>
      <p:sp>
        <p:nvSpPr>
          <p:cNvPr id="3" name="Subtitle 2"/>
          <p:cNvSpPr>
            <a:spLocks noGrp="1"/>
          </p:cNvSpPr>
          <p:nvPr>
            <p:ph type="subTitle" idx="1"/>
          </p:nvPr>
        </p:nvSpPr>
        <p:spPr>
          <a:xfrm>
            <a:off x="1399747" y="3956266"/>
            <a:ext cx="6498159" cy="916641"/>
          </a:xfrm>
        </p:spPr>
        <p:txBody>
          <a:bodyPr vert="horz" lIns="91440" tIns="45720" rIns="91440" bIns="45720" rtlCol="0">
            <a:normAutofit/>
          </a:bodyPr>
          <a:lstStyle>
            <a:lvl1pPr marL="0" indent="0" algn="ctr" defTabSz="914400" rtl="0" eaLnBrk="1" latinLnBrk="0" hangingPunct="1">
              <a:spcBef>
                <a:spcPts val="300"/>
              </a:spcBef>
              <a:buClr>
                <a:schemeClr val="accent1">
                  <a:lumMod val="60000"/>
                  <a:lumOff val="40000"/>
                </a:schemeClr>
              </a:buClr>
              <a:buSzPct val="110000"/>
              <a:buFont typeface="Wingdings 2" pitchFamily="18" charset="2"/>
              <a:buNone/>
              <a:defRPr sz="1800" kern="1200">
                <a:solidFill>
                  <a:schemeClr val="tx1">
                    <a:tint val="75000"/>
                  </a:schemeClr>
                </a:solidFill>
                <a:latin typeface="+mn-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endParaRPr dirty="0"/>
          </a:p>
        </p:txBody>
      </p:sp>
      <p:sp>
        <p:nvSpPr>
          <p:cNvPr id="4" name="Date Placeholder 3"/>
          <p:cNvSpPr>
            <a:spLocks noGrp="1"/>
          </p:cNvSpPr>
          <p:nvPr>
            <p:ph type="dt" sz="half" idx="10"/>
          </p:nvPr>
        </p:nvSpPr>
        <p:spPr/>
        <p:txBody>
          <a:bodyPr/>
          <a:lstStyle/>
          <a:p>
            <a:fld id="{DAA67AA0-DEF6-D741-AF0E-1BCF8203E1C0}" type="datetimeFigureOut">
              <a:rPr lang="en-US" smtClean="0"/>
              <a:t>5/7/2019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FA1B1B6-1873-E042-A246-BC0F54B866B4}"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309929" y="-26103"/>
            <a:ext cx="5281622" cy="803189"/>
          </a:xfrm>
        </p:spPr>
        <p:txBody>
          <a:bodyPr/>
          <a:lstStyle>
            <a:lvl1pPr algn="l">
              <a:defRPr sz="2000">
                <a:solidFill>
                  <a:srgbClr val="FFFFFF"/>
                </a:solidFill>
              </a:defRPr>
            </a:lvl1pPr>
          </a:lstStyle>
          <a:p>
            <a:r>
              <a:rPr lang="en-US" dirty="0"/>
              <a:t>Click to edit Master title style</a:t>
            </a:r>
            <a:endParaRPr dirty="0"/>
          </a:p>
        </p:txBody>
      </p:sp>
      <p:sp>
        <p:nvSpPr>
          <p:cNvPr id="3" name="Content Placeholder 2"/>
          <p:cNvSpPr>
            <a:spLocks noGrp="1"/>
          </p:cNvSpPr>
          <p:nvPr>
            <p:ph idx="1"/>
          </p:nvPr>
        </p:nvSpPr>
        <p:spPr/>
        <p:txBody>
          <a:bodyPr/>
          <a:lstStyle>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4" name="Date Placeholder 3"/>
          <p:cNvSpPr>
            <a:spLocks noGrp="1"/>
          </p:cNvSpPr>
          <p:nvPr>
            <p:ph type="dt" sz="half" idx="10"/>
          </p:nvPr>
        </p:nvSpPr>
        <p:spPr/>
        <p:txBody>
          <a:bodyPr/>
          <a:lstStyle/>
          <a:p>
            <a:fld id="{DAA67AA0-DEF6-D741-AF0E-1BCF8203E1C0}" type="datetimeFigureOut">
              <a:rPr lang="en-US" smtClean="0"/>
              <a:t>5/7/2019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FA1B1B6-1873-E042-A246-BC0F54B866B4}"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3566513" y="25655"/>
            <a:ext cx="5795584" cy="731178"/>
          </a:xfrm>
        </p:spPr>
        <p:txBody>
          <a:bodyPr/>
          <a:lstStyle>
            <a:lvl1pPr algn="l">
              <a:defRPr sz="2400">
                <a:solidFill>
                  <a:schemeClr val="bg1"/>
                </a:solidFill>
              </a:defRPr>
            </a:lvl1pPr>
          </a:lstStyle>
          <a:p>
            <a:r>
              <a:rPr lang="en-US" dirty="0"/>
              <a:t>Click to edit Master title style</a:t>
            </a:r>
            <a:endParaRPr dirty="0"/>
          </a:p>
        </p:txBody>
      </p:sp>
      <p:sp>
        <p:nvSpPr>
          <p:cNvPr id="3" name="Content Placeholder 2"/>
          <p:cNvSpPr>
            <a:spLocks noGrp="1"/>
          </p:cNvSpPr>
          <p:nvPr>
            <p:ph sz="half" idx="1"/>
          </p:nvPr>
        </p:nvSpPr>
        <p:spPr>
          <a:xfrm>
            <a:off x="549275" y="1600201"/>
            <a:ext cx="3840480" cy="4343400"/>
          </a:xfrm>
        </p:spPr>
        <p:txBody>
          <a:bodyPr>
            <a:normAutofit/>
          </a:bodyPr>
          <a:lstStyle>
            <a:lvl1pPr>
              <a:spcBef>
                <a:spcPts val="1600"/>
              </a:spcBef>
              <a:defRPr sz="1600"/>
            </a:lvl1pPr>
            <a:lvl2pPr>
              <a:defRPr sz="1400"/>
            </a:lvl2pPr>
            <a:lvl3pPr>
              <a:defRPr sz="1400"/>
            </a:lvl3pPr>
            <a:lvl4pPr>
              <a:defRPr sz="1400"/>
            </a:lvl4pPr>
            <a:lvl5pPr>
              <a:defRPr sz="14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dirty="0"/>
          </a:p>
        </p:txBody>
      </p:sp>
      <p:sp>
        <p:nvSpPr>
          <p:cNvPr id="4" name="Content Placeholder 3"/>
          <p:cNvSpPr>
            <a:spLocks noGrp="1"/>
          </p:cNvSpPr>
          <p:nvPr>
            <p:ph sz="half" idx="2"/>
          </p:nvPr>
        </p:nvSpPr>
        <p:spPr>
          <a:xfrm>
            <a:off x="4751071" y="1600201"/>
            <a:ext cx="3840480" cy="4343400"/>
          </a:xfrm>
        </p:spPr>
        <p:txBody>
          <a:bodyPr>
            <a:normAutofit/>
          </a:bodyPr>
          <a:lstStyle>
            <a:lvl1pPr>
              <a:spcBef>
                <a:spcPts val="1600"/>
              </a:spcBef>
              <a:defRPr sz="1600"/>
            </a:lvl1pPr>
            <a:lvl2pPr>
              <a:defRPr sz="1400"/>
            </a:lvl2pPr>
            <a:lvl3pPr>
              <a:defRPr sz="1400"/>
            </a:lvl3pPr>
            <a:lvl4pPr>
              <a:defRPr sz="1400"/>
            </a:lvl4pPr>
            <a:lvl5pPr>
              <a:defRPr sz="14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dirty="0"/>
          </a:p>
        </p:txBody>
      </p:sp>
      <p:sp>
        <p:nvSpPr>
          <p:cNvPr id="5" name="Date Placeholder 4"/>
          <p:cNvSpPr>
            <a:spLocks noGrp="1"/>
          </p:cNvSpPr>
          <p:nvPr>
            <p:ph type="dt" sz="half" idx="10"/>
          </p:nvPr>
        </p:nvSpPr>
        <p:spPr/>
        <p:txBody>
          <a:bodyPr/>
          <a:lstStyle/>
          <a:p>
            <a:fld id="{DAA67AA0-DEF6-D741-AF0E-1BCF8203E1C0}" type="datetimeFigureOut">
              <a:rPr lang="en-US" smtClean="0"/>
              <a:t>5/7/2019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FA1B1B6-1873-E042-A246-BC0F54B866B4}"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49275" y="2403144"/>
            <a:ext cx="8056563" cy="1362075"/>
          </a:xfrm>
        </p:spPr>
        <p:txBody>
          <a:bodyPr anchor="b" anchorCtr="0"/>
          <a:lstStyle>
            <a:lvl1pPr algn="ctr">
              <a:defRPr sz="4600" b="0" cap="none" baseline="0"/>
            </a:lvl1pPr>
          </a:lstStyle>
          <a:p>
            <a:r>
              <a:rPr lang="en-US"/>
              <a:t>Click to edit Master title style</a:t>
            </a:r>
            <a:endParaRPr/>
          </a:p>
        </p:txBody>
      </p:sp>
      <p:sp>
        <p:nvSpPr>
          <p:cNvPr id="3" name="Text Placeholder 2"/>
          <p:cNvSpPr>
            <a:spLocks noGrp="1"/>
          </p:cNvSpPr>
          <p:nvPr>
            <p:ph type="body" idx="1"/>
          </p:nvPr>
        </p:nvSpPr>
        <p:spPr>
          <a:xfrm>
            <a:off x="549275" y="3736005"/>
            <a:ext cx="8056563" cy="1500187"/>
          </a:xfrm>
        </p:spPr>
        <p:txBody>
          <a:bodyPr anchor="t" anchorCtr="0">
            <a:normAutofit/>
          </a:bodyPr>
          <a:lstStyle>
            <a:lvl1pPr marL="0" indent="0" algn="ctr">
              <a:spcBef>
                <a:spcPts val="300"/>
              </a:spcBef>
              <a:buNone/>
              <a:defRPr sz="18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AA67AA0-DEF6-D741-AF0E-1BCF8203E1C0}" type="datetimeFigureOut">
              <a:rPr lang="en-US" smtClean="0"/>
              <a:t>5/7/2019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FA1B1B6-1873-E042-A246-BC0F54B866B4}"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346036" y="240822"/>
            <a:ext cx="5797964" cy="504198"/>
          </a:xfrm>
        </p:spPr>
        <p:txBody>
          <a:bodyPr/>
          <a:lstStyle>
            <a:lvl1pPr algn="l">
              <a:defRPr sz="2400">
                <a:solidFill>
                  <a:srgbClr val="FFFFFF"/>
                </a:solidFill>
              </a:defRPr>
            </a:lvl1pPr>
          </a:lstStyle>
          <a:p>
            <a:r>
              <a:rPr lang="en-US" dirty="0"/>
              <a:t>Click to edit Master title style</a:t>
            </a:r>
            <a:endParaRPr dirty="0"/>
          </a:p>
        </p:txBody>
      </p:sp>
      <p:sp>
        <p:nvSpPr>
          <p:cNvPr id="3" name="Text Placeholder 2"/>
          <p:cNvSpPr>
            <a:spLocks noGrp="1"/>
          </p:cNvSpPr>
          <p:nvPr>
            <p:ph type="body" idx="1"/>
          </p:nvPr>
        </p:nvSpPr>
        <p:spPr>
          <a:xfrm>
            <a:off x="549274" y="1453224"/>
            <a:ext cx="3840480" cy="750887"/>
          </a:xfrm>
        </p:spPr>
        <p:txBody>
          <a:bodyPr anchor="b">
            <a:noAutofit/>
          </a:bodyPr>
          <a:lstStyle>
            <a:lvl1pPr marL="0" indent="0" algn="l">
              <a:spcBef>
                <a:spcPts val="0"/>
              </a:spcBef>
              <a:buNone/>
              <a:defRPr sz="1600" b="1">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549274" y="2347415"/>
            <a:ext cx="3840480" cy="3596185"/>
          </a:xfrm>
        </p:spPr>
        <p:txBody>
          <a:bodyPr>
            <a:normAutofit/>
          </a:bodyPr>
          <a:lstStyle>
            <a:lvl1pPr>
              <a:spcBef>
                <a:spcPts val="1600"/>
              </a:spcBef>
              <a:defRPr sz="1400"/>
            </a:lvl1pPr>
            <a:lvl2pPr>
              <a:defRPr sz="1400"/>
            </a:lvl2pPr>
            <a:lvl3pPr>
              <a:defRPr sz="1400"/>
            </a:lvl3pPr>
            <a:lvl4pPr>
              <a:defRPr sz="1400"/>
            </a:lvl4pPr>
            <a:lvl5pPr>
              <a:defRPr sz="14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dirty="0"/>
          </a:p>
        </p:txBody>
      </p:sp>
      <p:sp>
        <p:nvSpPr>
          <p:cNvPr id="5" name="Text Placeholder 4"/>
          <p:cNvSpPr>
            <a:spLocks noGrp="1"/>
          </p:cNvSpPr>
          <p:nvPr>
            <p:ph type="body" sz="quarter" idx="3"/>
          </p:nvPr>
        </p:nvSpPr>
        <p:spPr>
          <a:xfrm>
            <a:off x="4751070" y="1453224"/>
            <a:ext cx="3840480" cy="750887"/>
          </a:xfrm>
        </p:spPr>
        <p:txBody>
          <a:bodyPr anchor="b">
            <a:noAutofit/>
          </a:bodyPr>
          <a:lstStyle>
            <a:lvl1pPr marL="0" indent="0" algn="l">
              <a:spcBef>
                <a:spcPts val="0"/>
              </a:spcBef>
              <a:buNone/>
              <a:defRPr sz="1600" b="1">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4751070" y="2347415"/>
            <a:ext cx="3840480" cy="3596185"/>
          </a:xfrm>
        </p:spPr>
        <p:txBody>
          <a:bodyPr>
            <a:normAutofit/>
          </a:bodyPr>
          <a:lstStyle>
            <a:lvl1pPr>
              <a:spcBef>
                <a:spcPts val="1600"/>
              </a:spcBef>
              <a:defRPr sz="1400"/>
            </a:lvl1pPr>
            <a:lvl2pPr>
              <a:defRPr sz="1400"/>
            </a:lvl2pPr>
            <a:lvl3pPr>
              <a:defRPr sz="1400"/>
            </a:lvl3pPr>
            <a:lvl4pPr>
              <a:defRPr sz="1400"/>
            </a:lvl4pPr>
            <a:lvl5pPr>
              <a:defRPr sz="14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dirty="0"/>
          </a:p>
        </p:txBody>
      </p:sp>
      <p:sp>
        <p:nvSpPr>
          <p:cNvPr id="7" name="Date Placeholder 6"/>
          <p:cNvSpPr>
            <a:spLocks noGrp="1"/>
          </p:cNvSpPr>
          <p:nvPr>
            <p:ph type="dt" sz="half" idx="10"/>
          </p:nvPr>
        </p:nvSpPr>
        <p:spPr/>
        <p:txBody>
          <a:bodyPr/>
          <a:lstStyle/>
          <a:p>
            <a:fld id="{DAA67AA0-DEF6-D741-AF0E-1BCF8203E1C0}" type="datetimeFigureOut">
              <a:rPr lang="en-US" smtClean="0"/>
              <a:t>5/7/2019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FA1B1B6-1873-E042-A246-BC0F54B866B4}"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3.jpg"/><Relationship Id="rId3" Type="http://schemas.openxmlformats.org/officeDocument/2006/relationships/slideLayout" Target="../slideLayouts/slideLayout3.xml"/><Relationship Id="rId7" Type="http://schemas.openxmlformats.org/officeDocument/2006/relationships/image" Target="../media/image2.jpg"/><Relationship Id="rId12" Type="http://schemas.openxmlformats.org/officeDocument/2006/relationships/image" Target="../media/image7.jp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11" Type="http://schemas.openxmlformats.org/officeDocument/2006/relationships/image" Target="../media/image6.jpg"/><Relationship Id="rId5" Type="http://schemas.openxmlformats.org/officeDocument/2006/relationships/slideLayout" Target="../slideLayouts/slideLayout5.xml"/><Relationship Id="rId10" Type="http://schemas.openxmlformats.org/officeDocument/2006/relationships/image" Target="../media/image5.jpg"/><Relationship Id="rId4" Type="http://schemas.openxmlformats.org/officeDocument/2006/relationships/slideLayout" Target="../slideLayouts/slideLayout4.xml"/><Relationship Id="rId9" Type="http://schemas.openxmlformats.org/officeDocument/2006/relationships/image" Target="../media/image4.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49275" y="107576"/>
            <a:ext cx="8042276" cy="1336956"/>
          </a:xfrm>
          <a:prstGeom prst="rect">
            <a:avLst/>
          </a:prstGeom>
        </p:spPr>
        <p:txBody>
          <a:bodyPr vert="horz" lIns="91440" tIns="45720" rIns="91440" bIns="45720" rtlCol="0" anchor="b" anchorCtr="0">
            <a:noAutofit/>
          </a:bodyPr>
          <a:lstStyle/>
          <a:p>
            <a:r>
              <a:rPr lang="en-US"/>
              <a:t>Click to edit Master title style</a:t>
            </a:r>
            <a:endParaRPr/>
          </a:p>
        </p:txBody>
      </p:sp>
      <p:sp>
        <p:nvSpPr>
          <p:cNvPr id="3" name="Text Placeholder 2"/>
          <p:cNvSpPr>
            <a:spLocks noGrp="1"/>
          </p:cNvSpPr>
          <p:nvPr>
            <p:ph type="body" idx="1"/>
          </p:nvPr>
        </p:nvSpPr>
        <p:spPr>
          <a:xfrm>
            <a:off x="549275" y="1600201"/>
            <a:ext cx="8042276" cy="43434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4" name="Date Placeholder 3"/>
          <p:cNvSpPr>
            <a:spLocks noGrp="1"/>
          </p:cNvSpPr>
          <p:nvPr>
            <p:ph type="dt" sz="half" idx="2"/>
          </p:nvPr>
        </p:nvSpPr>
        <p:spPr>
          <a:xfrm>
            <a:off x="5629835" y="6275668"/>
            <a:ext cx="2133600" cy="365125"/>
          </a:xfrm>
          <a:prstGeom prst="rect">
            <a:avLst/>
          </a:prstGeom>
        </p:spPr>
        <p:txBody>
          <a:bodyPr vert="horz" lIns="91440" tIns="45720" rIns="91440" bIns="45720" rtlCol="0" anchor="ctr"/>
          <a:lstStyle>
            <a:lvl1pPr algn="r">
              <a:defRPr sz="1200">
                <a:solidFill>
                  <a:schemeClr val="bg1"/>
                </a:solidFill>
              </a:defRPr>
            </a:lvl1pPr>
          </a:lstStyle>
          <a:p>
            <a:fld id="{DAA67AA0-DEF6-D741-AF0E-1BCF8203E1C0}" type="datetimeFigureOut">
              <a:rPr lang="en-US" smtClean="0"/>
              <a:t>5/7/2019</a:t>
            </a:fld>
            <a:endParaRPr lang="en-US"/>
          </a:p>
        </p:txBody>
      </p:sp>
      <p:sp>
        <p:nvSpPr>
          <p:cNvPr id="5" name="Footer Placeholder 4"/>
          <p:cNvSpPr>
            <a:spLocks noGrp="1"/>
          </p:cNvSpPr>
          <p:nvPr>
            <p:ph type="ftr" sz="quarter" idx="3"/>
          </p:nvPr>
        </p:nvSpPr>
        <p:spPr>
          <a:xfrm>
            <a:off x="264458" y="6275668"/>
            <a:ext cx="4840941" cy="365125"/>
          </a:xfrm>
          <a:prstGeom prst="rect">
            <a:avLst/>
          </a:prstGeom>
        </p:spPr>
        <p:txBody>
          <a:bodyPr vert="horz" lIns="91440" tIns="45720" rIns="91440" bIns="45720" rtlCol="0" anchor="ctr"/>
          <a:lstStyle>
            <a:lvl1pPr algn="l">
              <a:defRPr sz="1200">
                <a:solidFill>
                  <a:schemeClr val="bg1"/>
                </a:solidFill>
              </a:defRPr>
            </a:lvl1pPr>
          </a:lstStyle>
          <a:p>
            <a:endParaRPr lang="en-US"/>
          </a:p>
        </p:txBody>
      </p:sp>
      <p:sp>
        <p:nvSpPr>
          <p:cNvPr id="6" name="Slide Number Placeholder 5"/>
          <p:cNvSpPr>
            <a:spLocks noGrp="1"/>
          </p:cNvSpPr>
          <p:nvPr>
            <p:ph type="sldNum" sz="quarter" idx="4"/>
          </p:nvPr>
        </p:nvSpPr>
        <p:spPr>
          <a:xfrm>
            <a:off x="7897906" y="6275668"/>
            <a:ext cx="990600" cy="365125"/>
          </a:xfrm>
          <a:prstGeom prst="rect">
            <a:avLst/>
          </a:prstGeom>
        </p:spPr>
        <p:txBody>
          <a:bodyPr vert="horz" lIns="91440" tIns="45720" rIns="91440" bIns="45720" rtlCol="0" anchor="ctr"/>
          <a:lstStyle>
            <a:lvl1pPr algn="r">
              <a:defRPr sz="3600">
                <a:solidFill>
                  <a:schemeClr val="bg1"/>
                </a:solidFill>
              </a:defRPr>
            </a:lvl1pPr>
          </a:lstStyle>
          <a:p>
            <a:fld id="{1FA1B1B6-1873-E042-A246-BC0F54B866B4}" type="slidenum">
              <a:rPr lang="en-US" smtClean="0"/>
              <a:t>‹#›</a:t>
            </a:fld>
            <a:endParaRPr lang="en-US"/>
          </a:p>
        </p:txBody>
      </p:sp>
      <p:pic>
        <p:nvPicPr>
          <p:cNvPr id="7" name="Picture 6" descr="DMR Templates BMAT.jpg"/>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8" name="Picture 7" descr="DMR Templates MMN.jpg"/>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9" name="Picture 8" descr="DMR Templates CER.jpg"/>
          <p:cNvPicPr>
            <a:picLocks noChangeAspect="1"/>
          </p:cNvPicPr>
          <p:nvPr userDrawn="1"/>
        </p:nvPicPr>
        <p:blipFill>
          <a:blip r:embed="rId9">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10" name="Picture 9" descr="DMR Templates CMMT.jpg"/>
          <p:cNvPicPr>
            <a:picLocks noChangeAspect="1"/>
          </p:cNvPicPr>
          <p:nvPr userDrawn="1"/>
        </p:nvPicPr>
        <p:blipFill>
          <a:blip r:embed="rId10">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11" name="Picture 10" descr="DMR Templates D.jpg"/>
          <p:cNvPicPr>
            <a:picLocks noChangeAspect="1"/>
          </p:cNvPicPr>
          <p:nvPr userDrawn="1"/>
        </p:nvPicPr>
        <p:blipFill>
          <a:blip r:embed="rId11">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12" name="Picture 11" descr="DMR Templates 88P.jpg"/>
          <p:cNvPicPr>
            <a:picLocks noChangeAspect="1"/>
          </p:cNvPicPr>
          <p:nvPr userDrawn="1"/>
        </p:nvPicPr>
        <p:blipFill>
          <a:blip r:embed="rId1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cSld>
  <p:clrMap bg1="lt1" tx1="dk1" bg2="lt2" tx2="dk2" accent1="accent1" accent2="accent2" accent3="accent3" accent4="accent4" accent5="accent5" accent6="accent6" hlink="hlink" folHlink="folHlink"/>
  <p:sldLayoutIdLst>
    <p:sldLayoutId id="2147483661" r:id="rId1"/>
    <p:sldLayoutId id="2147483662" r:id="rId2"/>
    <p:sldLayoutId id="2147483665" r:id="rId3"/>
    <p:sldLayoutId id="2147483664" r:id="rId4"/>
    <p:sldLayoutId id="2147483666" r:id="rId5"/>
  </p:sldLayoutIdLst>
  <p:txStyles>
    <p:titleStyle>
      <a:lvl1pPr algn="ctr" defTabSz="914400" rtl="0" eaLnBrk="1" latinLnBrk="0" hangingPunct="1">
        <a:spcBef>
          <a:spcPct val="0"/>
        </a:spcBef>
        <a:buNone/>
        <a:defRPr sz="4600" kern="1200">
          <a:solidFill>
            <a:schemeClr val="accent1"/>
          </a:solidFill>
          <a:latin typeface="+mj-lt"/>
          <a:ea typeface="+mj-ea"/>
          <a:cs typeface="+mj-cs"/>
        </a:defRPr>
      </a:lvl1pPr>
    </p:titleStyle>
    <p:bodyStyle>
      <a:lvl1pPr marL="349250" indent="-349250" algn="l" defTabSz="914400" rtl="0" eaLnBrk="1" latinLnBrk="0" hangingPunct="1">
        <a:spcBef>
          <a:spcPts val="2000"/>
        </a:spcBef>
        <a:buClr>
          <a:schemeClr val="accent1">
            <a:lumMod val="60000"/>
            <a:lumOff val="40000"/>
          </a:schemeClr>
        </a:buClr>
        <a:buSzPct val="110000"/>
        <a:buFont typeface="Wingdings 2" pitchFamily="18" charset="2"/>
        <a:buChar char=""/>
        <a:defRPr sz="2400" kern="1200">
          <a:solidFill>
            <a:schemeClr val="tx1">
              <a:lumMod val="65000"/>
              <a:lumOff val="35000"/>
            </a:schemeClr>
          </a:solidFill>
          <a:latin typeface="+mn-lt"/>
          <a:ea typeface="+mn-ea"/>
          <a:cs typeface="+mn-cs"/>
        </a:defRPr>
      </a:lvl1pPr>
      <a:lvl2pPr marL="685800" indent="-336550" algn="l" defTabSz="914400" rtl="0" eaLnBrk="1" latinLnBrk="0" hangingPunct="1">
        <a:spcBef>
          <a:spcPts val="600"/>
        </a:spcBef>
        <a:buClr>
          <a:schemeClr val="accent1">
            <a:lumMod val="75000"/>
          </a:schemeClr>
        </a:buClr>
        <a:buSzPct val="110000"/>
        <a:buFont typeface="Wingdings 2" pitchFamily="18" charset="2"/>
        <a:buChar char=""/>
        <a:defRPr sz="2200" kern="1200">
          <a:solidFill>
            <a:schemeClr val="tx1">
              <a:lumMod val="65000"/>
              <a:lumOff val="35000"/>
            </a:schemeClr>
          </a:solidFill>
          <a:latin typeface="+mn-lt"/>
          <a:ea typeface="+mn-ea"/>
          <a:cs typeface="+mn-cs"/>
        </a:defRPr>
      </a:lvl2pPr>
      <a:lvl3pPr marL="968375" indent="-282575" algn="l" defTabSz="914400" rtl="0" eaLnBrk="1" latinLnBrk="0" hangingPunct="1">
        <a:spcBef>
          <a:spcPts val="600"/>
        </a:spcBef>
        <a:buClr>
          <a:schemeClr val="accent1">
            <a:lumMod val="60000"/>
            <a:lumOff val="40000"/>
          </a:schemeClr>
        </a:buClr>
        <a:buSzPct val="110000"/>
        <a:buFont typeface="Wingdings 2" pitchFamily="18" charset="2"/>
        <a:buChar char=""/>
        <a:defRPr sz="2000" kern="1200">
          <a:solidFill>
            <a:schemeClr val="tx1">
              <a:lumMod val="65000"/>
              <a:lumOff val="35000"/>
            </a:schemeClr>
          </a:solidFill>
          <a:latin typeface="+mn-lt"/>
          <a:ea typeface="+mn-ea"/>
          <a:cs typeface="+mn-cs"/>
        </a:defRPr>
      </a:lvl3pPr>
      <a:lvl4pPr marL="1263650" indent="-295275" algn="l" defTabSz="914400" rtl="0" eaLnBrk="1" latinLnBrk="0" hangingPunct="1">
        <a:spcBef>
          <a:spcPts val="600"/>
        </a:spcBef>
        <a:buClr>
          <a:schemeClr val="accent1">
            <a:lumMod val="75000"/>
          </a:schemeClr>
        </a:buClr>
        <a:buSzPct val="110000"/>
        <a:buFont typeface="Wingdings 2" pitchFamily="18" charset="2"/>
        <a:buChar char=""/>
        <a:defRPr sz="1800" kern="1200">
          <a:solidFill>
            <a:schemeClr val="tx1">
              <a:lumMod val="65000"/>
              <a:lumOff val="35000"/>
            </a:schemeClr>
          </a:solidFill>
          <a:latin typeface="+mn-lt"/>
          <a:ea typeface="+mn-ea"/>
          <a:cs typeface="+mn-cs"/>
        </a:defRPr>
      </a:lvl4pPr>
      <a:lvl5pPr marL="1546225" indent="-282575" algn="l" defTabSz="914400" rtl="0" eaLnBrk="1" latinLnBrk="0" hangingPunct="1">
        <a:spcBef>
          <a:spcPts val="600"/>
        </a:spcBef>
        <a:buClr>
          <a:schemeClr val="accent1">
            <a:lumMod val="60000"/>
            <a:lumOff val="40000"/>
          </a:schemeClr>
        </a:buClr>
        <a:buSzPct val="110000"/>
        <a:buFont typeface="Wingdings 2" pitchFamily="18" charset="2"/>
        <a:buChar char=""/>
        <a:defRPr sz="1800" kern="1200">
          <a:solidFill>
            <a:schemeClr val="tx1">
              <a:lumMod val="65000"/>
              <a:lumOff val="35000"/>
            </a:schemeClr>
          </a:solidFill>
          <a:latin typeface="+mn-lt"/>
          <a:ea typeface="+mn-ea"/>
          <a:cs typeface="+mn-cs"/>
        </a:defRPr>
      </a:lvl5pPr>
      <a:lvl6pPr marL="1828800" indent="-282575" algn="l" defTabSz="914400" rtl="0" eaLnBrk="1" latinLnBrk="0" hangingPunct="1">
        <a:spcBef>
          <a:spcPct val="20000"/>
        </a:spcBef>
        <a:buClr>
          <a:schemeClr val="accent2"/>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6pPr>
      <a:lvl7pPr marL="2117725" indent="-282575" algn="l" defTabSz="914400" rtl="0" eaLnBrk="1" latinLnBrk="0" hangingPunct="1">
        <a:spcBef>
          <a:spcPct val="20000"/>
        </a:spcBef>
        <a:buClr>
          <a:schemeClr val="accent1">
            <a:lumMod val="60000"/>
            <a:lumOff val="40000"/>
          </a:schemeClr>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7pPr>
      <a:lvl8pPr marL="2398713" indent="-282575" algn="l" defTabSz="914400" rtl="0" eaLnBrk="1" latinLnBrk="0" hangingPunct="1">
        <a:spcBef>
          <a:spcPct val="20000"/>
        </a:spcBef>
        <a:buClr>
          <a:schemeClr val="accent2"/>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8pPr>
      <a:lvl9pPr marL="2689225" indent="-282575" algn="l" defTabSz="914400" rtl="0" eaLnBrk="1" latinLnBrk="0" hangingPunct="1">
        <a:spcBef>
          <a:spcPct val="20000"/>
        </a:spcBef>
        <a:buClr>
          <a:schemeClr val="accent1">
            <a:lumMod val="60000"/>
            <a:lumOff val="40000"/>
          </a:schemeClr>
        </a:buClr>
        <a:buSzPct val="110000"/>
        <a:buFont typeface="Wingdings 2" pitchFamily="18" charset="2"/>
        <a:buChar char=""/>
        <a:defRPr lang="en-US" sz="1800" kern="1200" dirty="0">
          <a:solidFill>
            <a:schemeClr val="tx1">
              <a:lumMod val="65000"/>
              <a:lumOff val="35000"/>
            </a:schemeClr>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46036" y="110532"/>
            <a:ext cx="5797964" cy="803867"/>
          </a:xfrm>
        </p:spPr>
        <p:txBody>
          <a:bodyPr anchor="ctr"/>
          <a:lstStyle/>
          <a:p>
            <a:pPr algn="ctr"/>
            <a:r>
              <a:rPr lang="en-US" altLang="ko-KR" sz="1800" b="1" i="1" dirty="0" smtClean="0">
                <a:solidFill>
                  <a:schemeClr val="tx2"/>
                </a:solidFill>
                <a:ea typeface="Gulim" charset="0"/>
                <a:cs typeface="Gulim" charset="0"/>
              </a:rPr>
              <a:t>ABC </a:t>
            </a:r>
            <a:r>
              <a:rPr lang="en-US" altLang="ko-KR" sz="1800" b="1" i="1" dirty="0" err="1" smtClean="0">
                <a:solidFill>
                  <a:schemeClr val="tx2"/>
                </a:solidFill>
                <a:ea typeface="Gulim" charset="0"/>
                <a:cs typeface="Gulim" charset="0"/>
              </a:rPr>
              <a:t>Micelleplexes</a:t>
            </a:r>
            <a:r>
              <a:rPr lang="en-US" altLang="ko-KR" sz="1800" b="1" i="1" dirty="0" smtClean="0">
                <a:solidFill>
                  <a:schemeClr val="tx2"/>
                </a:solidFill>
                <a:ea typeface="Gulim" charset="0"/>
                <a:cs typeface="Gulim" charset="0"/>
              </a:rPr>
              <a:t>: Precise Compaction and High Colloidal Stability</a:t>
            </a:r>
            <a:endParaRPr lang="en-US" altLang="ko-KR" sz="1800" b="1" i="1" dirty="0">
              <a:solidFill>
                <a:schemeClr val="tx2"/>
              </a:solidFill>
              <a:ea typeface="Gulim" charset="0"/>
              <a:cs typeface="Gulim" charset="0"/>
            </a:endParaRPr>
          </a:p>
        </p:txBody>
      </p:sp>
      <p:sp>
        <p:nvSpPr>
          <p:cNvPr id="7" name="Rectangle 6"/>
          <p:cNvSpPr/>
          <p:nvPr/>
        </p:nvSpPr>
        <p:spPr>
          <a:xfrm>
            <a:off x="4371035" y="1014660"/>
            <a:ext cx="4692577" cy="461665"/>
          </a:xfrm>
          <a:prstGeom prst="rect">
            <a:avLst/>
          </a:prstGeom>
        </p:spPr>
        <p:txBody>
          <a:bodyPr wrap="square" anchor="ctr">
            <a:spAutoFit/>
          </a:bodyPr>
          <a:lstStyle/>
          <a:p>
            <a:r>
              <a:rPr lang="en-US" sz="1200" b="1" dirty="0">
                <a:solidFill>
                  <a:schemeClr val="bg1"/>
                </a:solidFill>
              </a:rPr>
              <a:t>Timothy </a:t>
            </a:r>
            <a:r>
              <a:rPr lang="en-US" sz="1200" b="1" dirty="0" smtClean="0">
                <a:solidFill>
                  <a:schemeClr val="bg1"/>
                </a:solidFill>
              </a:rPr>
              <a:t>Lodge</a:t>
            </a:r>
            <a:r>
              <a:rPr lang="en-US" sz="1200" b="1" dirty="0">
                <a:solidFill>
                  <a:schemeClr val="bg1"/>
                </a:solidFill>
              </a:rPr>
              <a:t> </a:t>
            </a:r>
            <a:r>
              <a:rPr lang="en-US" sz="1200" b="1" dirty="0" smtClean="0">
                <a:solidFill>
                  <a:schemeClr val="bg1"/>
                </a:solidFill>
              </a:rPr>
              <a:t>&amp; </a:t>
            </a:r>
            <a:r>
              <a:rPr lang="en-US" sz="1200" b="1" dirty="0">
                <a:solidFill>
                  <a:schemeClr val="bg1"/>
                </a:solidFill>
              </a:rPr>
              <a:t>Theresa </a:t>
            </a:r>
            <a:r>
              <a:rPr lang="en-US" sz="1200" b="1" dirty="0" smtClean="0">
                <a:solidFill>
                  <a:schemeClr val="bg1"/>
                </a:solidFill>
              </a:rPr>
              <a:t>Reineke (IRG-3), </a:t>
            </a:r>
            <a:r>
              <a:rPr lang="en-US" sz="1200" b="1" dirty="0">
                <a:solidFill>
                  <a:schemeClr val="bg1"/>
                </a:solidFill>
              </a:rPr>
              <a:t>University of Minnesota</a:t>
            </a:r>
          </a:p>
        </p:txBody>
      </p:sp>
      <p:sp>
        <p:nvSpPr>
          <p:cNvPr id="8" name="Rectangle 7"/>
          <p:cNvSpPr/>
          <p:nvPr/>
        </p:nvSpPr>
        <p:spPr>
          <a:xfrm>
            <a:off x="152400" y="346918"/>
            <a:ext cx="2759824" cy="276999"/>
          </a:xfrm>
          <a:prstGeom prst="rect">
            <a:avLst/>
          </a:prstGeom>
        </p:spPr>
        <p:txBody>
          <a:bodyPr wrap="square" anchor="ctr">
            <a:spAutoFit/>
          </a:bodyPr>
          <a:lstStyle/>
          <a:p>
            <a:r>
              <a:rPr lang="en-US" sz="1200" b="1" dirty="0">
                <a:solidFill>
                  <a:schemeClr val="bg1"/>
                </a:solidFill>
              </a:rPr>
              <a:t>UMN MRSEC Award DMR# 1420013</a:t>
            </a:r>
          </a:p>
        </p:txBody>
      </p:sp>
      <p:sp>
        <p:nvSpPr>
          <p:cNvPr id="12" name="Rectangle 11"/>
          <p:cNvSpPr/>
          <p:nvPr/>
        </p:nvSpPr>
        <p:spPr>
          <a:xfrm>
            <a:off x="152400" y="745755"/>
            <a:ext cx="561033" cy="276999"/>
          </a:xfrm>
          <a:prstGeom prst="rect">
            <a:avLst/>
          </a:prstGeom>
        </p:spPr>
        <p:txBody>
          <a:bodyPr wrap="square" anchor="ctr">
            <a:spAutoFit/>
          </a:bodyPr>
          <a:lstStyle/>
          <a:p>
            <a:r>
              <a:rPr lang="en-US" sz="1200" b="1" smtClean="0">
                <a:solidFill>
                  <a:srgbClr val="002060"/>
                </a:solidFill>
              </a:rPr>
              <a:t>2019</a:t>
            </a:r>
            <a:endParaRPr lang="en-US" sz="1200" b="1" dirty="0">
              <a:solidFill>
                <a:srgbClr val="002060"/>
              </a:solidFill>
            </a:endParaRPr>
          </a:p>
        </p:txBody>
      </p:sp>
      <p:sp>
        <p:nvSpPr>
          <p:cNvPr id="13" name="Text Box 4" title="image of Micelleplexes"/>
          <p:cNvSpPr txBox="1">
            <a:spLocks noChangeArrowheads="1"/>
          </p:cNvSpPr>
          <p:nvPr/>
        </p:nvSpPr>
        <p:spPr bwMode="auto">
          <a:xfrm>
            <a:off x="252442" y="1195217"/>
            <a:ext cx="4118593" cy="498598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altLang="zh-CN" sz="1400" u="sng" dirty="0"/>
              <a:t>Intellectual Merit</a:t>
            </a:r>
          </a:p>
          <a:p>
            <a:pPr algn="ctr" eaLnBrk="1" hangingPunct="1"/>
            <a:endParaRPr lang="en-US" altLang="zh-CN" sz="1000" u="sng" dirty="0"/>
          </a:p>
          <a:p>
            <a:pPr algn="just" eaLnBrk="1" hangingPunct="1">
              <a:spcAft>
                <a:spcPts val="600"/>
              </a:spcAft>
            </a:pPr>
            <a:r>
              <a:rPr lang="en-US" sz="1400" dirty="0" smtClean="0"/>
              <a:t>The versatility of polyelectrolyte complexes resides in the facile incorporation of multiple chemical components in the composing </a:t>
            </a:r>
            <a:r>
              <a:rPr lang="en-US" sz="1400" dirty="0" err="1" smtClean="0"/>
              <a:t>polyions</a:t>
            </a:r>
            <a:r>
              <a:rPr lang="en-US" sz="1400" dirty="0" smtClean="0"/>
              <a:t>, which allows design of complexes with intricate structures and multiple functionalities. In this work, the complexation of ABC micelles with a model semiflexible polyion, DNA, is systematically investigated to correlate the structure of the micelle with the properties of the resulting “micelleplexes”. With the addition of a nonionic outer corona, the colloidal stability of the resulting micelleplexes dramatically improves and is maintained over a wide range of charge ratios. At the same time, the size, composition and structure of micelleplexes can be tuned by varying the nonionic outer corona length without compromising the colloidal stability. These results demonstrate a new strategy to compact long chain polyions and design nanoparticles with superior colloidal stability and tunable composition. </a:t>
            </a:r>
            <a:endParaRPr lang="en-US" sz="1600" b="1" dirty="0"/>
          </a:p>
        </p:txBody>
      </p:sp>
      <p:sp>
        <p:nvSpPr>
          <p:cNvPr id="11" name="Rectangle 10"/>
          <p:cNvSpPr/>
          <p:nvPr/>
        </p:nvSpPr>
        <p:spPr>
          <a:xfrm>
            <a:off x="4753863" y="1625094"/>
            <a:ext cx="303024" cy="39118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p:cNvSpPr/>
          <p:nvPr/>
        </p:nvSpPr>
        <p:spPr>
          <a:xfrm>
            <a:off x="6482650" y="1907212"/>
            <a:ext cx="1670750" cy="144011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15"/>
          <p:cNvSpPr/>
          <p:nvPr/>
        </p:nvSpPr>
        <p:spPr>
          <a:xfrm>
            <a:off x="6160898" y="1832050"/>
            <a:ext cx="303024" cy="27075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ectangle 16"/>
          <p:cNvSpPr/>
          <p:nvPr/>
        </p:nvSpPr>
        <p:spPr>
          <a:xfrm>
            <a:off x="6313298" y="1984450"/>
            <a:ext cx="303024" cy="27075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extBox 2"/>
          <p:cNvSpPr txBox="1"/>
          <p:nvPr/>
        </p:nvSpPr>
        <p:spPr>
          <a:xfrm>
            <a:off x="4493123" y="5798705"/>
            <a:ext cx="4448400" cy="492443"/>
          </a:xfrm>
          <a:prstGeom prst="rect">
            <a:avLst/>
          </a:prstGeom>
          <a:noFill/>
        </p:spPr>
        <p:txBody>
          <a:bodyPr wrap="square" rtlCol="0">
            <a:spAutoFit/>
          </a:bodyPr>
          <a:lstStyle/>
          <a:p>
            <a:pPr algn="ctr"/>
            <a:r>
              <a:rPr lang="en-US" sz="1300" dirty="0" smtClean="0">
                <a:latin typeface="Arial" panose="020B0604020202020204" pitchFamily="34" charset="0"/>
                <a:cs typeface="Arial" panose="020B0604020202020204" pitchFamily="34" charset="0"/>
              </a:rPr>
              <a:t>Y</a:t>
            </a:r>
            <a:r>
              <a:rPr lang="en-US" sz="1300" dirty="0">
                <a:latin typeface="Arial" panose="020B0604020202020204" pitchFamily="34" charset="0"/>
                <a:cs typeface="Arial" panose="020B0604020202020204" pitchFamily="34" charset="0"/>
              </a:rPr>
              <a:t>. Jiang</a:t>
            </a:r>
            <a:r>
              <a:rPr lang="en-US" sz="1300" dirty="0" smtClean="0">
                <a:latin typeface="Arial" panose="020B0604020202020204" pitchFamily="34" charset="0"/>
                <a:cs typeface="Arial" panose="020B0604020202020204" pitchFamily="34" charset="0"/>
              </a:rPr>
              <a:t>, </a:t>
            </a:r>
            <a:r>
              <a:rPr lang="en-US" sz="1300" dirty="0">
                <a:latin typeface="Arial" panose="020B0604020202020204" pitchFamily="34" charset="0"/>
                <a:cs typeface="Arial" panose="020B0604020202020204" pitchFamily="34" charset="0"/>
              </a:rPr>
              <a:t>T</a:t>
            </a:r>
            <a:r>
              <a:rPr lang="en-US" sz="1300" dirty="0" smtClean="0">
                <a:latin typeface="Arial" panose="020B0604020202020204" pitchFamily="34" charset="0"/>
                <a:cs typeface="Arial" panose="020B0604020202020204" pitchFamily="34" charset="0"/>
              </a:rPr>
              <a:t>. P. </a:t>
            </a:r>
            <a:r>
              <a:rPr lang="en-US" sz="1300" dirty="0">
                <a:latin typeface="Arial" panose="020B0604020202020204" pitchFamily="34" charset="0"/>
                <a:cs typeface="Arial" panose="020B0604020202020204" pitchFamily="34" charset="0"/>
              </a:rPr>
              <a:t>Lodge, T</a:t>
            </a:r>
            <a:r>
              <a:rPr lang="en-US" sz="1300" dirty="0" smtClean="0">
                <a:latin typeface="Arial" panose="020B0604020202020204" pitchFamily="34" charset="0"/>
                <a:cs typeface="Arial" panose="020B0604020202020204" pitchFamily="34" charset="0"/>
              </a:rPr>
              <a:t>. M. </a:t>
            </a:r>
            <a:r>
              <a:rPr lang="en-US" sz="1300" dirty="0">
                <a:latin typeface="Arial" panose="020B0604020202020204" pitchFamily="34" charset="0"/>
                <a:cs typeface="Arial" panose="020B0604020202020204" pitchFamily="34" charset="0"/>
              </a:rPr>
              <a:t>Reineke, </a:t>
            </a:r>
            <a:r>
              <a:rPr lang="en-US" sz="1300" i="1" dirty="0" smtClean="0">
                <a:latin typeface="Arial" panose="020B0604020202020204" pitchFamily="34" charset="0"/>
                <a:cs typeface="Arial" panose="020B0604020202020204" pitchFamily="34" charset="0"/>
              </a:rPr>
              <a:t>J. Am. Chem. Soc., </a:t>
            </a:r>
            <a:r>
              <a:rPr lang="en-US" sz="1300" b="1" dirty="0" smtClean="0">
                <a:latin typeface="Arial" panose="020B0604020202020204" pitchFamily="34" charset="0"/>
                <a:cs typeface="Arial" panose="020B0604020202020204" pitchFamily="34" charset="0"/>
              </a:rPr>
              <a:t>140</a:t>
            </a:r>
            <a:r>
              <a:rPr lang="en-US" sz="1300" dirty="0" smtClean="0">
                <a:latin typeface="Arial" panose="020B0604020202020204" pitchFamily="34" charset="0"/>
                <a:cs typeface="Arial" panose="020B0604020202020204" pitchFamily="34" charset="0"/>
              </a:rPr>
              <a:t>, 11101-1111 (2018)</a:t>
            </a:r>
            <a:endParaRPr lang="en-US" sz="1300" dirty="0">
              <a:latin typeface="Arial" panose="020B0604020202020204" pitchFamily="34" charset="0"/>
              <a:cs typeface="Arial" panose="020B0604020202020204" pitchFamily="34" charset="0"/>
            </a:endParaRPr>
          </a:p>
        </p:txBody>
      </p:sp>
      <p:pic>
        <p:nvPicPr>
          <p:cNvPr id="10" name="Picture 9" descr="image of Micelleplexes: (Top) Cationic micelles can be formed via self-assembly from amphiphilic block polymers and complexed with pDNA to form micelleplexes. (Bottom) The number of micelles per micelleplex was estimated using the Mw of the micelleplexes measured by SLS with the assumptions that all micelleplexes are identical and that there are no excess free micelles."/>
          <p:cNvPicPr>
            <a:picLocks noChangeAspect="1"/>
          </p:cNvPicPr>
          <p:nvPr/>
        </p:nvPicPr>
        <p:blipFill rotWithShape="1">
          <a:blip r:embed="rId3">
            <a:extLst>
              <a:ext uri="{28A0092B-C50C-407E-A947-70E740481C1C}">
                <a14:useLocalDpi xmlns:a14="http://schemas.microsoft.com/office/drawing/2010/main" val="0"/>
              </a:ext>
            </a:extLst>
          </a:blip>
          <a:srcRect t="3156"/>
          <a:stretch/>
        </p:blipFill>
        <p:spPr>
          <a:xfrm>
            <a:off x="4721135" y="1529696"/>
            <a:ext cx="4071791" cy="4321094"/>
          </a:xfrm>
          <a:prstGeom prst="rect">
            <a:avLst/>
          </a:prstGeom>
        </p:spPr>
      </p:pic>
    </p:spTree>
    <p:extLst>
      <p:ext uri="{BB962C8B-B14F-4D97-AF65-F5344CB8AC3E}">
        <p14:creationId xmlns:p14="http://schemas.microsoft.com/office/powerpoint/2010/main" val="1336446825"/>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Breeze">
  <a:themeElements>
    <a:clrScheme name="Breeze">
      <a:dk1>
        <a:sysClr val="windowText" lastClr="000000"/>
      </a:dk1>
      <a:lt1>
        <a:sysClr val="window" lastClr="FFFFFF"/>
      </a:lt1>
      <a:dk2>
        <a:srgbClr val="09213B"/>
      </a:dk2>
      <a:lt2>
        <a:srgbClr val="D5EDF4"/>
      </a:lt2>
      <a:accent1>
        <a:srgbClr val="2C7C9F"/>
      </a:accent1>
      <a:accent2>
        <a:srgbClr val="244A58"/>
      </a:accent2>
      <a:accent3>
        <a:srgbClr val="E2751D"/>
      </a:accent3>
      <a:accent4>
        <a:srgbClr val="FFB400"/>
      </a:accent4>
      <a:accent5>
        <a:srgbClr val="7EB606"/>
      </a:accent5>
      <a:accent6>
        <a:srgbClr val="C00000"/>
      </a:accent6>
      <a:hlink>
        <a:srgbClr val="7030A0"/>
      </a:hlink>
      <a:folHlink>
        <a:srgbClr val="00B0F0"/>
      </a:folHlink>
    </a:clrScheme>
    <a:fontScheme name="Breeze">
      <a:majorFont>
        <a:latin typeface="News Gothic MT"/>
        <a:ea typeface=""/>
        <a:cs typeface=""/>
        <a:font script="Jpan" typeface="ＭＳ Ｐゴシック"/>
        <a:font script="Hans" typeface="宋体"/>
        <a:font script="Hant" typeface="新細明體"/>
      </a:majorFont>
      <a:minorFont>
        <a:latin typeface="News Gothic MT"/>
        <a:ea typeface=""/>
        <a:cs typeface=""/>
        <a:font script="Jpan" typeface="ＭＳ Ｐゴシック"/>
        <a:font script="Hans" typeface="宋体"/>
        <a:font script="Hant" typeface="新細明體"/>
      </a:minorFont>
    </a:fontScheme>
    <a:fmtScheme name="Breeze">
      <a:fillStyleLst>
        <a:solidFill>
          <a:schemeClr val="phClr"/>
        </a:solidFill>
        <a:gradFill rotWithShape="1">
          <a:gsLst>
            <a:gs pos="31000">
              <a:schemeClr val="phClr">
                <a:tint val="100000"/>
                <a:shade val="100000"/>
                <a:satMod val="120000"/>
              </a:schemeClr>
            </a:gs>
            <a:gs pos="100000">
              <a:schemeClr val="phClr">
                <a:tint val="50000"/>
                <a:satMod val="150000"/>
              </a:schemeClr>
            </a:gs>
          </a:gsLst>
          <a:lin ang="5400000" scaled="1"/>
        </a:gradFill>
        <a:gradFill rotWithShape="1">
          <a:gsLst>
            <a:gs pos="0">
              <a:schemeClr val="phClr">
                <a:shade val="100000"/>
                <a:satMod val="120000"/>
              </a:schemeClr>
            </a:gs>
            <a:gs pos="69000">
              <a:schemeClr val="phClr">
                <a:tint val="80000"/>
                <a:shade val="100000"/>
                <a:satMod val="150000"/>
              </a:schemeClr>
            </a:gs>
            <a:gs pos="100000">
              <a:schemeClr val="phClr">
                <a:tint val="50000"/>
                <a:shade val="100000"/>
                <a:satMod val="150000"/>
              </a:schemeClr>
            </a:gs>
          </a:gsLst>
          <a:path path="circle">
            <a:fillToRect l="100000" t="100000" r="100000" b="100000"/>
          </a:path>
        </a:gradFill>
      </a:fillStyleLst>
      <a:lnStyleLst>
        <a:ln w="12700" cap="flat" cmpd="sng" algn="ctr">
          <a:solidFill>
            <a:schemeClr val="phClr">
              <a:shade val="95000"/>
              <a:satMod val="105000"/>
            </a:schemeClr>
          </a:solidFill>
          <a:prstDash val="solid"/>
        </a:ln>
        <a:ln w="25400" cap="flat" cmpd="dbl" algn="ctr">
          <a:solidFill>
            <a:schemeClr val="phClr"/>
          </a:solidFill>
          <a:prstDash val="solid"/>
        </a:ln>
        <a:ln w="31750" cap="flat" cmpd="dbl" algn="ctr">
          <a:solidFill>
            <a:schemeClr val="phClr"/>
          </a:solidFill>
          <a:prstDash val="solid"/>
        </a:ln>
      </a:lnStyleLst>
      <a:effectStyleLst>
        <a:effectStyle>
          <a:effectLst/>
        </a:effectStyle>
        <a:effectStyle>
          <a:effectLst>
            <a:outerShdw blurRad="63500" dist="25400" dir="5400000" sx="101000" sy="101000" rotWithShape="0">
              <a:srgbClr val="000000">
                <a:alpha val="40000"/>
              </a:srgbClr>
            </a:outerShdw>
          </a:effectLst>
        </a:effectStyle>
        <a:effectStyle>
          <a:effectLst>
            <a:innerShdw blurRad="127000" dist="25400" dir="13500000">
              <a:srgbClr val="C0C0C0">
                <a:alpha val="75000"/>
              </a:srgbClr>
            </a:innerShdw>
            <a:outerShdw blurRad="88900" dist="25400" dir="5400000" sx="102000" sy="102000" algn="ctr" rotWithShape="0">
              <a:srgbClr val="C0C0C0">
                <a:alpha val="40000"/>
              </a:srgbClr>
            </a:outerShdw>
          </a:effectLst>
          <a:scene3d>
            <a:camera prst="perspectiveLeft" fov="300000"/>
            <a:lightRig rig="soft" dir="l">
              <a:rot lat="0" lon="0" rev="4200000"/>
            </a:lightRig>
          </a:scene3d>
          <a:sp3d extrusionH="38100" prstMaterial="powder">
            <a:bevelT w="50800" h="88900" prst="convex"/>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blipFill rotWithShape="1">
          <a:blip xmlns:r="http://schemas.openxmlformats.org/officeDocument/2006/relationships" r:embed="rId1">
            <a:duotone>
              <a:schemeClr val="phClr">
                <a:shade val="40000"/>
                <a:satMod val="400000"/>
              </a:schemeClr>
              <a:schemeClr val="phClr">
                <a:tint val="10000"/>
                <a:satMod val="200000"/>
              </a:schemeClr>
            </a:duotone>
          </a:blip>
          <a:stretch/>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Breeze.thmx</Template>
  <TotalTime>14169</TotalTime>
  <Words>521</Words>
  <Application>Microsoft Office PowerPoint</Application>
  <PresentationFormat>On-screen Show (4:3)</PresentationFormat>
  <Paragraphs>10</Paragraphs>
  <Slides>1</Slides>
  <Notes>1</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vt:i4>
      </vt:variant>
    </vt:vector>
  </HeadingPairs>
  <TitlesOfParts>
    <vt:vector size="9" baseType="lpstr">
      <vt:lpstr>ＭＳ Ｐゴシック</vt:lpstr>
      <vt:lpstr>宋体</vt:lpstr>
      <vt:lpstr>Arial</vt:lpstr>
      <vt:lpstr>Calibri</vt:lpstr>
      <vt:lpstr>Gulim</vt:lpstr>
      <vt:lpstr>News Gothic MT</vt:lpstr>
      <vt:lpstr>Wingdings 2</vt:lpstr>
      <vt:lpstr>Breeze</vt:lpstr>
      <vt:lpstr>ABC Micelleplexes: Precise Compaction and High Colloidal Stability</vt:lpstr>
    </vt:vector>
  </TitlesOfParts>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rob</dc:creator>
  <cp:lastModifiedBy>Lisa J Wissbaum</cp:lastModifiedBy>
  <cp:revision>71</cp:revision>
  <cp:lastPrinted>2018-09-04T15:32:49Z</cp:lastPrinted>
  <dcterms:created xsi:type="dcterms:W3CDTF">2016-07-19T18:16:54Z</dcterms:created>
  <dcterms:modified xsi:type="dcterms:W3CDTF">2019-05-07T20:20:15Z</dcterms:modified>
</cp:coreProperties>
</file>