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0"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72" autoAdjust="0"/>
    <p:restoredTop sz="96257" autoAdjust="0"/>
  </p:normalViewPr>
  <p:slideViewPr>
    <p:cSldViewPr snapToGrid="0" snapToObjects="1">
      <p:cViewPr varScale="1">
        <p:scale>
          <a:sx n="106" d="100"/>
          <a:sy n="106" d="100"/>
        </p:scale>
        <p:origin x="20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2583168-E7F9-4C40-B2E1-BFF12B302229}" type="datetimeFigureOut">
              <a:rPr lang="en-US" smtClean="0"/>
              <a:t>5/14/2020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00B60B0-D72F-458D-8967-8861AF58E305}" type="slidenum">
              <a:rPr lang="en-US" smtClean="0"/>
              <a:t>‹#›</a:t>
            </a:fld>
            <a:endParaRPr lang="en-US"/>
          </a:p>
        </p:txBody>
      </p:sp>
    </p:spTree>
    <p:extLst>
      <p:ext uri="{BB962C8B-B14F-4D97-AF65-F5344CB8AC3E}">
        <p14:creationId xmlns:p14="http://schemas.microsoft.com/office/powerpoint/2010/main" val="758882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Using molecular dynamics simulations and transferable force fields, we designed a series of symmetric triblock amphiphiles (or high-</a:t>
            </a:r>
            <a:r>
              <a:rPr lang="en-US" sz="1200" i="1" kern="1200" dirty="0">
                <a:solidFill>
                  <a:schemeClr val="tx1"/>
                </a:solidFill>
                <a:effectLst/>
                <a:latin typeface="+mn-lt"/>
                <a:ea typeface="+mn-ea"/>
                <a:cs typeface="+mn-cs"/>
              </a:rPr>
              <a:t>χ</a:t>
            </a:r>
            <a:r>
              <a:rPr lang="en-US" sz="1200" kern="1200" dirty="0">
                <a:solidFill>
                  <a:schemeClr val="tx1"/>
                </a:solidFill>
                <a:effectLst/>
                <a:latin typeface="+mn-lt"/>
                <a:ea typeface="+mn-ea"/>
                <a:cs typeface="+mn-cs"/>
              </a:rPr>
              <a:t> block oligomers) comprising incompatible sugar-based (A) and hydrocarbon (B) blocks that can self-assemble into ordered nanostructures with sub 1-nm domains and full domain pitches as small as 1.2 nm.  Depending on the chain length and block sequence, the ordered morphologies include lamellae, perforated lamellae, and hexagonally-perforated lamellae. The self-assembly of these amphiphiles bears some similarities, but also some differences, to those formed by symmetric triblock polymers. In lamellae formed by ABA amphiphiles, the fraction of B blocks “bridging” between polar domains is nearly unity, much higher than that found for symmetric triblock polymers, and the bridging molecules adopt elongated conformations. In contrast, “looping” conformations are prevalent for A blocks of BAB amphiphiles.  Above the order-disorder transition temperature, the disordered states are locally well-segregated yet the B blocks of ABA amphiphiles are significantly less stretched than in the lamellar phases. Analysis of both hydrogen-bonded and nonpolar clusters reveals the </a:t>
            </a:r>
            <a:r>
              <a:rPr lang="en-US" sz="1200" kern="1200" dirty="0" err="1">
                <a:solidFill>
                  <a:schemeClr val="tx1"/>
                </a:solidFill>
                <a:effectLst/>
                <a:latin typeface="+mn-lt"/>
                <a:ea typeface="+mn-ea"/>
                <a:cs typeface="+mn-cs"/>
              </a:rPr>
              <a:t>bicontinuous</a:t>
            </a:r>
            <a:r>
              <a:rPr lang="en-US" sz="1200" kern="1200" dirty="0">
                <a:solidFill>
                  <a:schemeClr val="tx1"/>
                </a:solidFill>
                <a:effectLst/>
                <a:latin typeface="+mn-lt"/>
                <a:ea typeface="+mn-ea"/>
                <a:cs typeface="+mn-cs"/>
              </a:rPr>
              <a:t> nature of these network phases. </a:t>
            </a:r>
            <a:r>
              <a:rPr lang="en-US" sz="1200" kern="1200">
                <a:solidFill>
                  <a:schemeClr val="tx1"/>
                </a:solidFill>
                <a:effectLst/>
                <a:latin typeface="+mn-lt"/>
                <a:ea typeface="+mn-ea"/>
                <a:cs typeface="+mn-cs"/>
              </a:rPr>
              <a:t>This simulation study furnishes detailed insights into structure-property relationships for mesophase formation on the 1-nm length scale that will aid further miniaturization for numerous applications.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200" dirty="0">
              <a:latin typeface="Arial"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223F821D-2BE7-4814-B063-BBB7BB036596}" type="slidenum">
              <a:rPr lang="en-US" smtClean="0"/>
              <a:t>1</a:t>
            </a:fld>
            <a:endParaRPr lang="en-US"/>
          </a:p>
        </p:txBody>
      </p:sp>
    </p:spTree>
    <p:extLst>
      <p:ext uri="{BB962C8B-B14F-4D97-AF65-F5344CB8AC3E}">
        <p14:creationId xmlns:p14="http://schemas.microsoft.com/office/powerpoint/2010/main" val="330881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5/14/2020</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emf"/><Relationship Id="rId11" Type="http://schemas.openxmlformats.org/officeDocument/2006/relationships/image" Target="../media/image13.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 Id="rId1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pPr algn="ctr"/>
            <a:r>
              <a:rPr lang="en-US" altLang="ko-KR" sz="1800" b="1" i="1" dirty="0">
                <a:solidFill>
                  <a:schemeClr val="tx2"/>
                </a:solidFill>
                <a:ea typeface="Gulim" charset="0"/>
                <a:cs typeface="Gulim" charset="0"/>
              </a:rPr>
              <a:t>Computational Design of Triblock </a:t>
            </a:r>
            <a:br>
              <a:rPr lang="en-US" altLang="ko-KR" sz="1800" b="1" i="1" dirty="0">
                <a:solidFill>
                  <a:schemeClr val="tx2"/>
                </a:solidFill>
                <a:ea typeface="Gulim" charset="0"/>
                <a:cs typeface="Gulim" charset="0"/>
              </a:rPr>
            </a:br>
            <a:r>
              <a:rPr lang="en-US" altLang="ko-KR" sz="1800" b="1" i="1" dirty="0">
                <a:solidFill>
                  <a:schemeClr val="tx2"/>
                </a:solidFill>
                <a:ea typeface="Gulim" charset="0"/>
                <a:cs typeface="Gulim" charset="0"/>
              </a:rPr>
              <a:t>Amphiphiles with 1-nm Domains</a:t>
            </a:r>
          </a:p>
        </p:txBody>
      </p:sp>
      <p:sp>
        <p:nvSpPr>
          <p:cNvPr id="7" name="Rectangle 6"/>
          <p:cNvSpPr/>
          <p:nvPr/>
        </p:nvSpPr>
        <p:spPr>
          <a:xfrm>
            <a:off x="4371035" y="1014660"/>
            <a:ext cx="4692577" cy="461665"/>
          </a:xfrm>
          <a:prstGeom prst="rect">
            <a:avLst/>
          </a:prstGeom>
        </p:spPr>
        <p:txBody>
          <a:bodyPr wrap="square" anchor="ctr">
            <a:spAutoFit/>
          </a:bodyPr>
          <a:lstStyle/>
          <a:p>
            <a:r>
              <a:rPr lang="en-US" sz="1200" b="1" dirty="0">
                <a:solidFill>
                  <a:schemeClr val="bg1"/>
                </a:solidFill>
              </a:rPr>
              <a:t>Theresa </a:t>
            </a:r>
            <a:r>
              <a:rPr lang="en-US" sz="1200" b="1" dirty="0" err="1">
                <a:solidFill>
                  <a:schemeClr val="bg1"/>
                </a:solidFill>
              </a:rPr>
              <a:t>Reineke</a:t>
            </a:r>
            <a:r>
              <a:rPr lang="en-US" sz="1200" b="1" dirty="0">
                <a:solidFill>
                  <a:schemeClr val="bg1"/>
                </a:solidFill>
              </a:rPr>
              <a:t>, Timothy Lodge &amp; </a:t>
            </a:r>
            <a:r>
              <a:rPr lang="en-US" sz="1200" b="1" dirty="0" err="1">
                <a:solidFill>
                  <a:schemeClr val="bg1"/>
                </a:solidFill>
              </a:rPr>
              <a:t>Ilja</a:t>
            </a:r>
            <a:r>
              <a:rPr lang="en-US" sz="1200" b="1" dirty="0">
                <a:solidFill>
                  <a:schemeClr val="bg1"/>
                </a:solidFill>
              </a:rPr>
              <a:t> </a:t>
            </a:r>
            <a:r>
              <a:rPr lang="en-US" sz="1200" b="1" dirty="0" err="1">
                <a:solidFill>
                  <a:schemeClr val="bg1"/>
                </a:solidFill>
              </a:rPr>
              <a:t>Siepmann</a:t>
            </a:r>
            <a:r>
              <a:rPr lang="en-US" sz="1200" b="1" dirty="0">
                <a:solidFill>
                  <a:schemeClr val="bg1"/>
                </a:solidFill>
              </a:rPr>
              <a:t> (IRG-3), Mahesh Mahanthappa (Seed), University of Minnesota</a:t>
            </a: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UMN MRSEC Award DMR# 1420013</a:t>
            </a:r>
          </a:p>
        </p:txBody>
      </p:sp>
      <p:sp>
        <p:nvSpPr>
          <p:cNvPr id="12" name="Rectangle 11"/>
          <p:cNvSpPr/>
          <p:nvPr/>
        </p:nvSpPr>
        <p:spPr>
          <a:xfrm>
            <a:off x="152400" y="745755"/>
            <a:ext cx="840059" cy="276999"/>
          </a:xfrm>
          <a:prstGeom prst="rect">
            <a:avLst/>
          </a:prstGeom>
        </p:spPr>
        <p:txBody>
          <a:bodyPr wrap="square" anchor="ctr">
            <a:spAutoFit/>
          </a:bodyPr>
          <a:lstStyle/>
          <a:p>
            <a:r>
              <a:rPr lang="en-US" sz="1200" b="1" dirty="0">
                <a:solidFill>
                  <a:srgbClr val="002060"/>
                </a:solidFill>
              </a:rPr>
              <a:t>2020</a:t>
            </a:r>
          </a:p>
        </p:txBody>
      </p:sp>
      <p:sp>
        <p:nvSpPr>
          <p:cNvPr id="13" name="Text Box 4" title="image of Micelleplexes"/>
          <p:cNvSpPr txBox="1">
            <a:spLocks noChangeArrowheads="1"/>
          </p:cNvSpPr>
          <p:nvPr/>
        </p:nvSpPr>
        <p:spPr bwMode="auto">
          <a:xfrm>
            <a:off x="252442" y="1095827"/>
            <a:ext cx="4118593"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zh-CN" sz="1400" u="sng" dirty="0"/>
              <a:t>Intellectual Merit</a:t>
            </a:r>
          </a:p>
          <a:p>
            <a:pPr algn="ctr" eaLnBrk="1" hangingPunct="1"/>
            <a:endParaRPr lang="en-US" altLang="zh-CN" sz="800" u="sng" dirty="0"/>
          </a:p>
          <a:p>
            <a:pPr algn="just" eaLnBrk="1" hangingPunct="1"/>
            <a:r>
              <a:rPr lang="en-US" sz="1400" dirty="0"/>
              <a:t>Block polymers are a class of versatile self-assembling soft materials that can form exquisite nanostructures for applications including ion transport membranes for batteries and fuel cells, and templates for inorganic oxide catalysts. Using molecular dynamics simulations and transferable force fields, we designed a series of symmetric triblock amphiphiles (or high-𝜒</a:t>
            </a:r>
            <a:r>
              <a:rPr lang="el-GR" sz="1400" dirty="0"/>
              <a:t> </a:t>
            </a:r>
            <a:r>
              <a:rPr lang="en-US" sz="1400"/>
              <a:t>“block oligomers”) </a:t>
            </a:r>
            <a:r>
              <a:rPr lang="en-US" sz="1400" dirty="0"/>
              <a:t>comprising incompatible sugar-based (</a:t>
            </a:r>
            <a:r>
              <a:rPr lang="en-US" sz="1400" b="1" dirty="0">
                <a:solidFill>
                  <a:schemeClr val="accent6"/>
                </a:solidFill>
              </a:rPr>
              <a:t>A</a:t>
            </a:r>
            <a:r>
              <a:rPr lang="en-US" sz="1400" dirty="0"/>
              <a:t>) and hydrocarbon (</a:t>
            </a:r>
            <a:r>
              <a:rPr lang="en-US" sz="1400" b="1" dirty="0">
                <a:solidFill>
                  <a:srgbClr val="0070C0"/>
                </a:solidFill>
              </a:rPr>
              <a:t>B</a:t>
            </a:r>
            <a:r>
              <a:rPr lang="en-US" sz="1400" dirty="0"/>
              <a:t>) blocks that can self-assemble into ordered nanostructures with full domain pitches as small as 1.2 nm.  Depending on the chain length and block sequence, the ordered morphologies include lamellae (LAM), perforated lamellae, and hexagonally-perforated lamellae (HP</a:t>
            </a:r>
            <a:r>
              <a:rPr lang="en-US" sz="1400" dirty="0">
                <a:sym typeface="Wingdings" pitchFamily="2" charset="2"/>
              </a:rPr>
              <a:t>L)</a:t>
            </a:r>
            <a:r>
              <a:rPr lang="en-US" sz="1400" dirty="0"/>
              <a:t>. Above the order-disorder transition temperature, the disordered states are locally well-segregated and form </a:t>
            </a:r>
            <a:r>
              <a:rPr lang="en-US" sz="1400" dirty="0" err="1"/>
              <a:t>bicontinuous</a:t>
            </a:r>
            <a:r>
              <a:rPr lang="en-US" sz="1400" dirty="0"/>
              <a:t> network phases. This study furnishes detailed insights into structure-property relationships for mesophase formation on the 1-nm length scale that will aid further miniaturization for numerous applications.</a:t>
            </a:r>
            <a:endParaRPr lang="en-US" sz="1400" b="1" dirty="0"/>
          </a:p>
        </p:txBody>
      </p:sp>
      <p:sp>
        <p:nvSpPr>
          <p:cNvPr id="11" name="Rectangle 10"/>
          <p:cNvSpPr/>
          <p:nvPr/>
        </p:nvSpPr>
        <p:spPr>
          <a:xfrm>
            <a:off x="4753863" y="1625094"/>
            <a:ext cx="303024" cy="3911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60898" y="18320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313298" y="1984450"/>
            <a:ext cx="303024" cy="270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F225D8-EF27-44A4-A211-3F2D09E8D5BF}"/>
              </a:ext>
            </a:extLst>
          </p:cNvPr>
          <p:cNvSpPr txBox="1"/>
          <p:nvPr/>
        </p:nvSpPr>
        <p:spPr>
          <a:xfrm>
            <a:off x="4470526" y="5560205"/>
            <a:ext cx="4673474" cy="707886"/>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Z. Shen, J. L. Chen, V. </a:t>
            </a:r>
            <a:r>
              <a:rPr lang="en-US" sz="1000" dirty="0" err="1">
                <a:latin typeface="Arial" panose="020B0604020202020204" pitchFamily="34" charset="0"/>
                <a:cs typeface="Arial" panose="020B0604020202020204" pitchFamily="34" charset="0"/>
              </a:rPr>
              <a:t>Vernadskaia</a:t>
            </a:r>
            <a:r>
              <a:rPr lang="en-US" sz="1000" dirty="0">
                <a:latin typeface="Arial" panose="020B0604020202020204" pitchFamily="34" charset="0"/>
                <a:cs typeface="Arial" panose="020B0604020202020204" pitchFamily="34" charset="0"/>
              </a:rPr>
              <a:t>, S. P. </a:t>
            </a:r>
            <a:r>
              <a:rPr lang="en-US" sz="1000" dirty="0" err="1">
                <a:latin typeface="Arial" panose="020B0604020202020204" pitchFamily="34" charset="0"/>
                <a:cs typeface="Arial" panose="020B0604020202020204" pitchFamily="34" charset="0"/>
              </a:rPr>
              <a:t>Ertem</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M. K. Mahanthappa</a:t>
            </a:r>
            <a:r>
              <a:rPr lang="en-US" sz="1000" dirty="0">
                <a:latin typeface="Arial" panose="020B0604020202020204" pitchFamily="34" charset="0"/>
                <a:cs typeface="Arial" panose="020B0604020202020204" pitchFamily="34" charset="0"/>
              </a:rPr>
              <a:t>, M. A. </a:t>
            </a:r>
            <a:r>
              <a:rPr lang="en-US" sz="1000" dirty="0" err="1">
                <a:latin typeface="Arial" panose="020B0604020202020204" pitchFamily="34" charset="0"/>
                <a:cs typeface="Arial" panose="020B0604020202020204" pitchFamily="34" charset="0"/>
              </a:rPr>
              <a:t>Hillmyer</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T. M. </a:t>
            </a:r>
            <a:r>
              <a:rPr lang="en-US" sz="1000" b="1" dirty="0" err="1">
                <a:latin typeface="Arial" panose="020B0604020202020204" pitchFamily="34" charset="0"/>
                <a:cs typeface="Arial" panose="020B0604020202020204" pitchFamily="34" charset="0"/>
              </a:rPr>
              <a:t>Reineke</a:t>
            </a:r>
            <a:r>
              <a:rPr lang="en-US" sz="1000" dirty="0">
                <a:latin typeface="Arial" panose="020B0604020202020204" pitchFamily="34" charset="0"/>
                <a:cs typeface="Arial" panose="020B0604020202020204" pitchFamily="34" charset="0"/>
              </a:rPr>
              <a:t>, </a:t>
            </a:r>
            <a:r>
              <a:rPr lang="en-US" sz="1000" b="1" dirty="0">
                <a:latin typeface="Arial" panose="020B0604020202020204" pitchFamily="34" charset="0"/>
                <a:cs typeface="Arial" panose="020B0604020202020204" pitchFamily="34" charset="0"/>
              </a:rPr>
              <a:t>T. P. Lodge </a:t>
            </a:r>
            <a:r>
              <a:rPr lang="en-US" sz="1000" dirty="0">
                <a:latin typeface="Arial" panose="020B0604020202020204" pitchFamily="34" charset="0"/>
                <a:cs typeface="Arial" panose="020B0604020202020204" pitchFamily="34" charset="0"/>
              </a:rPr>
              <a:t>&amp;</a:t>
            </a:r>
            <a:br>
              <a:rPr lang="en-US" sz="1000" dirty="0">
                <a:latin typeface="Arial" panose="020B0604020202020204" pitchFamily="34" charset="0"/>
                <a:cs typeface="Arial" panose="020B0604020202020204" pitchFamily="34" charset="0"/>
              </a:rPr>
            </a:br>
            <a:r>
              <a:rPr lang="en-US" sz="1000" b="1" dirty="0">
                <a:latin typeface="Arial" panose="020B0604020202020204" pitchFamily="34" charset="0"/>
                <a:cs typeface="Arial" panose="020B0604020202020204" pitchFamily="34" charset="0"/>
              </a:rPr>
              <a:t>J. I. </a:t>
            </a:r>
            <a:r>
              <a:rPr lang="en-US" sz="1000" b="1" dirty="0" err="1">
                <a:latin typeface="Arial" panose="020B0604020202020204" pitchFamily="34" charset="0"/>
                <a:cs typeface="Arial" panose="020B0604020202020204" pitchFamily="34" charset="0"/>
              </a:rPr>
              <a:t>Siepmann</a:t>
            </a:r>
            <a:r>
              <a:rPr lang="en-US" sz="1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J. Am. Chem. Soc.</a:t>
            </a:r>
            <a:r>
              <a:rPr lang="en-US" sz="1000" dirty="0">
                <a:latin typeface="Arial" panose="020B0604020202020204" pitchFamily="34" charset="0"/>
                <a:cs typeface="Arial" panose="020B0604020202020204" pitchFamily="34" charset="0"/>
              </a:rPr>
              <a:t>, </a:t>
            </a:r>
            <a:r>
              <a:rPr lang="en-US" sz="1000" b="1" dirty="0" smtClean="0">
                <a:latin typeface="Arial" panose="020B0604020202020204" pitchFamily="34" charset="0"/>
                <a:cs typeface="Arial" panose="020B0604020202020204" pitchFamily="34" charset="0"/>
              </a:rPr>
              <a:t>(2020) </a:t>
            </a:r>
            <a:r>
              <a:rPr lang="en-US" sz="1000" dirty="0" smtClean="0">
                <a:latin typeface="Arial" panose="020B0604020202020204" pitchFamily="34" charset="0"/>
                <a:cs typeface="Arial" panose="020B0604020202020204" pitchFamily="34" charset="0"/>
              </a:rPr>
              <a:t/>
            </a:r>
            <a:br>
              <a:rPr lang="en-US" sz="1000" dirty="0" smtClean="0">
                <a:latin typeface="Arial" panose="020B0604020202020204" pitchFamily="34" charset="0"/>
                <a:cs typeface="Arial" panose="020B0604020202020204" pitchFamily="34" charset="0"/>
              </a:rPr>
            </a:br>
            <a:r>
              <a:rPr lang="en-US" sz="1000" dirty="0" smtClean="0">
                <a:latin typeface="Arial" panose="020B0604020202020204" pitchFamily="34" charset="0"/>
                <a:cs typeface="Arial" panose="020B0604020202020204" pitchFamily="34" charset="0"/>
              </a:rPr>
              <a:t>DOI: 10.1021/jacs.0c01829</a:t>
            </a:r>
            <a:endParaRPr lang="en-US" sz="1000" dirty="0">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BDFFD4DB-3E4C-3B44-BD9B-93EF64536819}"/>
              </a:ext>
            </a:extLst>
          </p:cNvPr>
          <p:cNvGrpSpPr>
            <a:grpSpLocks noChangeAspect="1"/>
          </p:cNvGrpSpPr>
          <p:nvPr/>
        </p:nvGrpSpPr>
        <p:grpSpPr>
          <a:xfrm>
            <a:off x="7184682" y="1563334"/>
            <a:ext cx="1832298" cy="1868292"/>
            <a:chOff x="1121172" y="850973"/>
            <a:chExt cx="2617568" cy="2668990"/>
          </a:xfrm>
        </p:grpSpPr>
        <p:pic>
          <p:nvPicPr>
            <p:cNvPr id="22" name="Picture 21">
              <a:extLst>
                <a:ext uri="{FF2B5EF4-FFF2-40B4-BE49-F238E27FC236}">
                  <a16:creationId xmlns:a16="http://schemas.microsoft.com/office/drawing/2014/main" id="{9C154CBC-1D07-DE46-A4E7-DBB139470AA8}"/>
                </a:ext>
              </a:extLst>
            </p:cNvPr>
            <p:cNvPicPr>
              <a:picLocks noChangeAspect="1"/>
            </p:cNvPicPr>
            <p:nvPr/>
          </p:nvPicPr>
          <p:blipFill>
            <a:blip r:embed="rId3"/>
            <a:stretch>
              <a:fillRect/>
            </a:stretch>
          </p:blipFill>
          <p:spPr>
            <a:xfrm>
              <a:off x="1425546" y="2992050"/>
              <a:ext cx="2079330" cy="527913"/>
            </a:xfrm>
            <a:prstGeom prst="rect">
              <a:avLst/>
            </a:prstGeom>
          </p:spPr>
        </p:pic>
        <p:pic>
          <p:nvPicPr>
            <p:cNvPr id="23" name="Picture 22" descr="A picture containing red, shirt&#10;&#10;Description automatically generated">
              <a:extLst>
                <a:ext uri="{FF2B5EF4-FFF2-40B4-BE49-F238E27FC236}">
                  <a16:creationId xmlns:a16="http://schemas.microsoft.com/office/drawing/2014/main" id="{ED74E6AF-4A6B-F443-8138-41344787A9BF}"/>
                </a:ext>
              </a:extLst>
            </p:cNvPr>
            <p:cNvPicPr>
              <a:picLocks noChangeAspect="1"/>
            </p:cNvPicPr>
            <p:nvPr/>
          </p:nvPicPr>
          <p:blipFill rotWithShape="1">
            <a:blip r:embed="rId4" cstate="hq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121172" y="850973"/>
              <a:ext cx="2617568" cy="2141077"/>
            </a:xfrm>
            <a:prstGeom prst="rect">
              <a:avLst/>
            </a:prstGeom>
          </p:spPr>
        </p:pic>
      </p:grpSp>
      <p:grpSp>
        <p:nvGrpSpPr>
          <p:cNvPr id="24" name="Group 23">
            <a:extLst>
              <a:ext uri="{FF2B5EF4-FFF2-40B4-BE49-F238E27FC236}">
                <a16:creationId xmlns:a16="http://schemas.microsoft.com/office/drawing/2014/main" id="{F4B8E967-CA27-364E-9AB7-E9E2DD3C6ADA}"/>
              </a:ext>
            </a:extLst>
          </p:cNvPr>
          <p:cNvGrpSpPr>
            <a:grpSpLocks noChangeAspect="1"/>
          </p:cNvGrpSpPr>
          <p:nvPr/>
        </p:nvGrpSpPr>
        <p:grpSpPr>
          <a:xfrm>
            <a:off x="4608375" y="1578712"/>
            <a:ext cx="2550265" cy="1835483"/>
            <a:chOff x="4274384" y="894281"/>
            <a:chExt cx="3643235" cy="2622114"/>
          </a:xfrm>
        </p:grpSpPr>
        <p:pic>
          <p:nvPicPr>
            <p:cNvPr id="25" name="Picture 24">
              <a:extLst>
                <a:ext uri="{FF2B5EF4-FFF2-40B4-BE49-F238E27FC236}">
                  <a16:creationId xmlns:a16="http://schemas.microsoft.com/office/drawing/2014/main" id="{F4ECD343-7E95-4340-BD57-3EBD15362A35}"/>
                </a:ext>
              </a:extLst>
            </p:cNvPr>
            <p:cNvPicPr>
              <a:picLocks noChangeAspect="1"/>
            </p:cNvPicPr>
            <p:nvPr/>
          </p:nvPicPr>
          <p:blipFill>
            <a:blip r:embed="rId6"/>
            <a:stretch>
              <a:fillRect/>
            </a:stretch>
          </p:blipFill>
          <p:spPr>
            <a:xfrm>
              <a:off x="4821839" y="2988482"/>
              <a:ext cx="2617568" cy="527913"/>
            </a:xfrm>
            <a:prstGeom prst="rect">
              <a:avLst/>
            </a:prstGeom>
          </p:spPr>
        </p:pic>
        <p:pic>
          <p:nvPicPr>
            <p:cNvPr id="26" name="Picture 25" descr="A picture containing table, blue, white, hat&#10;&#10;Description automatically generated">
              <a:extLst>
                <a:ext uri="{FF2B5EF4-FFF2-40B4-BE49-F238E27FC236}">
                  <a16:creationId xmlns:a16="http://schemas.microsoft.com/office/drawing/2014/main" id="{4540E127-860C-334C-9B4E-256C40243B66}"/>
                </a:ext>
              </a:extLst>
            </p:cNvPr>
            <p:cNvPicPr>
              <a:picLocks noChangeAspect="1"/>
            </p:cNvPicPr>
            <p:nvPr/>
          </p:nvPicPr>
          <p:blipFill rotWithShape="1">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4274384" y="894281"/>
              <a:ext cx="3643235" cy="2054460"/>
            </a:xfrm>
            <a:prstGeom prst="rect">
              <a:avLst/>
            </a:prstGeom>
          </p:spPr>
        </p:pic>
      </p:grpSp>
      <p:pic>
        <p:nvPicPr>
          <p:cNvPr id="27" name="Picture 26">
            <a:extLst>
              <a:ext uri="{FF2B5EF4-FFF2-40B4-BE49-F238E27FC236}">
                <a16:creationId xmlns:a16="http://schemas.microsoft.com/office/drawing/2014/main" id="{C81AD53C-3DFA-3042-942D-61AE496D3377}"/>
              </a:ext>
            </a:extLst>
          </p:cNvPr>
          <p:cNvPicPr>
            <a:picLocks noChangeAspect="1"/>
          </p:cNvPicPr>
          <p:nvPr/>
        </p:nvPicPr>
        <p:blipFill rotWithShape="1">
          <a:blip r:embed="rId9" cstate="hqprint">
            <a:extLst>
              <a:ext uri="{BEBA8EAE-BF5A-486C-A8C5-ECC9F3942E4B}">
                <a14:imgProps xmlns:a14="http://schemas.microsoft.com/office/drawing/2010/main">
                  <a14:imgLayer r:embed="rId10">
                    <a14:imgEffect>
                      <a14:brightnessContrast bright="20000" contrast="20000"/>
                    </a14:imgEffect>
                  </a14:imgLayer>
                </a14:imgProps>
              </a:ext>
              <a:ext uri="{28A0092B-C50C-407E-A947-70E740481C1C}">
                <a14:useLocalDpi xmlns:a14="http://schemas.microsoft.com/office/drawing/2010/main"/>
              </a:ext>
            </a:extLst>
          </a:blip>
          <a:srcRect/>
          <a:stretch/>
        </p:blipFill>
        <p:spPr>
          <a:xfrm>
            <a:off x="7282070" y="3801652"/>
            <a:ext cx="1664208" cy="1755648"/>
          </a:xfrm>
          <a:prstGeom prst="rect">
            <a:avLst/>
          </a:prstGeom>
        </p:spPr>
      </p:pic>
      <p:pic>
        <p:nvPicPr>
          <p:cNvPr id="29" name="Picture 28">
            <a:extLst>
              <a:ext uri="{FF2B5EF4-FFF2-40B4-BE49-F238E27FC236}">
                <a16:creationId xmlns:a16="http://schemas.microsoft.com/office/drawing/2014/main" id="{986CE8A8-11C6-EC4F-99CE-DD315D9E4B48}"/>
              </a:ext>
            </a:extLst>
          </p:cNvPr>
          <p:cNvPicPr>
            <a:picLocks noChangeAspect="1"/>
          </p:cNvPicPr>
          <p:nvPr/>
        </p:nvPicPr>
        <p:blipFill rotWithShape="1">
          <a:blip r:embed="rId11" cstate="hqprint">
            <a:extLst>
              <a:ext uri="{BEBA8EAE-BF5A-486C-A8C5-ECC9F3942E4B}">
                <a14:imgProps xmlns:a14="http://schemas.microsoft.com/office/drawing/2010/main">
                  <a14:imgLayer r:embed="rId12">
                    <a14:imgEffect>
                      <a14:backgroundRemoval t="666" b="100000" l="142" r="99644">
                        <a14:foregroundMark x1="78276" y1="98779" x2="78276" y2="98779"/>
                        <a14:foregroundMark x1="1211" y1="34739" x2="21368" y2="1110"/>
                        <a14:backgroundMark x1="16524" y1="11099" x2="16524" y2="11099"/>
                        <a14:backgroundMark x1="40171" y1="14317" x2="40171" y2="14317"/>
                        <a14:backgroundMark x1="67877" y1="20200" x2="67877" y2="20200"/>
                        <a14:backgroundMark x1="91097" y1="31188" x2="91097" y2="31188"/>
                        <a14:backgroundMark x1="97650" y1="33296" x2="97650" y2="33296"/>
                        <a14:backgroundMark x1="87108" y1="22087" x2="87108" y2="22087"/>
                        <a14:backgroundMark x1="97863" y1="18757" x2="97863" y2="18757"/>
                        <a14:backgroundMark x1="97721" y1="57492" x2="97721" y2="57492"/>
                        <a14:backgroundMark x1="13960" y1="67925" x2="13960" y2="67925"/>
                        <a14:backgroundMark x1="3561" y1="83574" x2="3561" y2="83574"/>
                        <a14:backgroundMark x1="5769" y1="29745" x2="5769" y2="29745"/>
                        <a14:backgroundMark x1="5769" y1="29745" x2="5769" y2="29745"/>
                        <a14:backgroundMark x1="2137" y1="34628" x2="2137" y2="34628"/>
                        <a14:backgroundMark x1="93875" y1="57492" x2="93875" y2="57492"/>
                        <a14:backgroundMark x1="96937" y1="65927" x2="96937" y2="65927"/>
                        <a14:backgroundMark x1="96866" y1="65927" x2="96866" y2="65927"/>
                        <a14:backgroundMark x1="77493" y1="88346" x2="77493" y2="88346"/>
                        <a14:backgroundMark x1="77493" y1="88346" x2="77493" y2="88346"/>
                        <a14:backgroundMark x1="79274" y1="96115" x2="79274" y2="96115"/>
                        <a14:backgroundMark x1="6980" y1="35960" x2="6980" y2="35960"/>
                        <a14:backgroundMark x1="95299" y1="45505" x2="95299" y2="45505"/>
                        <a14:backgroundMark x1="95299" y1="45505" x2="95299" y2="45505"/>
                        <a14:backgroundMark x1="7336" y1="75472" x2="7336" y2="75472"/>
                        <a14:backgroundMark x1="5271" y1="39290" x2="5271" y2="39290"/>
                      </a14:backgroundRemoval>
                    </a14:imgEffect>
                  </a14:imgLayer>
                </a14:imgProps>
              </a:ext>
              <a:ext uri="{28A0092B-C50C-407E-A947-70E740481C1C}">
                <a14:useLocalDpi xmlns:a14="http://schemas.microsoft.com/office/drawing/2010/main"/>
              </a:ext>
            </a:extLst>
          </a:blip>
          <a:srcRect/>
          <a:stretch/>
        </p:blipFill>
        <p:spPr>
          <a:xfrm>
            <a:off x="4671666" y="3735999"/>
            <a:ext cx="1457219" cy="935198"/>
          </a:xfrm>
          <a:prstGeom prst="rect">
            <a:avLst/>
          </a:prstGeom>
        </p:spPr>
      </p:pic>
      <p:pic>
        <p:nvPicPr>
          <p:cNvPr id="30" name="Picture 29">
            <a:extLst>
              <a:ext uri="{FF2B5EF4-FFF2-40B4-BE49-F238E27FC236}">
                <a16:creationId xmlns:a16="http://schemas.microsoft.com/office/drawing/2014/main" id="{977C37A2-48D2-A54F-946A-E28F792A2252}"/>
              </a:ext>
            </a:extLst>
          </p:cNvPr>
          <p:cNvPicPr>
            <a:picLocks noChangeAspect="1"/>
          </p:cNvPicPr>
          <p:nvPr/>
        </p:nvPicPr>
        <p:blipFill rotWithShape="1">
          <a:blip r:embed="rId13" cstate="hqprint">
            <a:extLst>
              <a:ext uri="{BEBA8EAE-BF5A-486C-A8C5-ECC9F3942E4B}">
                <a14:imgProps xmlns:a14="http://schemas.microsoft.com/office/drawing/2010/main">
                  <a14:imgLayer r:embed="rId14">
                    <a14:imgEffect>
                      <a14:backgroundRemoval t="334" b="100000" l="0" r="99644">
                        <a14:foregroundMark x1="570" y1="36526" x2="1140" y2="83853"/>
                        <a14:foregroundMark x1="855" y1="84187" x2="78561" y2="99443"/>
                        <a14:foregroundMark x1="78276" y1="99220" x2="99217" y2="64477"/>
                        <a14:foregroundMark x1="99217" y1="64477" x2="98575" y2="16370"/>
                        <a14:foregroundMark x1="21154" y1="1336" x2="98433" y2="16370"/>
                        <a14:foregroundMark x1="499" y1="36080" x2="21296" y2="1559"/>
                        <a14:backgroundMark x1="3205" y1="33296" x2="3205" y2="33296"/>
                        <a14:backgroundMark x1="2066" y1="44878" x2="2066" y2="44878"/>
                        <a14:backgroundMark x1="2066" y1="54232" x2="2066" y2="54232"/>
                        <a14:backgroundMark x1="98148" y1="52450" x2="98148" y2="52450"/>
                        <a14:backgroundMark x1="98504" y1="23831" x2="98504" y2="23831"/>
                        <a14:backgroundMark x1="85826" y1="84744" x2="85826" y2="84744"/>
                        <a14:backgroundMark x1="79986" y1="94766" x2="79986" y2="94766"/>
                        <a14:backgroundMark x1="53989" y1="8463" x2="53989" y2="8463"/>
                        <a14:backgroundMark x1="59330" y1="93318" x2="59330" y2="93318"/>
                        <a14:backgroundMark x1="71510" y1="97216" x2="71510" y2="97216"/>
                        <a14:backgroundMark x1="54630" y1="93096" x2="54630" y2="93096"/>
                        <a14:backgroundMark x1="48433" y1="92539" x2="48433" y2="92539"/>
                        <a14:backgroundMark x1="39174" y1="90757" x2="39174" y2="90757"/>
                        <a14:backgroundMark x1="39744" y1="90757" x2="39744" y2="90757"/>
                        <a14:backgroundMark x1="42949" y1="91091" x2="42949" y2="91091"/>
                        <a14:backgroundMark x1="30912" y1="89310" x2="30912" y2="89310"/>
                        <a14:backgroundMark x1="24217" y1="88641" x2="24217" y2="88641"/>
                        <a14:backgroundMark x1="1140" y1="37751" x2="1140" y2="37751"/>
                        <a14:backgroundMark x1="98077" y1="18486" x2="98077" y2="18486"/>
                        <a14:backgroundMark x1="98077" y1="25278" x2="98077" y2="25278"/>
                        <a14:backgroundMark x1="99288" y1="62249" x2="99288" y2="62249"/>
                        <a14:backgroundMark x1="95085" y1="47773" x2="95085" y2="47773"/>
                        <a14:backgroundMark x1="90883" y1="76949" x2="90883" y2="76949"/>
                        <a14:backgroundMark x1="89031" y1="80178" x2="89031" y2="80178"/>
                        <a14:backgroundMark x1="89957" y1="79176" x2="89957" y2="79176"/>
                        <a14:backgroundMark x1="49359" y1="7572" x2="49359" y2="7572"/>
                        <a14:backgroundMark x1="4345" y1="69154" x2="4345" y2="69154"/>
                        <a14:backgroundMark x1="46154" y1="11359" x2="46154" y2="11359"/>
                        <a14:backgroundMark x1="18162" y1="85301" x2="18162" y2="85301"/>
                        <a14:backgroundMark x1="16880" y1="86303" x2="16880" y2="86303"/>
                        <a14:backgroundMark x1="14672" y1="85635" x2="14672" y2="85635"/>
                        <a14:backgroundMark x1="1852" y1="79844" x2="1852" y2="79844"/>
                        <a14:backgroundMark x1="2920" y1="83630" x2="2920" y2="83630"/>
                        <a14:backgroundMark x1="77849" y1="97661" x2="77849" y2="97661"/>
                        <a14:backgroundMark x1="85114" y1="86637" x2="85114" y2="86637"/>
                        <a14:backgroundMark x1="98148" y1="28731" x2="98148" y2="28731"/>
                      </a14:backgroundRemoval>
                    </a14:imgEffect>
                  </a14:imgLayer>
                </a14:imgProps>
              </a:ext>
              <a:ext uri="{28A0092B-C50C-407E-A947-70E740481C1C}">
                <a14:useLocalDpi xmlns:a14="http://schemas.microsoft.com/office/drawing/2010/main"/>
              </a:ext>
            </a:extLst>
          </a:blip>
          <a:srcRect/>
          <a:stretch/>
        </p:blipFill>
        <p:spPr>
          <a:xfrm>
            <a:off x="4668924" y="4617266"/>
            <a:ext cx="1457237" cy="931736"/>
          </a:xfrm>
          <a:prstGeom prst="rect">
            <a:avLst/>
          </a:prstGeom>
        </p:spPr>
      </p:pic>
      <p:sp>
        <p:nvSpPr>
          <p:cNvPr id="3" name="TextBox 2">
            <a:extLst>
              <a:ext uri="{FF2B5EF4-FFF2-40B4-BE49-F238E27FC236}">
                <a16:creationId xmlns:a16="http://schemas.microsoft.com/office/drawing/2014/main" id="{04A76C64-0117-0B40-AD91-C1A491EBE1EA}"/>
              </a:ext>
            </a:extLst>
          </p:cNvPr>
          <p:cNvSpPr txBox="1"/>
          <p:nvPr/>
        </p:nvSpPr>
        <p:spPr>
          <a:xfrm>
            <a:off x="4564088" y="3248545"/>
            <a:ext cx="1960793" cy="461665"/>
          </a:xfrm>
          <a:prstGeom prst="rect">
            <a:avLst/>
          </a:prstGeom>
          <a:noFill/>
        </p:spPr>
        <p:txBody>
          <a:bodyPr wrap="none" rtlCol="0">
            <a:spAutoFit/>
          </a:bodyPr>
          <a:lstStyle/>
          <a:p>
            <a:pPr algn="ctr"/>
            <a:r>
              <a:rPr lang="en-US" sz="1200" b="1" dirty="0">
                <a:solidFill>
                  <a:schemeClr val="accent6"/>
                </a:solidFill>
                <a:latin typeface="Arial" panose="020B0604020202020204" pitchFamily="34" charset="0"/>
                <a:cs typeface="Arial" panose="020B0604020202020204" pitchFamily="34" charset="0"/>
              </a:rPr>
              <a:t>A</a:t>
            </a:r>
            <a:r>
              <a:rPr lang="en-US" sz="1200" b="1" baseline="-25000" dirty="0">
                <a:solidFill>
                  <a:schemeClr val="accent6"/>
                </a:solidFill>
                <a:latin typeface="Arial" panose="020B0604020202020204" pitchFamily="34" charset="0"/>
                <a:cs typeface="Arial" panose="020B0604020202020204" pitchFamily="34" charset="0"/>
              </a:rPr>
              <a:t>2</a:t>
            </a:r>
            <a:r>
              <a:rPr lang="en-US" sz="1200" b="1" dirty="0">
                <a:solidFill>
                  <a:srgbClr val="0070C0"/>
                </a:solidFill>
                <a:latin typeface="Arial" panose="020B0604020202020204" pitchFamily="34" charset="0"/>
                <a:cs typeface="Arial" panose="020B0604020202020204" pitchFamily="34" charset="0"/>
              </a:rPr>
              <a:t>B</a:t>
            </a:r>
            <a:r>
              <a:rPr lang="en-US" sz="1200" b="1" baseline="-25000" dirty="0">
                <a:solidFill>
                  <a:srgbClr val="0070C0"/>
                </a:solidFill>
                <a:latin typeface="Arial" panose="020B0604020202020204" pitchFamily="34" charset="0"/>
                <a:cs typeface="Arial" panose="020B0604020202020204" pitchFamily="34" charset="0"/>
              </a:rPr>
              <a:t>12</a:t>
            </a:r>
            <a:r>
              <a:rPr lang="en-US" sz="1200" b="1" dirty="0">
                <a:solidFill>
                  <a:schemeClr val="accent6"/>
                </a:solidFill>
                <a:latin typeface="Arial" panose="020B0604020202020204" pitchFamily="34" charset="0"/>
                <a:cs typeface="Arial" panose="020B0604020202020204" pitchFamily="34" charset="0"/>
              </a:rPr>
              <a:t>A</a:t>
            </a:r>
            <a:r>
              <a:rPr lang="en-US" sz="1200" b="1" baseline="-25000" dirty="0">
                <a:solidFill>
                  <a:schemeClr val="accent6"/>
                </a:solidFill>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in LAM state with</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few </a:t>
            </a:r>
            <a:r>
              <a:rPr lang="en-US" sz="1200" dirty="0">
                <a:solidFill>
                  <a:srgbClr val="FFFF00"/>
                </a:solidFill>
                <a:highlight>
                  <a:srgbClr val="C0C0C0"/>
                </a:highlight>
                <a:latin typeface="Arial" panose="020B0604020202020204" pitchFamily="34" charset="0"/>
                <a:cs typeface="Arial" panose="020B0604020202020204" pitchFamily="34" charset="0"/>
              </a:rPr>
              <a:t>LOOP</a:t>
            </a:r>
            <a:r>
              <a:rPr lang="en-US" sz="1200" dirty="0">
                <a:latin typeface="Arial" panose="020B0604020202020204" pitchFamily="34" charset="0"/>
                <a:cs typeface="Arial" panose="020B0604020202020204" pitchFamily="34" charset="0"/>
              </a:rPr>
              <a:t> conformations</a:t>
            </a:r>
          </a:p>
        </p:txBody>
      </p:sp>
      <p:sp>
        <p:nvSpPr>
          <p:cNvPr id="31" name="TextBox 30">
            <a:extLst>
              <a:ext uri="{FF2B5EF4-FFF2-40B4-BE49-F238E27FC236}">
                <a16:creationId xmlns:a16="http://schemas.microsoft.com/office/drawing/2014/main" id="{EE4F6391-6FB6-3C4B-BEAD-743B1D5C94E3}"/>
              </a:ext>
            </a:extLst>
          </p:cNvPr>
          <p:cNvSpPr txBox="1"/>
          <p:nvPr/>
        </p:nvSpPr>
        <p:spPr>
          <a:xfrm>
            <a:off x="7345863" y="3520213"/>
            <a:ext cx="1563954" cy="276999"/>
          </a:xfrm>
          <a:prstGeom prst="rect">
            <a:avLst/>
          </a:prstGeom>
          <a:noFill/>
        </p:spPr>
        <p:txBody>
          <a:bodyPr wrap="none" rtlCol="0">
            <a:spAutoFit/>
          </a:bodyPr>
          <a:lstStyle/>
          <a:p>
            <a:r>
              <a:rPr lang="en-US" sz="1200" b="1" dirty="0">
                <a:solidFill>
                  <a:srgbClr val="0070C0"/>
                </a:solidFill>
                <a:latin typeface="Arial" panose="020B0604020202020204" pitchFamily="34" charset="0"/>
                <a:cs typeface="Arial" panose="020B0604020202020204" pitchFamily="34" charset="0"/>
              </a:rPr>
              <a:t>B</a:t>
            </a:r>
            <a:r>
              <a:rPr lang="en-US" sz="1200" b="1" baseline="-25000" dirty="0">
                <a:solidFill>
                  <a:srgbClr val="0070C0"/>
                </a:solidFill>
                <a:latin typeface="Arial" panose="020B0604020202020204" pitchFamily="34" charset="0"/>
                <a:cs typeface="Arial" panose="020B0604020202020204" pitchFamily="34" charset="0"/>
              </a:rPr>
              <a:t>6</a:t>
            </a:r>
            <a:r>
              <a:rPr lang="en-US" sz="1200" b="1" dirty="0">
                <a:solidFill>
                  <a:schemeClr val="accent6"/>
                </a:solidFill>
                <a:latin typeface="Arial" panose="020B0604020202020204" pitchFamily="34" charset="0"/>
                <a:cs typeface="Arial" panose="020B0604020202020204" pitchFamily="34" charset="0"/>
              </a:rPr>
              <a:t>A</a:t>
            </a:r>
            <a:r>
              <a:rPr lang="en-US" sz="1200" b="1" baseline="-25000" dirty="0">
                <a:solidFill>
                  <a:schemeClr val="accent6"/>
                </a:solidFill>
                <a:latin typeface="Arial" panose="020B0604020202020204" pitchFamily="34" charset="0"/>
                <a:cs typeface="Arial" panose="020B0604020202020204" pitchFamily="34" charset="0"/>
              </a:rPr>
              <a:t>4</a:t>
            </a:r>
            <a:r>
              <a:rPr lang="en-US" sz="1200" b="1" dirty="0">
                <a:solidFill>
                  <a:srgbClr val="0070C0"/>
                </a:solidFill>
                <a:latin typeface="Arial" panose="020B0604020202020204" pitchFamily="34" charset="0"/>
                <a:cs typeface="Arial" panose="020B0604020202020204" pitchFamily="34" charset="0"/>
              </a:rPr>
              <a:t>B</a:t>
            </a:r>
            <a:r>
              <a:rPr lang="en-US" sz="1200" b="1" baseline="-25000" dirty="0">
                <a:solidFill>
                  <a:srgbClr val="0070C0"/>
                </a:solidFill>
                <a:latin typeface="Arial" panose="020B0604020202020204" pitchFamily="34" charset="0"/>
                <a:cs typeface="Arial" panose="020B0604020202020204" pitchFamily="34" charset="0"/>
              </a:rPr>
              <a:t>6</a:t>
            </a:r>
            <a:r>
              <a:rPr lang="en-US" sz="1200" dirty="0">
                <a:latin typeface="Arial" panose="020B0604020202020204" pitchFamily="34" charset="0"/>
                <a:cs typeface="Arial" panose="020B0604020202020204" pitchFamily="34" charset="0"/>
              </a:rPr>
              <a:t> in HPL state</a:t>
            </a:r>
          </a:p>
        </p:txBody>
      </p:sp>
      <p:sp>
        <p:nvSpPr>
          <p:cNvPr id="32" name="TextBox 31">
            <a:extLst>
              <a:ext uri="{FF2B5EF4-FFF2-40B4-BE49-F238E27FC236}">
                <a16:creationId xmlns:a16="http://schemas.microsoft.com/office/drawing/2014/main" id="{8107ED44-5F01-F946-87FA-D8F4F51FC3B9}"/>
              </a:ext>
            </a:extLst>
          </p:cNvPr>
          <p:cNvSpPr txBox="1"/>
          <p:nvPr/>
        </p:nvSpPr>
        <p:spPr>
          <a:xfrm>
            <a:off x="6020220" y="4076790"/>
            <a:ext cx="966144" cy="1200329"/>
          </a:xfrm>
          <a:prstGeom prst="rect">
            <a:avLst/>
          </a:prstGeom>
          <a:noFill/>
        </p:spPr>
        <p:txBody>
          <a:bodyPr wrap="square" rtlCol="0">
            <a:spAutoFit/>
          </a:bodyPr>
          <a:lstStyle/>
          <a:p>
            <a:pPr algn="ctr"/>
            <a:r>
              <a:rPr lang="en-US" sz="1200" b="1" dirty="0">
                <a:solidFill>
                  <a:schemeClr val="accent6"/>
                </a:solidFill>
                <a:latin typeface="Arial" panose="020B0604020202020204" pitchFamily="34" charset="0"/>
                <a:cs typeface="Arial" panose="020B0604020202020204" pitchFamily="34" charset="0"/>
              </a:rPr>
              <a:t>A</a:t>
            </a:r>
            <a:r>
              <a:rPr lang="en-US" sz="1200" b="1" baseline="-25000" dirty="0">
                <a:solidFill>
                  <a:schemeClr val="accent6"/>
                </a:solidFill>
                <a:latin typeface="Arial" panose="020B0604020202020204" pitchFamily="34" charset="0"/>
                <a:cs typeface="Arial" panose="020B0604020202020204" pitchFamily="34" charset="0"/>
              </a:rPr>
              <a:t>2</a:t>
            </a:r>
            <a:r>
              <a:rPr lang="en-US" sz="1200" b="1" dirty="0">
                <a:solidFill>
                  <a:srgbClr val="0070C0"/>
                </a:solidFill>
                <a:latin typeface="Arial" panose="020B0604020202020204" pitchFamily="34" charset="0"/>
                <a:cs typeface="Arial" panose="020B0604020202020204" pitchFamily="34" charset="0"/>
              </a:rPr>
              <a:t>B</a:t>
            </a:r>
            <a:r>
              <a:rPr lang="en-US" sz="1200" b="1" baseline="-25000" dirty="0">
                <a:solidFill>
                  <a:srgbClr val="0070C0"/>
                </a:solidFill>
                <a:latin typeface="Arial" panose="020B0604020202020204" pitchFamily="34" charset="0"/>
                <a:cs typeface="Arial" panose="020B0604020202020204" pitchFamily="34" charset="0"/>
              </a:rPr>
              <a:t>10</a:t>
            </a:r>
            <a:r>
              <a:rPr lang="en-US" sz="1200" b="1" dirty="0">
                <a:solidFill>
                  <a:schemeClr val="accent6"/>
                </a:solidFill>
                <a:latin typeface="Arial" panose="020B0604020202020204" pitchFamily="34" charset="0"/>
                <a:cs typeface="Arial" panose="020B0604020202020204" pitchFamily="34" charset="0"/>
              </a:rPr>
              <a:t>A</a:t>
            </a:r>
            <a:r>
              <a:rPr lang="en-US" sz="1200" b="1" baseline="-25000" dirty="0">
                <a:solidFill>
                  <a:schemeClr val="accent6"/>
                </a:solidFill>
                <a:latin typeface="Arial" panose="020B0604020202020204" pitchFamily="34" charset="0"/>
                <a:cs typeface="Arial" panose="020B0604020202020204" pitchFamily="34" charset="0"/>
              </a:rPr>
              <a:t>2</a:t>
            </a:r>
            <a:r>
              <a:rPr lang="en-US" sz="1200" dirty="0">
                <a:latin typeface="Arial" panose="020B0604020202020204" pitchFamily="34" charset="0"/>
                <a:cs typeface="Arial" panose="020B0604020202020204" pitchFamily="34" charset="0"/>
              </a:rPr>
              <a:t> with continuous </a:t>
            </a:r>
            <a:r>
              <a:rPr lang="en-US" sz="1200" dirty="0">
                <a:solidFill>
                  <a:schemeClr val="accent6"/>
                </a:solidFill>
                <a:latin typeface="Arial" panose="020B0604020202020204" pitchFamily="34" charset="0"/>
                <a:cs typeface="Arial" panose="020B0604020202020204" pitchFamily="34" charset="0"/>
              </a:rPr>
              <a:t>polar</a:t>
            </a:r>
            <a:r>
              <a:rPr lang="en-US" sz="1200" dirty="0">
                <a:latin typeface="Arial" panose="020B0604020202020204" pitchFamily="34" charset="0"/>
                <a:cs typeface="Arial" panose="020B0604020202020204" pitchFamily="34" charset="0"/>
              </a:rPr>
              <a:t> and </a:t>
            </a:r>
            <a:r>
              <a:rPr lang="en-US" sz="1200" dirty="0">
                <a:solidFill>
                  <a:srgbClr val="0070C0"/>
                </a:solidFill>
                <a:latin typeface="Arial" panose="020B0604020202020204" pitchFamily="34" charset="0"/>
                <a:cs typeface="Arial" panose="020B0604020202020204" pitchFamily="34" charset="0"/>
              </a:rPr>
              <a:t>nonpolar</a:t>
            </a:r>
            <a:r>
              <a:rPr lang="en-US" sz="1200" dirty="0">
                <a:latin typeface="Arial" panose="020B0604020202020204" pitchFamily="34" charset="0"/>
                <a:cs typeface="Arial" panose="020B0604020202020204" pitchFamily="34" charset="0"/>
              </a:rPr>
              <a:t> regions</a:t>
            </a:r>
          </a:p>
        </p:txBody>
      </p:sp>
    </p:spTree>
    <p:extLst>
      <p:ext uri="{BB962C8B-B14F-4D97-AF65-F5344CB8AC3E}">
        <p14:creationId xmlns:p14="http://schemas.microsoft.com/office/powerpoint/2010/main" val="13364468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14413</TotalTime>
  <Words>506</Words>
  <Application>Microsoft Office PowerPoint</Application>
  <PresentationFormat>On-screen Show (4:3)</PresentationFormat>
  <Paragraphs>13</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ＭＳ Ｐゴシック</vt:lpstr>
      <vt:lpstr>宋体</vt:lpstr>
      <vt:lpstr>Arial</vt:lpstr>
      <vt:lpstr>Calibri</vt:lpstr>
      <vt:lpstr>Gulim</vt:lpstr>
      <vt:lpstr>News Gothic MT</vt:lpstr>
      <vt:lpstr>Wingdings</vt:lpstr>
      <vt:lpstr>Wingdings 2</vt:lpstr>
      <vt:lpstr>Breeze</vt:lpstr>
      <vt:lpstr>Computational Design of Triblock  Amphiphiles with 1-nm Domains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Lisa J Wissbaum</cp:lastModifiedBy>
  <cp:revision>83</cp:revision>
  <cp:lastPrinted>2020-04-17T21:41:38Z</cp:lastPrinted>
  <dcterms:created xsi:type="dcterms:W3CDTF">2016-07-19T18:16:54Z</dcterms:created>
  <dcterms:modified xsi:type="dcterms:W3CDTF">2020-05-14T23:22:02Z</dcterms:modified>
</cp:coreProperties>
</file>