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81348" autoAdjust="0"/>
  </p:normalViewPr>
  <p:slideViewPr>
    <p:cSldViewPr snapToGrid="0" snapToObjects="1">
      <p:cViewPr varScale="1">
        <p:scale>
          <a:sx n="94" d="100"/>
          <a:sy n="94" d="100"/>
        </p:scale>
        <p:origin x="23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2583168-E7F9-4C40-B2E1-BFF12B302229}" type="datetimeFigureOut">
              <a:rPr lang="en-US" smtClean="0"/>
              <a:t>6/15/2017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0B60B0-D72F-458D-8967-8861AF58E305}" type="slidenum">
              <a:rPr lang="en-US" smtClean="0"/>
              <a:t>‹#›</a:t>
            </a:fld>
            <a:endParaRPr lang="en-US"/>
          </a:p>
        </p:txBody>
      </p:sp>
    </p:spTree>
    <p:extLst>
      <p:ext uri="{BB962C8B-B14F-4D97-AF65-F5344CB8AC3E}">
        <p14:creationId xmlns:p14="http://schemas.microsoft.com/office/powerpoint/2010/main" val="75888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latin typeface="Arial" charset="0"/>
                <a:ea typeface="ＭＳ Ｐゴシック" charset="0"/>
                <a:cs typeface="ＭＳ Ｐゴシック" charset="0"/>
              </a:rPr>
              <a:t>This</a:t>
            </a:r>
            <a:r>
              <a:rPr lang="en-US" sz="1200" baseline="0" dirty="0" smtClean="0">
                <a:latin typeface="Arial" charset="0"/>
                <a:ea typeface="ＭＳ Ｐゴシック" charset="0"/>
                <a:cs typeface="ＭＳ Ｐゴシック" charset="0"/>
              </a:rPr>
              <a:t> is work performed in the </a:t>
            </a:r>
            <a:r>
              <a:rPr lang="en-US" sz="1200" baseline="0" dirty="0" err="1" smtClean="0">
                <a:latin typeface="Arial" charset="0"/>
                <a:ea typeface="ＭＳ Ｐゴシック" charset="0"/>
                <a:cs typeface="ＭＳ Ｐゴシック" charset="0"/>
              </a:rPr>
              <a:t>Mkhoyan</a:t>
            </a:r>
            <a:r>
              <a:rPr lang="en-US" sz="1200" baseline="0" dirty="0" smtClean="0">
                <a:latin typeface="Arial" charset="0"/>
                <a:ea typeface="ＭＳ Ｐゴシック" charset="0"/>
                <a:cs typeface="ＭＳ Ｐゴシック" charset="0"/>
              </a:rPr>
              <a:t>, </a:t>
            </a:r>
            <a:r>
              <a:rPr lang="en-US" sz="1200" baseline="0" dirty="0" err="1" smtClean="0">
                <a:latin typeface="Arial" charset="0"/>
                <a:ea typeface="ＭＳ Ｐゴシック" charset="0"/>
                <a:cs typeface="ＭＳ Ｐゴシック" charset="0"/>
              </a:rPr>
              <a:t>Jalan</a:t>
            </a:r>
            <a:r>
              <a:rPr lang="en-US" sz="1200" baseline="0" dirty="0" smtClean="0">
                <a:latin typeface="Arial" charset="0"/>
                <a:ea typeface="ＭＳ Ｐゴシック" charset="0"/>
                <a:cs typeface="ＭＳ Ｐゴシック" charset="0"/>
              </a:rPr>
              <a:t> and </a:t>
            </a:r>
            <a:r>
              <a:rPr lang="en-US" sz="1200" baseline="0" dirty="0" err="1" smtClean="0">
                <a:latin typeface="Arial" charset="0"/>
                <a:ea typeface="ＭＳ Ｐゴシック" charset="0"/>
                <a:cs typeface="ＭＳ Ｐゴシック" charset="0"/>
              </a:rPr>
              <a:t>Wentzcovitch</a:t>
            </a:r>
            <a:r>
              <a:rPr lang="en-US" sz="1200" baseline="0" dirty="0" smtClean="0">
                <a:latin typeface="Arial" charset="0"/>
                <a:ea typeface="ＭＳ Ｐゴシック" charset="0"/>
                <a:cs typeface="ＭＳ Ｐゴシック" charset="0"/>
              </a:rPr>
              <a:t> groups in IRGs 1 and 2. The team studied NdTiO</a:t>
            </a:r>
            <a:r>
              <a:rPr lang="en-US" sz="1200" baseline="-25000" dirty="0" smtClean="0">
                <a:latin typeface="Arial" charset="0"/>
                <a:ea typeface="ＭＳ Ｐゴシック" charset="0"/>
                <a:cs typeface="ＭＳ Ｐゴシック" charset="0"/>
              </a:rPr>
              <a:t>3</a:t>
            </a:r>
            <a:r>
              <a:rPr lang="en-US" sz="1200" baseline="0" dirty="0" smtClean="0">
                <a:latin typeface="Arial" charset="0"/>
                <a:ea typeface="ＭＳ Ｐゴシック" charset="0"/>
                <a:cs typeface="ＭＳ Ｐゴシック" charset="0"/>
              </a:rPr>
              <a:t>/SrTiO</a:t>
            </a:r>
            <a:r>
              <a:rPr lang="en-US" sz="1200" baseline="-25000" dirty="0" smtClean="0">
                <a:latin typeface="Arial" charset="0"/>
                <a:ea typeface="ＭＳ Ｐゴシック" charset="0"/>
                <a:cs typeface="ＭＳ Ｐゴシック" charset="0"/>
              </a:rPr>
              <a:t>3</a:t>
            </a:r>
            <a:r>
              <a:rPr lang="en-US" sz="1200" baseline="0" dirty="0" smtClean="0">
                <a:latin typeface="Arial" charset="0"/>
                <a:ea typeface="ＭＳ Ｐゴシック" charset="0"/>
                <a:cs typeface="ＭＳ Ｐゴシック" charset="0"/>
              </a:rPr>
              <a:t> </a:t>
            </a:r>
            <a:r>
              <a:rPr lang="en-US" sz="1200" baseline="0" dirty="0" err="1" smtClean="0">
                <a:latin typeface="Arial" charset="0"/>
                <a:ea typeface="ＭＳ Ｐゴシック" charset="0"/>
                <a:cs typeface="ＭＳ Ｐゴシック" charset="0"/>
              </a:rPr>
              <a:t>superlattices</a:t>
            </a:r>
            <a:r>
              <a:rPr lang="en-US" sz="1200" baseline="0" dirty="0" smtClean="0">
                <a:latin typeface="Arial" charset="0"/>
                <a:ea typeface="ＭＳ Ｐゴシック" charset="0"/>
                <a:cs typeface="ＭＳ Ｐゴシック" charset="0"/>
              </a:rPr>
              <a:t> grown by oxide MBE and then examined by aberration-corrected STEM/EELS. The new line defect is a local region where the unit cell is rotated by 45 degrees with respect to the bulk axes, accompanied by atomic displacements and vacancy formation. This is a quite complex local arrangement, determined in the work by STEM imaging and local EELS, and verified in DFT calculations by </a:t>
            </a:r>
            <a:r>
              <a:rPr lang="en-US" sz="1200" baseline="0" dirty="0" err="1" smtClean="0">
                <a:latin typeface="Arial" charset="0"/>
                <a:ea typeface="ＭＳ Ｐゴシック" charset="0"/>
                <a:cs typeface="ＭＳ Ｐゴシック" charset="0"/>
              </a:rPr>
              <a:t>Wentzcovitch</a:t>
            </a:r>
            <a:r>
              <a:rPr lang="en-US" sz="1200" baseline="0" dirty="0" smtClean="0">
                <a:latin typeface="Arial" charset="0"/>
                <a:ea typeface="ＭＳ Ｐゴシック" charset="0"/>
                <a:cs typeface="ＭＳ Ｐゴシック" charset="0"/>
              </a:rPr>
              <a:t>. The basic ingredients for formation are multivalent ions, slight off stoichiometry, and lattice strain, which are common in </a:t>
            </a:r>
            <a:r>
              <a:rPr lang="en-US" sz="1200" baseline="0" dirty="0" err="1" smtClean="0">
                <a:latin typeface="Arial" charset="0"/>
                <a:ea typeface="ＭＳ Ｐゴシック" charset="0"/>
                <a:cs typeface="ＭＳ Ｐゴシック" charset="0"/>
              </a:rPr>
              <a:t>perovskite</a:t>
            </a:r>
            <a:r>
              <a:rPr lang="en-US" sz="1200" baseline="0" dirty="0" smtClean="0">
                <a:latin typeface="Arial" charset="0"/>
                <a:ea typeface="ＭＳ Ｐゴシック" charset="0"/>
                <a:cs typeface="ＭＳ Ｐゴシック" charset="0"/>
              </a:rPr>
              <a:t> films, and thus it may well form in some other systems. The work was published as </a:t>
            </a:r>
            <a:r>
              <a:rPr lang="en-US" sz="1200" baseline="0" dirty="0" err="1" smtClean="0">
                <a:latin typeface="Arial" charset="0"/>
                <a:ea typeface="ＭＳ Ｐゴシック" charset="0"/>
                <a:cs typeface="ＭＳ Ｐゴシック" charset="0"/>
              </a:rPr>
              <a:t>Jeong</a:t>
            </a:r>
            <a:r>
              <a:rPr lang="en-US" sz="1200" baseline="0" dirty="0" smtClean="0">
                <a:latin typeface="Arial" charset="0"/>
                <a:ea typeface="ＭＳ Ｐゴシック" charset="0"/>
                <a:cs typeface="ＭＳ Ｐゴシック" charset="0"/>
              </a:rPr>
              <a:t>, </a:t>
            </a:r>
            <a:r>
              <a:rPr lang="en-US" sz="1200" baseline="0" dirty="0" err="1" smtClean="0">
                <a:latin typeface="Arial" charset="0"/>
                <a:ea typeface="ＭＳ Ｐゴシック" charset="0"/>
                <a:cs typeface="ＭＳ Ｐゴシック" charset="0"/>
              </a:rPr>
              <a:t>Topsakal</a:t>
            </a:r>
            <a:r>
              <a:rPr lang="en-US" sz="1200" baseline="0" dirty="0" smtClean="0">
                <a:latin typeface="Arial" charset="0"/>
                <a:ea typeface="ＭＳ Ｐゴシック" charset="0"/>
                <a:cs typeface="ＭＳ Ｐゴシック" charset="0"/>
              </a:rPr>
              <a:t>, Xu, </a:t>
            </a:r>
            <a:r>
              <a:rPr lang="en-US" sz="1200" baseline="0" dirty="0" err="1" smtClean="0">
                <a:latin typeface="Arial" charset="0"/>
                <a:ea typeface="ＭＳ Ｐゴシック" charset="0"/>
                <a:cs typeface="ＭＳ Ｐゴシック" charset="0"/>
              </a:rPr>
              <a:t>Jalan</a:t>
            </a:r>
            <a:r>
              <a:rPr lang="en-US" sz="1200" baseline="0" dirty="0" smtClean="0">
                <a:latin typeface="Arial" charset="0"/>
                <a:ea typeface="ＭＳ Ｐゴシック" charset="0"/>
                <a:cs typeface="ＭＳ Ｐゴシック" charset="0"/>
              </a:rPr>
              <a:t>, </a:t>
            </a:r>
            <a:r>
              <a:rPr lang="en-US" sz="1200" baseline="0" dirty="0" err="1" smtClean="0">
                <a:latin typeface="Arial" charset="0"/>
                <a:ea typeface="ＭＳ Ｐゴシック" charset="0"/>
                <a:cs typeface="ＭＳ Ｐゴシック" charset="0"/>
              </a:rPr>
              <a:t>Wentzcovitch</a:t>
            </a:r>
            <a:r>
              <a:rPr lang="en-US" sz="1200" baseline="0" dirty="0" smtClean="0">
                <a:latin typeface="Arial" charset="0"/>
                <a:ea typeface="ＭＳ Ｐゴシック" charset="0"/>
                <a:cs typeface="ＭＳ Ｐゴシック" charset="0"/>
              </a:rPr>
              <a:t>, and </a:t>
            </a:r>
            <a:r>
              <a:rPr lang="en-US" sz="1200" baseline="0" dirty="0" err="1" smtClean="0">
                <a:latin typeface="Arial" charset="0"/>
                <a:ea typeface="ＭＳ Ｐゴシック" charset="0"/>
                <a:cs typeface="ＭＳ Ｐゴシック" charset="0"/>
              </a:rPr>
              <a:t>Mkhoyan</a:t>
            </a:r>
            <a:r>
              <a:rPr lang="en-US" sz="1200" baseline="0" dirty="0" smtClean="0">
                <a:latin typeface="Arial" charset="0"/>
                <a:ea typeface="ＭＳ Ｐゴシック" charset="0"/>
                <a:cs typeface="ＭＳ Ｐゴシック" charset="0"/>
              </a:rPr>
              <a:t>, </a:t>
            </a:r>
            <a:r>
              <a:rPr lang="en-US" sz="1200" baseline="0" dirty="0" err="1" smtClean="0">
                <a:latin typeface="Arial" charset="0"/>
                <a:ea typeface="ＭＳ Ｐゴシック" charset="0"/>
                <a:cs typeface="ＭＳ Ｐゴシック" charset="0"/>
              </a:rPr>
              <a:t>Nano</a:t>
            </a:r>
            <a:r>
              <a:rPr lang="en-US" sz="1200" baseline="0" dirty="0" smtClean="0">
                <a:latin typeface="Arial" charset="0"/>
                <a:ea typeface="ＭＳ Ｐゴシック" charset="0"/>
                <a:cs typeface="ＭＳ Ｐゴシック" charset="0"/>
              </a:rPr>
              <a:t> </a:t>
            </a:r>
            <a:r>
              <a:rPr lang="en-US" sz="1200" baseline="0" dirty="0" err="1" smtClean="0">
                <a:latin typeface="Arial" charset="0"/>
                <a:ea typeface="ＭＳ Ｐゴシック" charset="0"/>
                <a:cs typeface="ＭＳ Ｐゴシック" charset="0"/>
              </a:rPr>
              <a:t>Lett</a:t>
            </a:r>
            <a:r>
              <a:rPr lang="en-US" sz="1200" baseline="0" dirty="0" smtClean="0">
                <a:latin typeface="Arial" charset="0"/>
                <a:ea typeface="ＭＳ Ｐゴシック" charset="0"/>
                <a:cs typeface="ＭＳ Ｐゴシック" charset="0"/>
              </a:rPr>
              <a:t>. </a:t>
            </a:r>
            <a:r>
              <a:rPr lang="en-US" sz="1200" b="1" baseline="0" dirty="0" smtClean="0">
                <a:latin typeface="Arial" charset="0"/>
                <a:ea typeface="ＭＳ Ｐゴシック" charset="0"/>
                <a:cs typeface="ＭＳ Ｐゴシック" charset="0"/>
              </a:rPr>
              <a:t>16</a:t>
            </a:r>
            <a:r>
              <a:rPr lang="en-US" sz="1200" baseline="0" dirty="0" smtClean="0">
                <a:latin typeface="Arial" charset="0"/>
                <a:ea typeface="ＭＳ Ｐゴシック" charset="0"/>
                <a:cs typeface="ＭＳ Ｐゴシック" charset="0"/>
              </a:rPr>
              <a:t>, 6816 (2016) </a:t>
            </a:r>
            <a:endParaRPr lang="en-US" sz="12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223F821D-2BE7-4814-B063-BBB7BB036596}" type="slidenum">
              <a:rPr lang="en-US" smtClean="0"/>
              <a:t>1</a:t>
            </a:fld>
            <a:endParaRPr lang="en-US"/>
          </a:p>
        </p:txBody>
      </p:sp>
    </p:spTree>
    <p:extLst>
      <p:ext uri="{BB962C8B-B14F-4D97-AF65-F5344CB8AC3E}">
        <p14:creationId xmlns:p14="http://schemas.microsoft.com/office/powerpoint/2010/main" val="33088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6/15/2017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altLang="ko-KR" sz="1800" b="1" i="1" dirty="0" smtClean="0">
                <a:solidFill>
                  <a:schemeClr val="tx2"/>
                </a:solidFill>
                <a:ea typeface="Gulim" charset="0"/>
                <a:cs typeface="Gulim" charset="0"/>
              </a:rPr>
              <a:t>Discovery of a New Line Defect</a:t>
            </a:r>
            <a:br>
              <a:rPr lang="en-US" altLang="ko-KR" sz="1800" b="1" i="1" dirty="0" smtClean="0">
                <a:solidFill>
                  <a:schemeClr val="tx2"/>
                </a:solidFill>
                <a:ea typeface="Gulim" charset="0"/>
                <a:cs typeface="Gulim" charset="0"/>
              </a:rPr>
            </a:br>
            <a:r>
              <a:rPr lang="en-US" altLang="ko-KR" sz="1800" b="1" i="1" dirty="0">
                <a:solidFill>
                  <a:schemeClr val="tx2"/>
                </a:solidFill>
                <a:ea typeface="Gulim" charset="0"/>
                <a:cs typeface="Gulim" charset="0"/>
              </a:rPr>
              <a:t> </a:t>
            </a:r>
            <a:r>
              <a:rPr lang="en-US" altLang="ko-KR" sz="1800" b="1" i="1" dirty="0" smtClean="0">
                <a:solidFill>
                  <a:schemeClr val="tx2"/>
                </a:solidFill>
                <a:ea typeface="Gulim" charset="0"/>
                <a:cs typeface="Gulim" charset="0"/>
              </a:rPr>
              <a:t>in a </a:t>
            </a:r>
            <a:r>
              <a:rPr lang="en-US" altLang="ko-KR" sz="1800" b="1" i="1" dirty="0" err="1" smtClean="0">
                <a:solidFill>
                  <a:schemeClr val="tx2"/>
                </a:solidFill>
                <a:ea typeface="Gulim" charset="0"/>
                <a:cs typeface="Gulim" charset="0"/>
              </a:rPr>
              <a:t>Perovskite</a:t>
            </a:r>
            <a:r>
              <a:rPr lang="en-US" altLang="ko-KR" sz="1800" b="1" i="1" dirty="0" smtClean="0">
                <a:solidFill>
                  <a:schemeClr val="tx2"/>
                </a:solidFill>
                <a:ea typeface="Gulim" charset="0"/>
                <a:cs typeface="Gulim" charset="0"/>
              </a:rPr>
              <a:t> Oxide</a:t>
            </a:r>
            <a:endParaRPr lang="en-US" altLang="ko-KR" sz="1800" b="1" i="1" dirty="0">
              <a:solidFill>
                <a:schemeClr val="tx2"/>
              </a:solidFill>
              <a:ea typeface="Gulim" charset="0"/>
              <a:cs typeface="Gulim" charset="0"/>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Bharat </a:t>
            </a:r>
            <a:r>
              <a:rPr lang="en-US" sz="1200" b="1" dirty="0" err="1" smtClean="0">
                <a:solidFill>
                  <a:schemeClr val="bg1"/>
                </a:solidFill>
              </a:rPr>
              <a:t>Jalan</a:t>
            </a:r>
            <a:r>
              <a:rPr lang="en-US" sz="1200" b="1" dirty="0" smtClean="0">
                <a:solidFill>
                  <a:schemeClr val="bg1"/>
                </a:solidFill>
              </a:rPr>
              <a:t> &amp; </a:t>
            </a:r>
            <a:r>
              <a:rPr lang="en-US" sz="1200" b="1" dirty="0" err="1" smtClean="0">
                <a:solidFill>
                  <a:schemeClr val="bg1"/>
                </a:solidFill>
              </a:rPr>
              <a:t>Renata</a:t>
            </a:r>
            <a:r>
              <a:rPr lang="en-US" sz="1200" b="1" dirty="0" smtClean="0">
                <a:solidFill>
                  <a:schemeClr val="bg1"/>
                </a:solidFill>
              </a:rPr>
              <a:t> </a:t>
            </a:r>
            <a:r>
              <a:rPr lang="en-US" sz="1200" b="1" dirty="0" err="1" smtClean="0">
                <a:solidFill>
                  <a:schemeClr val="bg1"/>
                </a:solidFill>
              </a:rPr>
              <a:t>Wentzcovitch</a:t>
            </a:r>
            <a:r>
              <a:rPr lang="en-US" sz="1200" b="1" dirty="0" smtClean="0">
                <a:solidFill>
                  <a:schemeClr val="bg1"/>
                </a:solidFill>
              </a:rPr>
              <a:t> (IRG-1), </a:t>
            </a:r>
          </a:p>
          <a:p>
            <a:r>
              <a:rPr lang="en-US" sz="1200" b="1" dirty="0" smtClean="0">
                <a:solidFill>
                  <a:schemeClr val="bg1"/>
                </a:solidFill>
              </a:rPr>
              <a:t>Andre </a:t>
            </a:r>
            <a:r>
              <a:rPr lang="en-US" sz="1200" b="1" dirty="0" err="1" smtClean="0">
                <a:solidFill>
                  <a:schemeClr val="bg1"/>
                </a:solidFill>
              </a:rPr>
              <a:t>Mkhoyan</a:t>
            </a:r>
            <a:r>
              <a:rPr lang="en-US" sz="1200" b="1" dirty="0" smtClean="0">
                <a:solidFill>
                  <a:schemeClr val="bg1"/>
                </a:solidFill>
              </a:rPr>
              <a:t> (IRG-2), University of Minnesota</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UMN MRSEC Award DMR# 1420013</a:t>
            </a:r>
            <a:endParaRPr lang="en-US" sz="1200" b="1" dirty="0">
              <a:solidFill>
                <a:schemeClr val="bg1"/>
              </a:solidFill>
            </a:endParaRP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13" name="Text Box 4"/>
          <p:cNvSpPr txBox="1">
            <a:spLocks noChangeArrowheads="1"/>
          </p:cNvSpPr>
          <p:nvPr/>
        </p:nvSpPr>
        <p:spPr bwMode="auto">
          <a:xfrm>
            <a:off x="152400" y="1267409"/>
            <a:ext cx="411859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400" u="sng" dirty="0" smtClean="0"/>
              <a:t>Intellectual Merit</a:t>
            </a:r>
          </a:p>
          <a:p>
            <a:pPr algn="ctr" eaLnBrk="1" hangingPunct="1"/>
            <a:endParaRPr lang="en-US" altLang="zh-CN" sz="1000" u="sng" dirty="0"/>
          </a:p>
          <a:p>
            <a:pPr algn="just" eaLnBrk="1" hangingPunct="1">
              <a:spcAft>
                <a:spcPts val="600"/>
              </a:spcAft>
            </a:pPr>
            <a:r>
              <a:rPr lang="en-US" sz="1400" dirty="0" smtClean="0"/>
              <a:t>Defects, essentially locations in a crystal where the perfect arrangement of atoms is disturbed, are inherent in materials, and play a key role in their function. As they have been studied for so long, the discovery of new types of defects is rare. In recent work in IRGs 1 and 2 a completely new type of defect has been found in a class of complex oxide materials called </a:t>
            </a:r>
            <a:r>
              <a:rPr lang="en-US" sz="1400" dirty="0" err="1" smtClean="0"/>
              <a:t>perovskites</a:t>
            </a:r>
            <a:r>
              <a:rPr lang="en-US" sz="1400" dirty="0" smtClean="0"/>
              <a:t>, specifically the compound NdTiO</a:t>
            </a:r>
            <a:r>
              <a:rPr lang="en-US" sz="1400" baseline="-25000" dirty="0" smtClean="0"/>
              <a:t>3</a:t>
            </a:r>
            <a:r>
              <a:rPr lang="en-US" sz="1400" dirty="0" smtClean="0"/>
              <a:t>. This new defect is a “line” defect formed by a long local region of the crystal that rotates from the typical ordering pattern, as shown in the figure. This discovery was enabled by combining state-of-the-art synthesis methods with atomic resolution electron microscopy and complex computations, requiring collaboration between three MRSEC research groups with complementary expertise. One potential application lies in engineering such line defects to create atomic-scale “tunnels” for the flow of electrons or atoms.  </a:t>
            </a:r>
          </a:p>
        </p:txBody>
      </p:sp>
      <p:sp>
        <p:nvSpPr>
          <p:cNvPr id="11" name="Rectangle 10"/>
          <p:cNvSpPr/>
          <p:nvPr/>
        </p:nvSpPr>
        <p:spPr>
          <a:xfrm>
            <a:off x="4753863" y="1625094"/>
            <a:ext cx="303024" cy="391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82650" y="1907212"/>
            <a:ext cx="1670750" cy="1440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0898" y="18320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13298" y="19844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75586" y="5232780"/>
            <a:ext cx="3394071" cy="738664"/>
          </a:xfrm>
          <a:prstGeom prst="rect">
            <a:avLst/>
          </a:prstGeom>
          <a:noFill/>
        </p:spPr>
        <p:txBody>
          <a:bodyPr wrap="none" rtlCol="0">
            <a:spAutoFit/>
          </a:bodyPr>
          <a:lstStyle/>
          <a:p>
            <a:pPr algn="ctr"/>
            <a:r>
              <a:rPr lang="en-US" sz="1400" dirty="0" smtClean="0">
                <a:latin typeface="Arial" panose="020B0604020202020204" pitchFamily="34" charset="0"/>
                <a:cs typeface="Arial" panose="020B0604020202020204" pitchFamily="34" charset="0"/>
              </a:rPr>
              <a:t>J.S. </a:t>
            </a:r>
            <a:r>
              <a:rPr lang="en-US" sz="1400" dirty="0" err="1" smtClean="0">
                <a:latin typeface="Arial" panose="020B0604020202020204" pitchFamily="34" charset="0"/>
                <a:cs typeface="Arial" panose="020B0604020202020204" pitchFamily="34" charset="0"/>
              </a:rPr>
              <a:t>Jeong</a:t>
            </a:r>
            <a:r>
              <a:rPr lang="en-US" sz="1400" dirty="0" smtClean="0">
                <a:latin typeface="Arial" panose="020B0604020202020204" pitchFamily="34" charset="0"/>
                <a:cs typeface="Arial" panose="020B0604020202020204" pitchFamily="34" charset="0"/>
              </a:rPr>
              <a:t>, M. </a:t>
            </a:r>
            <a:r>
              <a:rPr lang="en-US" sz="1400" dirty="0" err="1" smtClean="0">
                <a:latin typeface="Arial" panose="020B0604020202020204" pitchFamily="34" charset="0"/>
                <a:cs typeface="Arial" panose="020B0604020202020204" pitchFamily="34" charset="0"/>
              </a:rPr>
              <a:t>Topsakal</a:t>
            </a:r>
            <a:r>
              <a:rPr lang="en-US" sz="1400" dirty="0" smtClean="0">
                <a:latin typeface="Arial" panose="020B0604020202020204" pitchFamily="34" charset="0"/>
                <a:cs typeface="Arial" panose="020B0604020202020204" pitchFamily="34" charset="0"/>
              </a:rPr>
              <a:t>, P. Xu, B. </a:t>
            </a:r>
            <a:r>
              <a:rPr lang="en-US" sz="1400" dirty="0" err="1" smtClean="0">
                <a:latin typeface="Arial" panose="020B0604020202020204" pitchFamily="34" charset="0"/>
                <a:cs typeface="Arial" panose="020B0604020202020204" pitchFamily="34" charset="0"/>
              </a:rPr>
              <a:t>Jalan</a:t>
            </a:r>
            <a:r>
              <a:rPr lang="en-US" sz="1400" dirty="0" smtClean="0">
                <a:latin typeface="Arial" panose="020B0604020202020204" pitchFamily="34" charset="0"/>
                <a:cs typeface="Arial" panose="020B0604020202020204" pitchFamily="34" charset="0"/>
              </a:rPr>
              <a:t>,</a:t>
            </a:r>
          </a:p>
          <a:p>
            <a:pPr algn="ctr"/>
            <a:r>
              <a:rPr lang="en-US" sz="1400" dirty="0" smtClean="0">
                <a:latin typeface="Arial" panose="020B0604020202020204" pitchFamily="34" charset="0"/>
                <a:cs typeface="Arial" panose="020B0604020202020204" pitchFamily="34" charset="0"/>
              </a:rPr>
              <a:t>R. </a:t>
            </a:r>
            <a:r>
              <a:rPr lang="en-US" sz="1400" dirty="0" err="1" smtClean="0">
                <a:latin typeface="Arial" panose="020B0604020202020204" pitchFamily="34" charset="0"/>
                <a:cs typeface="Arial" panose="020B0604020202020204" pitchFamily="34" charset="0"/>
              </a:rPr>
              <a:t>Wentzcovitch</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and K.A. </a:t>
            </a:r>
            <a:r>
              <a:rPr lang="en-US" sz="1400" dirty="0" err="1" smtClean="0">
                <a:latin typeface="Arial" panose="020B0604020202020204" pitchFamily="34" charset="0"/>
                <a:cs typeface="Arial" panose="020B0604020202020204" pitchFamily="34" charset="0"/>
              </a:rPr>
              <a:t>Mkhoyan</a:t>
            </a:r>
            <a:r>
              <a:rPr lang="en-US" sz="1400" dirty="0" smtClean="0">
                <a:latin typeface="Arial" panose="020B0604020202020204" pitchFamily="34" charset="0"/>
                <a:cs typeface="Arial" panose="020B0604020202020204" pitchFamily="34" charset="0"/>
              </a:rPr>
              <a:t>,</a:t>
            </a:r>
          </a:p>
          <a:p>
            <a:pPr algn="ctr"/>
            <a:r>
              <a:rPr lang="en-US" sz="1400" dirty="0" err="1" smtClean="0">
                <a:latin typeface="Arial" panose="020B0604020202020204" pitchFamily="34" charset="0"/>
                <a:cs typeface="Arial" panose="020B0604020202020204" pitchFamily="34" charset="0"/>
              </a:rPr>
              <a:t>Nano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Lett</a:t>
            </a:r>
            <a:r>
              <a:rPr lang="en-US" sz="14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16</a:t>
            </a:r>
            <a:r>
              <a:rPr lang="en-US" sz="1400" dirty="0" smtClean="0">
                <a:latin typeface="Arial" panose="020B0604020202020204" pitchFamily="34" charset="0"/>
                <a:cs typeface="Arial" panose="020B0604020202020204" pitchFamily="34" charset="0"/>
              </a:rPr>
              <a:t>, 6816 (2016)</a:t>
            </a:r>
            <a:endParaRPr lang="en-US" sz="1400" dirty="0">
              <a:latin typeface="Arial" panose="020B0604020202020204" pitchFamily="34" charset="0"/>
              <a:cs typeface="Arial" panose="020B0604020202020204" pitchFamily="34" charset="0"/>
            </a:endParaRPr>
          </a:p>
        </p:txBody>
      </p:sp>
      <p:pic>
        <p:nvPicPr>
          <p:cNvPr id="4" name="Picture 2" descr="The image shows an atomic resolution TEM picture of a highly perfect ordered array of ions in a perovskite film. In certain regions the perfect periodicity is interrupted where missing atoms form channels of 1D nature. The channels are surrounded by rotated ions, making a &quot;pipe&quot; defect, through which electrons/holes or ions may potentially be guided. " title="Discovery of a New Line Defect in a Perovskite Ox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910" y="1718232"/>
            <a:ext cx="4071424" cy="327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446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13309</TotalTime>
  <Words>385</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宋体</vt:lpstr>
      <vt:lpstr>Arial</vt:lpstr>
      <vt:lpstr>Calibri</vt:lpstr>
      <vt:lpstr>Gulim</vt:lpstr>
      <vt:lpstr>News Gothic MT</vt:lpstr>
      <vt:lpstr>Wingdings 2</vt:lpstr>
      <vt:lpstr>Breeze</vt:lpstr>
      <vt:lpstr>Discovery of a New Line Defect  in a Perovskite Oxide</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Lisa J Wissbaum</cp:lastModifiedBy>
  <cp:revision>34</cp:revision>
  <cp:lastPrinted>2016-08-01T15:14:13Z</cp:lastPrinted>
  <dcterms:created xsi:type="dcterms:W3CDTF">2016-07-19T18:16:54Z</dcterms:created>
  <dcterms:modified xsi:type="dcterms:W3CDTF">2017-06-15T20:43:56Z</dcterms:modified>
</cp:coreProperties>
</file>