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60" r:id="rId2"/>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30" autoAdjust="0"/>
    <p:restoredTop sz="93559" autoAdjust="0"/>
  </p:normalViewPr>
  <p:slideViewPr>
    <p:cSldViewPr snapToGrid="0" snapToObjects="1">
      <p:cViewPr varScale="1">
        <p:scale>
          <a:sx n="102" d="100"/>
          <a:sy n="102" d="100"/>
        </p:scale>
        <p:origin x="1386"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736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idx="1"/>
          </p:nvPr>
        </p:nvSpPr>
        <p:spPr>
          <a:xfrm>
            <a:off x="3977531" y="0"/>
            <a:ext cx="3043979" cy="467363"/>
          </a:xfrm>
          <a:prstGeom prst="rect">
            <a:avLst/>
          </a:prstGeom>
        </p:spPr>
        <p:txBody>
          <a:bodyPr vert="horz" lIns="91577" tIns="45789" rIns="91577" bIns="45789" rtlCol="0"/>
          <a:lstStyle>
            <a:lvl1pPr algn="r">
              <a:defRPr sz="1200"/>
            </a:lvl1pPr>
          </a:lstStyle>
          <a:p>
            <a:fld id="{D2583168-E7F9-4C40-B2E1-BFF12B302229}" type="datetimeFigureOut">
              <a:rPr lang="en-US" smtClean="0"/>
              <a:t>5/21/2018</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1577" tIns="45789" rIns="91577" bIns="45789" rtlCol="0" anchor="ctr"/>
          <a:lstStyle/>
          <a:p>
            <a:endParaRPr lang="en-US"/>
          </a:p>
        </p:txBody>
      </p:sp>
      <p:sp>
        <p:nvSpPr>
          <p:cNvPr id="5" name="Notes Placeholder 4"/>
          <p:cNvSpPr>
            <a:spLocks noGrp="1"/>
          </p:cNvSpPr>
          <p:nvPr>
            <p:ph type="body" sz="quarter" idx="3"/>
          </p:nvPr>
        </p:nvSpPr>
        <p:spPr>
          <a:xfrm>
            <a:off x="702946" y="4479687"/>
            <a:ext cx="5617208" cy="3665776"/>
          </a:xfrm>
          <a:prstGeom prst="rect">
            <a:avLst/>
          </a:prstGeom>
        </p:spPr>
        <p:txBody>
          <a:bodyPr vert="horz" lIns="91577" tIns="45789" rIns="91577" bIns="457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1738"/>
            <a:ext cx="3043979" cy="467363"/>
          </a:xfrm>
          <a:prstGeom prst="rect">
            <a:avLst/>
          </a:prstGeom>
        </p:spPr>
        <p:txBody>
          <a:bodyPr vert="horz" lIns="91577" tIns="45789" rIns="91577" bIns="45789" rtlCol="0" anchor="b"/>
          <a:lstStyle>
            <a:lvl1pPr algn="l">
              <a:defRPr sz="1200"/>
            </a:lvl1pPr>
          </a:lstStyle>
          <a:p>
            <a:endParaRPr lang="en-US"/>
          </a:p>
        </p:txBody>
      </p:sp>
      <p:sp>
        <p:nvSpPr>
          <p:cNvPr id="7" name="Slide Number Placeholder 6"/>
          <p:cNvSpPr>
            <a:spLocks noGrp="1"/>
          </p:cNvSpPr>
          <p:nvPr>
            <p:ph type="sldNum" sz="quarter" idx="5"/>
          </p:nvPr>
        </p:nvSpPr>
        <p:spPr>
          <a:xfrm>
            <a:off x="3977531" y="8841738"/>
            <a:ext cx="3043979" cy="467363"/>
          </a:xfrm>
          <a:prstGeom prst="rect">
            <a:avLst/>
          </a:prstGeom>
        </p:spPr>
        <p:txBody>
          <a:bodyPr vert="horz" lIns="91577" tIns="45789" rIns="91577" bIns="45789" rtlCol="0" anchor="b"/>
          <a:lstStyle>
            <a:lvl1pPr algn="r">
              <a:defRPr sz="1200"/>
            </a:lvl1pPr>
          </a:lstStyle>
          <a:p>
            <a:fld id="{400B60B0-D72F-458D-8967-8861AF58E305}" type="slidenum">
              <a:rPr lang="en-US" smtClean="0"/>
              <a:t>‹#›</a:t>
            </a:fld>
            <a:endParaRPr lang="en-US"/>
          </a:p>
        </p:txBody>
      </p:sp>
    </p:spTree>
    <p:extLst>
      <p:ext uri="{BB962C8B-B14F-4D97-AF65-F5344CB8AC3E}">
        <p14:creationId xmlns:p14="http://schemas.microsoft.com/office/powerpoint/2010/main" val="758882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ea typeface="ＭＳ Ｐゴシック" charset="0"/>
                <a:cs typeface="ＭＳ Ｐゴシック" charset="0"/>
              </a:rPr>
              <a:t>This collaborative work (between IRGs 1 and 2) </a:t>
            </a:r>
            <a:r>
              <a:rPr lang="en-US" dirty="0" smtClean="0">
                <a:latin typeface="Arial" charset="0"/>
                <a:ea typeface="ＭＳ Ｐゴシック" charset="0"/>
                <a:cs typeface="ＭＳ Ｐゴシック" charset="0"/>
              </a:rPr>
              <a:t>was </a:t>
            </a:r>
            <a:r>
              <a:rPr lang="en-US" dirty="0">
                <a:latin typeface="Arial" charset="0"/>
                <a:ea typeface="ＭＳ Ｐゴシック" charset="0"/>
                <a:cs typeface="ＭＳ Ｐゴシック" charset="0"/>
              </a:rPr>
              <a:t>led by MRSEC graduate student </a:t>
            </a:r>
            <a:r>
              <a:rPr lang="en-US" dirty="0" err="1">
                <a:latin typeface="Arial" charset="0"/>
                <a:ea typeface="ＭＳ Ｐゴシック" charset="0"/>
                <a:cs typeface="ＭＳ Ｐゴシック" charset="0"/>
              </a:rPr>
              <a:t>Xuewang</a:t>
            </a:r>
            <a:r>
              <a:rPr lang="en-US" dirty="0">
                <a:latin typeface="Arial" charset="0"/>
                <a:ea typeface="ＭＳ Ｐゴシック" charset="0"/>
                <a:cs typeface="ＭＳ Ｐゴシック" charset="0"/>
              </a:rPr>
              <a:t> Wu (Wang group) together with MRSEC graduate student Jeff Walter (Leighton group). The team focused on </a:t>
            </a:r>
            <a:r>
              <a:rPr lang="en-US" dirty="0"/>
              <a:t>ultrathin </a:t>
            </a:r>
            <a:r>
              <a:rPr lang="en-US" dirty="0" smtClean="0"/>
              <a:t>single</a:t>
            </a:r>
            <a:r>
              <a:rPr lang="en-US" baseline="0" dirty="0" smtClean="0"/>
              <a:t> </a:t>
            </a:r>
            <a:r>
              <a:rPr lang="en-US" dirty="0" smtClean="0"/>
              <a:t>crystalline LaSrCoO</a:t>
            </a:r>
            <a:r>
              <a:rPr lang="en-US" baseline="-25000" dirty="0" smtClean="0"/>
              <a:t>3</a:t>
            </a:r>
            <a:r>
              <a:rPr lang="en-US" dirty="0" smtClean="0"/>
              <a:t> LSCO </a:t>
            </a:r>
            <a:r>
              <a:rPr lang="en-US" dirty="0"/>
              <a:t>perovskite films (&lt; 20 </a:t>
            </a:r>
            <a:r>
              <a:rPr lang="en-US" dirty="0" smtClean="0"/>
              <a:t>nm thickness) </a:t>
            </a:r>
            <a:r>
              <a:rPr lang="en-US" dirty="0"/>
              <a:t>with well-controlled oxygen vacancy ordering (OVO</a:t>
            </a:r>
            <a:r>
              <a:rPr lang="en-US" dirty="0" smtClean="0"/>
              <a:t>), </a:t>
            </a:r>
            <a:r>
              <a:rPr lang="en-US" dirty="0"/>
              <a:t>and studied their fundamental </a:t>
            </a:r>
            <a:r>
              <a:rPr lang="en-US" dirty="0" smtClean="0"/>
              <a:t>thermal transport </a:t>
            </a:r>
            <a:r>
              <a:rPr lang="en-US" dirty="0"/>
              <a:t>mechanisms. From ultrafast pump-probe measurements, the team discovered </a:t>
            </a:r>
            <a:r>
              <a:rPr lang="en-US" dirty="0">
                <a:latin typeface="Arial" charset="0"/>
                <a:ea typeface="ＭＳ Ｐゴシック" charset="0"/>
                <a:cs typeface="ＭＳ Ｐゴシック" charset="0"/>
              </a:rPr>
              <a:t>that the through-plane thermal conductivities of LSCO films are dramatically reduced from ~10 </a:t>
            </a:r>
            <a:r>
              <a:rPr lang="en-US" dirty="0"/>
              <a:t>W m</a:t>
            </a:r>
            <a:r>
              <a:rPr lang="en-US" baseline="30000" dirty="0"/>
              <a:t>-1</a:t>
            </a:r>
            <a:r>
              <a:rPr lang="en-US" dirty="0"/>
              <a:t> K</a:t>
            </a:r>
            <a:r>
              <a:rPr lang="en-US" baseline="30000" dirty="0"/>
              <a:t>-1</a:t>
            </a:r>
            <a:r>
              <a:rPr lang="en-US" dirty="0"/>
              <a:t> </a:t>
            </a:r>
            <a:r>
              <a:rPr lang="en-US" dirty="0">
                <a:latin typeface="Arial" charset="0"/>
                <a:ea typeface="ＭＳ Ｐゴシック" charset="0"/>
                <a:cs typeface="ＭＳ Ｐゴシック" charset="0"/>
              </a:rPr>
              <a:t>(a typical value </a:t>
            </a:r>
            <a:r>
              <a:rPr lang="en-US" dirty="0" smtClean="0">
                <a:latin typeface="Arial" charset="0"/>
                <a:ea typeface="ＭＳ Ｐゴシック" charset="0"/>
                <a:cs typeface="ＭＳ Ｐゴシック" charset="0"/>
              </a:rPr>
              <a:t>for single</a:t>
            </a:r>
            <a:r>
              <a:rPr lang="en-US" baseline="0"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crystal </a:t>
            </a:r>
            <a:r>
              <a:rPr lang="en-US" dirty="0">
                <a:latin typeface="Arial" charset="0"/>
                <a:ea typeface="ＭＳ Ｐゴシック" charset="0"/>
                <a:cs typeface="ＭＳ Ｐゴシック" charset="0"/>
              </a:rPr>
              <a:t>perovskite oxides) to 1.7 </a:t>
            </a:r>
            <a:r>
              <a:rPr lang="en-US" dirty="0"/>
              <a:t>W m</a:t>
            </a:r>
            <a:r>
              <a:rPr lang="en-US" baseline="30000" dirty="0"/>
              <a:t>-1</a:t>
            </a:r>
            <a:r>
              <a:rPr lang="en-US" dirty="0"/>
              <a:t> K</a:t>
            </a:r>
            <a:r>
              <a:rPr lang="en-US" baseline="30000" dirty="0"/>
              <a:t>-1</a:t>
            </a:r>
            <a:r>
              <a:rPr lang="en-US" dirty="0">
                <a:latin typeface="Arial" charset="0"/>
                <a:ea typeface="ＭＳ Ｐゴシック" charset="0"/>
                <a:cs typeface="ＭＳ Ｐゴシック" charset="0"/>
              </a:rPr>
              <a:t>, approaching the amorphous limit (e.g., 1.3 </a:t>
            </a:r>
            <a:r>
              <a:rPr lang="en-US" dirty="0"/>
              <a:t>W m</a:t>
            </a:r>
            <a:r>
              <a:rPr lang="en-US" baseline="30000" dirty="0"/>
              <a:t>-1</a:t>
            </a:r>
            <a:r>
              <a:rPr lang="en-US" dirty="0"/>
              <a:t> K</a:t>
            </a:r>
            <a:r>
              <a:rPr lang="en-US" baseline="30000" dirty="0"/>
              <a:t>-1</a:t>
            </a:r>
            <a:r>
              <a:rPr lang="en-US" dirty="0"/>
              <a:t> </a:t>
            </a:r>
            <a:r>
              <a:rPr lang="en-US" dirty="0">
                <a:latin typeface="Arial" charset="0"/>
                <a:ea typeface="ＭＳ Ｐゴシック" charset="0"/>
                <a:cs typeface="ＭＳ Ｐゴシック" charset="0"/>
              </a:rPr>
              <a:t> for glass). To better interpret the </a:t>
            </a:r>
            <a:r>
              <a:rPr lang="en-US" dirty="0" smtClean="0">
                <a:latin typeface="Arial" charset="0"/>
                <a:ea typeface="ＭＳ Ｐゴシック" charset="0"/>
                <a:cs typeface="ＭＳ Ｐゴシック" charset="0"/>
              </a:rPr>
              <a:t>experimental </a:t>
            </a:r>
            <a:r>
              <a:rPr lang="en-US" dirty="0">
                <a:latin typeface="Arial" charset="0"/>
                <a:ea typeface="ＭＳ Ｐゴシック" charset="0"/>
                <a:cs typeface="ＭＳ Ｐゴシック" charset="0"/>
              </a:rPr>
              <a:t>results, the team further performed theoretical studies based on </a:t>
            </a:r>
            <a:r>
              <a:rPr lang="en-US" dirty="0" smtClean="0">
                <a:latin typeface="Arial" charset="0"/>
                <a:ea typeface="ＭＳ Ｐゴシック" charset="0"/>
                <a:cs typeface="ＭＳ Ｐゴシック" charset="0"/>
              </a:rPr>
              <a:t>the Boltzmann </a:t>
            </a:r>
            <a:r>
              <a:rPr lang="en-US" dirty="0">
                <a:latin typeface="Arial" charset="0"/>
                <a:ea typeface="ＭＳ Ｐゴシック" charset="0"/>
                <a:cs typeface="ＭＳ Ｐゴシック" charset="0"/>
              </a:rPr>
              <a:t>transport equation and molecular dynamics to reveal the origins of the glass-like thermal conductivity of </a:t>
            </a:r>
            <a:r>
              <a:rPr lang="en-US" dirty="0" smtClean="0">
                <a:latin typeface="Arial" charset="0"/>
                <a:ea typeface="ＭＳ Ｐゴシック" charset="0"/>
                <a:cs typeface="ＭＳ Ｐゴシック" charset="0"/>
              </a:rPr>
              <a:t>the LSCO </a:t>
            </a:r>
            <a:r>
              <a:rPr lang="en-US" dirty="0">
                <a:latin typeface="Arial" charset="0"/>
                <a:ea typeface="ＭＳ Ｐゴシック" charset="0"/>
                <a:cs typeface="ＭＳ Ｐゴシック" charset="0"/>
              </a:rPr>
              <a:t>films, which is attributed </a:t>
            </a:r>
            <a:r>
              <a:rPr lang="en-US" dirty="0"/>
              <a:t>as a combined effect resulting from oxygen vacancies (the dominant factor), Sr substitution, size effects, and the weak electron-phonon coupling </a:t>
            </a:r>
            <a:r>
              <a:rPr lang="en-US" dirty="0" smtClean="0"/>
              <a:t>in </a:t>
            </a:r>
            <a:r>
              <a:rPr lang="en-US" dirty="0"/>
              <a:t>LSCO films.</a:t>
            </a:r>
            <a:r>
              <a:rPr lang="en-US" dirty="0">
                <a:latin typeface="Arial" charset="0"/>
                <a:ea typeface="ＭＳ Ｐゴシック" charset="0"/>
                <a:cs typeface="ＭＳ Ｐゴシック" charset="0"/>
              </a:rPr>
              <a:t> Results of this work have both scientific </a:t>
            </a:r>
            <a:r>
              <a:rPr lang="en-US" dirty="0"/>
              <a:t>and </a:t>
            </a:r>
            <a:r>
              <a:rPr lang="en-US" dirty="0" smtClean="0"/>
              <a:t>technological </a:t>
            </a:r>
            <a:r>
              <a:rPr lang="en-US" dirty="0"/>
              <a:t>impact. On the scientific </a:t>
            </a:r>
            <a:r>
              <a:rPr lang="en-US" dirty="0" smtClean="0"/>
              <a:t>side, </a:t>
            </a:r>
            <a:r>
              <a:rPr lang="en-US" dirty="0"/>
              <a:t>single-crystal LSCO films provide an ideal platform for the team to explore fundamental transport mechanisms, </a:t>
            </a:r>
            <a:r>
              <a:rPr lang="en-US" dirty="0" smtClean="0"/>
              <a:t>benefiting </a:t>
            </a:r>
            <a:r>
              <a:rPr lang="en-US" dirty="0"/>
              <a:t>from their well-controlled </a:t>
            </a:r>
            <a:r>
              <a:rPr lang="en-US" dirty="0" smtClean="0"/>
              <a:t>lattice and defect </a:t>
            </a:r>
            <a:r>
              <a:rPr lang="en-US" dirty="0"/>
              <a:t>structures. On the applied </a:t>
            </a:r>
            <a:r>
              <a:rPr lang="en-US" dirty="0" smtClean="0"/>
              <a:t>side, </a:t>
            </a:r>
            <a:r>
              <a:rPr lang="en-US" dirty="0"/>
              <a:t>these </a:t>
            </a:r>
            <a:r>
              <a:rPr lang="en-US" dirty="0" smtClean="0"/>
              <a:t>thin</a:t>
            </a:r>
            <a:r>
              <a:rPr lang="en-US" baseline="0" dirty="0" smtClean="0"/>
              <a:t> </a:t>
            </a:r>
            <a:r>
              <a:rPr lang="en-US" dirty="0" smtClean="0"/>
              <a:t>film </a:t>
            </a:r>
            <a:r>
              <a:rPr lang="en-US" dirty="0"/>
              <a:t>perovskite oxides with low thermal conductivity serve as promising building blocks for practical applications in thermal insulation and </a:t>
            </a:r>
            <a:r>
              <a:rPr lang="en-US" dirty="0" smtClean="0"/>
              <a:t>heat barriers</a:t>
            </a:r>
            <a:r>
              <a:rPr lang="en-US" dirty="0"/>
              <a:t>, as well as high-efficiency thermoelectric generators that require large temperature gradients. </a:t>
            </a:r>
            <a:r>
              <a:rPr lang="en-US" dirty="0">
                <a:latin typeface="Arial" charset="0"/>
                <a:ea typeface="ＭＳ Ｐゴシック" charset="0"/>
                <a:cs typeface="ＭＳ Ｐゴシック" charset="0"/>
              </a:rPr>
              <a:t>The work has been published </a:t>
            </a:r>
            <a:r>
              <a:rPr lang="en-US" dirty="0" smtClean="0">
                <a:latin typeface="Arial" charset="0"/>
                <a:ea typeface="ＭＳ Ｐゴシック" charset="0"/>
                <a:cs typeface="ＭＳ Ｐゴシック" charset="0"/>
              </a:rPr>
              <a:t>in </a:t>
            </a:r>
            <a:r>
              <a:rPr lang="en-US" dirty="0">
                <a:latin typeface="Arial" charset="0"/>
                <a:ea typeface="ＭＳ Ｐゴシック" charset="0"/>
                <a:cs typeface="ＭＳ Ｐゴシック" charset="0"/>
              </a:rPr>
              <a:t>Advance Functional Materials and </a:t>
            </a:r>
            <a:r>
              <a:rPr lang="en-US" dirty="0">
                <a:latin typeface="Arial" charset="0"/>
                <a:ea typeface="ＭＳ Ｐゴシック" charset="0"/>
                <a:cs typeface="Arial" panose="020B0604020202020204" pitchFamily="34" charset="0"/>
              </a:rPr>
              <a:t>highlighted as the cover image. The corresponding citation is</a:t>
            </a:r>
            <a:r>
              <a:rPr lang="en-US" dirty="0">
                <a:latin typeface="Arial" charset="0"/>
                <a:ea typeface="ＭＳ Ｐゴシック" charset="0"/>
                <a:cs typeface="ＭＳ Ｐゴシック" charset="0"/>
              </a:rPr>
              <a:t> “</a:t>
            </a:r>
            <a:r>
              <a:rPr lang="en-US" dirty="0"/>
              <a:t>X.W. Wu, </a:t>
            </a:r>
            <a:r>
              <a:rPr lang="en-US" dirty="0">
                <a:latin typeface="Arial" panose="020B0604020202020204" pitchFamily="34" charset="0"/>
                <a:cs typeface="Arial" panose="020B0604020202020204" pitchFamily="34" charset="0"/>
              </a:rPr>
              <a:t>J. Walter</a:t>
            </a:r>
            <a:r>
              <a:rPr lang="en-US" dirty="0"/>
              <a:t>, T.L. Feng, J. Zhu, H. Zheng, J. Mitchell, N. </a:t>
            </a:r>
            <a:r>
              <a:rPr lang="en-US" dirty="0" err="1"/>
              <a:t>Biškup</a:t>
            </a:r>
            <a:r>
              <a:rPr lang="en-US" dirty="0"/>
              <a:t>, M. Varela, X.L. </a:t>
            </a:r>
            <a:r>
              <a:rPr lang="en-US" dirty="0" err="1"/>
              <a:t>Ruan</a:t>
            </a:r>
            <a:r>
              <a:rPr lang="en-US" dirty="0"/>
              <a:t>,  C. Leighton, and X.J. Wang, </a:t>
            </a:r>
            <a:r>
              <a:rPr lang="en-US" i="1" dirty="0"/>
              <a:t>Adv. </a:t>
            </a:r>
            <a:r>
              <a:rPr lang="en-US" i="1" dirty="0" err="1"/>
              <a:t>Funct</a:t>
            </a:r>
            <a:r>
              <a:rPr lang="en-US" i="1" dirty="0"/>
              <a:t>. Mater</a:t>
            </a:r>
            <a:r>
              <a:rPr lang="en-US" dirty="0"/>
              <a:t>. </a:t>
            </a:r>
            <a:r>
              <a:rPr lang="en-US" b="1" dirty="0">
                <a:latin typeface="Arial" panose="020B0604020202020204" pitchFamily="34" charset="0"/>
                <a:cs typeface="Arial" panose="020B0604020202020204" pitchFamily="34" charset="0"/>
              </a:rPr>
              <a:t>27</a:t>
            </a:r>
            <a:r>
              <a:rPr lang="en-US" dirty="0">
                <a:latin typeface="Arial" panose="020B0604020202020204" pitchFamily="34" charset="0"/>
                <a:cs typeface="Arial" panose="020B0604020202020204" pitchFamily="34" charset="0"/>
              </a:rPr>
              <a:t>, 1704233 (2017)”</a:t>
            </a:r>
            <a:r>
              <a:rPr lang="en-US" dirty="0">
                <a:latin typeface="Arial" charset="0"/>
                <a:ea typeface="ＭＳ Ｐゴシック"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23F821D-2BE7-4814-B063-BBB7BB036596}" type="slidenum">
              <a:rPr lang="en-US" smtClean="0"/>
              <a:t>1</a:t>
            </a:fld>
            <a:endParaRPr lang="en-US"/>
          </a:p>
        </p:txBody>
      </p:sp>
    </p:spTree>
    <p:extLst>
      <p:ext uri="{BB962C8B-B14F-4D97-AF65-F5344CB8AC3E}">
        <p14:creationId xmlns:p14="http://schemas.microsoft.com/office/powerpoint/2010/main" val="3308815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5/21/2018</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9.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2171" y="32930"/>
            <a:ext cx="6041829" cy="803867"/>
          </a:xfrm>
        </p:spPr>
        <p:txBody>
          <a:bodyPr anchor="ctr"/>
          <a:lstStyle/>
          <a:p>
            <a:pPr algn="ctr"/>
            <a:r>
              <a:rPr lang="en-US" altLang="ko-KR" sz="1800" b="1" i="1" dirty="0" smtClean="0">
                <a:solidFill>
                  <a:schemeClr val="tx2"/>
                </a:solidFill>
                <a:ea typeface="Gulim" charset="0"/>
                <a:cs typeface="Gulim" charset="0"/>
              </a:rPr>
              <a:t>Glass-like Thermal Conductivity in  Epitaxial Oxygen-Vacancy-Ordered Oxide Films</a:t>
            </a:r>
            <a:endParaRPr lang="en-US" altLang="ko-KR" sz="1800" b="1" i="1" dirty="0">
              <a:solidFill>
                <a:schemeClr val="tx2"/>
              </a:solidFill>
              <a:ea typeface="Gulim" charset="0"/>
              <a:cs typeface="Gulim" charset="0"/>
            </a:endParaRPr>
          </a:p>
        </p:txBody>
      </p:sp>
      <p:sp>
        <p:nvSpPr>
          <p:cNvPr id="7" name="Rectangle 6"/>
          <p:cNvSpPr/>
          <p:nvPr/>
        </p:nvSpPr>
        <p:spPr>
          <a:xfrm>
            <a:off x="4371035" y="1014660"/>
            <a:ext cx="4692577" cy="461665"/>
          </a:xfrm>
          <a:prstGeom prst="rect">
            <a:avLst/>
          </a:prstGeom>
        </p:spPr>
        <p:txBody>
          <a:bodyPr wrap="square" anchor="ctr">
            <a:spAutoFit/>
          </a:bodyPr>
          <a:lstStyle/>
          <a:p>
            <a:r>
              <a:rPr lang="en-US" sz="1200" b="1" dirty="0" err="1">
                <a:solidFill>
                  <a:schemeClr val="bg1"/>
                </a:solidFill>
              </a:rPr>
              <a:t>Xiaojia</a:t>
            </a:r>
            <a:r>
              <a:rPr lang="en-US" sz="1200" b="1" dirty="0">
                <a:solidFill>
                  <a:schemeClr val="bg1"/>
                </a:solidFill>
              </a:rPr>
              <a:t> Wang (IRG-2) &amp; Chris Leighton (IRG-1</a:t>
            </a:r>
            <a:r>
              <a:rPr lang="en-US" sz="1200" b="1" dirty="0" smtClean="0">
                <a:solidFill>
                  <a:schemeClr val="bg1"/>
                </a:solidFill>
              </a:rPr>
              <a:t>)</a:t>
            </a:r>
          </a:p>
          <a:p>
            <a:r>
              <a:rPr lang="en-US" sz="1200" b="1" dirty="0" smtClean="0">
                <a:solidFill>
                  <a:schemeClr val="bg1"/>
                </a:solidFill>
              </a:rPr>
              <a:t>University </a:t>
            </a:r>
            <a:r>
              <a:rPr lang="en-US" sz="1200" b="1" dirty="0">
                <a:solidFill>
                  <a:schemeClr val="bg1"/>
                </a:solidFill>
              </a:rPr>
              <a:t>of Minnesota</a:t>
            </a:r>
          </a:p>
        </p:txBody>
      </p:sp>
      <p:sp>
        <p:nvSpPr>
          <p:cNvPr id="8" name="Rectangle 7"/>
          <p:cNvSpPr/>
          <p:nvPr/>
        </p:nvSpPr>
        <p:spPr>
          <a:xfrm>
            <a:off x="152400" y="346918"/>
            <a:ext cx="2759824" cy="276999"/>
          </a:xfrm>
          <a:prstGeom prst="rect">
            <a:avLst/>
          </a:prstGeom>
        </p:spPr>
        <p:txBody>
          <a:bodyPr wrap="square" anchor="ctr">
            <a:spAutoFit/>
          </a:bodyPr>
          <a:lstStyle/>
          <a:p>
            <a:r>
              <a:rPr lang="en-US" sz="1200" b="1" dirty="0">
                <a:solidFill>
                  <a:schemeClr val="bg1"/>
                </a:solidFill>
              </a:rPr>
              <a:t>UMN MRSEC Award DMR# 1420013</a:t>
            </a:r>
          </a:p>
        </p:txBody>
      </p:sp>
      <p:sp>
        <p:nvSpPr>
          <p:cNvPr id="12" name="Rectangle 11"/>
          <p:cNvSpPr/>
          <p:nvPr/>
        </p:nvSpPr>
        <p:spPr>
          <a:xfrm>
            <a:off x="152400" y="745755"/>
            <a:ext cx="561033" cy="276999"/>
          </a:xfrm>
          <a:prstGeom prst="rect">
            <a:avLst/>
          </a:prstGeom>
        </p:spPr>
        <p:txBody>
          <a:bodyPr wrap="square" anchor="ctr">
            <a:spAutoFit/>
          </a:bodyPr>
          <a:lstStyle/>
          <a:p>
            <a:r>
              <a:rPr lang="en-US" sz="1200" b="1">
                <a:solidFill>
                  <a:srgbClr val="002060"/>
                </a:solidFill>
              </a:rPr>
              <a:t>2018</a:t>
            </a:r>
            <a:endParaRPr lang="en-US" sz="1200" b="1" dirty="0">
              <a:solidFill>
                <a:srgbClr val="002060"/>
              </a:solidFill>
            </a:endParaRPr>
          </a:p>
        </p:txBody>
      </p:sp>
      <p:sp>
        <p:nvSpPr>
          <p:cNvPr id="13" name="Text Box 4"/>
          <p:cNvSpPr txBox="1">
            <a:spLocks noChangeArrowheads="1"/>
          </p:cNvSpPr>
          <p:nvPr/>
        </p:nvSpPr>
        <p:spPr bwMode="auto">
          <a:xfrm>
            <a:off x="118179" y="1181168"/>
            <a:ext cx="4117291" cy="435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300" u="sng" dirty="0"/>
              <a:t>Intellectual Merit</a:t>
            </a:r>
          </a:p>
          <a:p>
            <a:pPr algn="ctr" eaLnBrk="1" hangingPunct="1"/>
            <a:endParaRPr lang="en-US" altLang="zh-CN" sz="1200" u="sng" dirty="0"/>
          </a:p>
          <a:p>
            <a:pPr algn="just" eaLnBrk="1" hangingPunct="1">
              <a:spcAft>
                <a:spcPts val="600"/>
              </a:spcAft>
            </a:pPr>
            <a:r>
              <a:rPr lang="en-US" sz="1200" dirty="0" smtClean="0"/>
              <a:t>Precise control over defects in materials is often a highly effective means to control properties and function. In oxide materials, which are the focus of enormous current attention for many existing and proposed applications, defects known as oxygen vacancies often play the key role. These vacancies, simply missing oxygen atoms in the structure, can have a significant impact on properties. Recent work by investigators in IRG-1 has shown that in a specific type of oxide (</a:t>
            </a:r>
            <a:r>
              <a:rPr lang="en-US" sz="1200" dirty="0" err="1" smtClean="0"/>
              <a:t>perovskite</a:t>
            </a:r>
            <a:r>
              <a:rPr lang="en-US" sz="1200" dirty="0" smtClean="0"/>
              <a:t> cobaltite films) oxygen vacancies can not only be created, but also controlled to form ordered patterns, in turn controlling electronic and magnetic properties. In this work, state-of-the-art capabilities in IRG-2 with measurement of thermal conductivity in </a:t>
            </a:r>
            <a:r>
              <a:rPr lang="en-US" sz="1200" dirty="0" err="1" smtClean="0"/>
              <a:t>nanoscale</a:t>
            </a:r>
            <a:r>
              <a:rPr lang="en-US" sz="1200" dirty="0" smtClean="0"/>
              <a:t> materials was used to measure the impact of this defect formation and ordering on the flow of heat. Surprisingly, the thermal conductivity in such materials was found to be extremely low, comparable to glasses, some of the best thermal insulators known. The finding that thermal insulation of this type can be obtained  even in highly ordered crystalline materials has significant potential implications in heat management in devices. </a:t>
            </a:r>
          </a:p>
        </p:txBody>
      </p:sp>
      <p:sp>
        <p:nvSpPr>
          <p:cNvPr id="11" name="Rectangle 10"/>
          <p:cNvSpPr/>
          <p:nvPr/>
        </p:nvSpPr>
        <p:spPr>
          <a:xfrm>
            <a:off x="4753863" y="1625094"/>
            <a:ext cx="303024" cy="3911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482650" y="1907212"/>
            <a:ext cx="1670750" cy="14401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60898" y="1832050"/>
            <a:ext cx="303024" cy="270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313298" y="1984450"/>
            <a:ext cx="303024" cy="270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535123" y="4783069"/>
            <a:ext cx="4455736" cy="646331"/>
          </a:xfrm>
          <a:prstGeom prst="rect">
            <a:avLst/>
          </a:prstGeom>
          <a:noFill/>
        </p:spPr>
        <p:txBody>
          <a:bodyPr wrap="square" rtlCol="0">
            <a:spAutoFit/>
          </a:bodyPr>
          <a:lstStyle/>
          <a:p>
            <a:pPr algn="ctr"/>
            <a:r>
              <a:rPr lang="en-US" sz="1200" dirty="0"/>
              <a:t>X.W. Wu, </a:t>
            </a:r>
            <a:r>
              <a:rPr lang="en-US" sz="1200" dirty="0">
                <a:latin typeface="Arial" panose="020B0604020202020204" pitchFamily="34" charset="0"/>
                <a:cs typeface="Arial" panose="020B0604020202020204" pitchFamily="34" charset="0"/>
              </a:rPr>
              <a:t>J. Walter</a:t>
            </a:r>
            <a:r>
              <a:rPr lang="en-US" sz="1200" dirty="0"/>
              <a:t>, T.L. Feng, J. Zhu, H. Zheng, </a:t>
            </a:r>
          </a:p>
          <a:p>
            <a:pPr algn="ctr"/>
            <a:r>
              <a:rPr lang="en-US" sz="1200" dirty="0"/>
              <a:t>J. Mitchell, N. </a:t>
            </a:r>
            <a:r>
              <a:rPr lang="en-US" sz="1200" dirty="0" err="1"/>
              <a:t>Biškup</a:t>
            </a:r>
            <a:r>
              <a:rPr lang="en-US" sz="1200" dirty="0"/>
              <a:t>, M. Varela, X.L. </a:t>
            </a:r>
            <a:r>
              <a:rPr lang="en-US" sz="1200" dirty="0" err="1"/>
              <a:t>Ruan</a:t>
            </a:r>
            <a:r>
              <a:rPr lang="en-US" sz="1200" dirty="0"/>
              <a:t>,  C. Leighton, </a:t>
            </a:r>
          </a:p>
          <a:p>
            <a:pPr algn="ctr"/>
            <a:r>
              <a:rPr lang="en-US" sz="1200" dirty="0"/>
              <a:t>and X.J. Wang, </a:t>
            </a:r>
            <a:r>
              <a:rPr lang="en-US" sz="1200" i="1" dirty="0"/>
              <a:t>Adv. </a:t>
            </a:r>
            <a:r>
              <a:rPr lang="en-US" sz="1200" i="1" dirty="0" err="1"/>
              <a:t>Funct</a:t>
            </a:r>
            <a:r>
              <a:rPr lang="en-US" sz="1200" i="1" dirty="0"/>
              <a:t>. Mater</a:t>
            </a:r>
            <a:r>
              <a:rPr lang="en-US" sz="1200" dirty="0"/>
              <a:t>. </a:t>
            </a:r>
            <a:r>
              <a:rPr lang="en-US" sz="1200" b="1" dirty="0">
                <a:latin typeface="Arial" panose="020B0604020202020204" pitchFamily="34" charset="0"/>
                <a:cs typeface="Arial" panose="020B0604020202020204" pitchFamily="34" charset="0"/>
              </a:rPr>
              <a:t>27</a:t>
            </a:r>
            <a:r>
              <a:rPr lang="en-US" sz="1200" dirty="0">
                <a:latin typeface="Arial" panose="020B0604020202020204" pitchFamily="34" charset="0"/>
                <a:cs typeface="Arial" panose="020B0604020202020204" pitchFamily="34" charset="0"/>
              </a:rPr>
              <a:t>, 1704233 (2017)</a:t>
            </a:r>
          </a:p>
        </p:txBody>
      </p:sp>
      <p:grpSp>
        <p:nvGrpSpPr>
          <p:cNvPr id="18" name="Group 17" title="Cover of publication &amp; Thermal Resistance graphic">
            <a:extLst>
              <a:ext uri="{FF2B5EF4-FFF2-40B4-BE49-F238E27FC236}">
                <a16:creationId xmlns:a16="http://schemas.microsoft.com/office/drawing/2014/main" id="{2646F273-A9A6-4FBE-8A04-4052D4F0BBE3}"/>
              </a:ext>
            </a:extLst>
          </p:cNvPr>
          <p:cNvGrpSpPr>
            <a:grpSpLocks noChangeAspect="1"/>
          </p:cNvGrpSpPr>
          <p:nvPr/>
        </p:nvGrpSpPr>
        <p:grpSpPr>
          <a:xfrm>
            <a:off x="4418460" y="2016274"/>
            <a:ext cx="4645152" cy="2569463"/>
            <a:chOff x="819318" y="1772394"/>
            <a:chExt cx="7094176" cy="3924132"/>
          </a:xfrm>
        </p:grpSpPr>
        <p:sp>
          <p:nvSpPr>
            <p:cNvPr id="19" name="Rectangle 18">
              <a:extLst>
                <a:ext uri="{FF2B5EF4-FFF2-40B4-BE49-F238E27FC236}">
                  <a16:creationId xmlns:a16="http://schemas.microsoft.com/office/drawing/2014/main" id="{160644A0-0146-47A0-9FA4-7D208446A293}"/>
                </a:ext>
              </a:extLst>
            </p:cNvPr>
            <p:cNvSpPr/>
            <p:nvPr/>
          </p:nvSpPr>
          <p:spPr>
            <a:xfrm>
              <a:off x="819318" y="1772394"/>
              <a:ext cx="7094176" cy="392413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title="image of thermal resistance">
              <a:extLst>
                <a:ext uri="{FF2B5EF4-FFF2-40B4-BE49-F238E27FC236}">
                  <a16:creationId xmlns:a16="http://schemas.microsoft.com/office/drawing/2014/main" id="{F4FC476F-AF77-4EFE-8B69-E64AEBA938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492" b="2718"/>
            <a:stretch/>
          </p:blipFill>
          <p:spPr>
            <a:xfrm>
              <a:off x="3829539" y="1912041"/>
              <a:ext cx="4009060" cy="3700697"/>
            </a:xfrm>
            <a:prstGeom prst="rect">
              <a:avLst/>
            </a:prstGeom>
          </p:spPr>
        </p:pic>
        <p:pic>
          <p:nvPicPr>
            <p:cNvPr id="21" name="Picture 20" title="publication cover of Advanced Functional Materials">
              <a:extLst>
                <a:ext uri="{FF2B5EF4-FFF2-40B4-BE49-F238E27FC236}">
                  <a16:creationId xmlns:a16="http://schemas.microsoft.com/office/drawing/2014/main" id="{B0AB5E04-91B9-4E22-BD90-239108AB5EC7}"/>
                </a:ext>
              </a:extLst>
            </p:cNvPr>
            <p:cNvPicPr>
              <a:picLocks noChangeAspect="1"/>
            </p:cNvPicPr>
            <p:nvPr/>
          </p:nvPicPr>
          <p:blipFill>
            <a:blip r:embed="rId4"/>
            <a:stretch>
              <a:fillRect/>
            </a:stretch>
          </p:blipFill>
          <p:spPr>
            <a:xfrm>
              <a:off x="986448" y="1904541"/>
              <a:ext cx="2558261" cy="3419673"/>
            </a:xfrm>
            <a:prstGeom prst="rect">
              <a:avLst/>
            </a:prstGeom>
          </p:spPr>
        </p:pic>
      </p:grpSp>
    </p:spTree>
    <p:extLst>
      <p:ext uri="{BB962C8B-B14F-4D97-AF65-F5344CB8AC3E}">
        <p14:creationId xmlns:p14="http://schemas.microsoft.com/office/powerpoint/2010/main" val="13364468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14072</TotalTime>
  <Words>376</Words>
  <Application>Microsoft Office PowerPoint</Application>
  <PresentationFormat>On-screen Show (4:3)</PresentationFormat>
  <Paragraphs>13</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ＭＳ Ｐゴシック</vt:lpstr>
      <vt:lpstr>宋体</vt:lpstr>
      <vt:lpstr>Arial</vt:lpstr>
      <vt:lpstr>Calibri</vt:lpstr>
      <vt:lpstr>Gulim</vt:lpstr>
      <vt:lpstr>News Gothic MT</vt:lpstr>
      <vt:lpstr>Wingdings 2</vt:lpstr>
      <vt:lpstr>Breeze</vt:lpstr>
      <vt:lpstr>Glass-like Thermal Conductivity in  Epitaxial Oxygen-Vacancy-Ordered Oxide Films</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dc:creator>
  <cp:lastModifiedBy>Lisa J Wissbaum</cp:lastModifiedBy>
  <cp:revision>97</cp:revision>
  <cp:lastPrinted>2017-12-19T16:31:49Z</cp:lastPrinted>
  <dcterms:created xsi:type="dcterms:W3CDTF">2016-07-19T18:16:54Z</dcterms:created>
  <dcterms:modified xsi:type="dcterms:W3CDTF">2018-05-21T20:12:38Z</dcterms:modified>
</cp:coreProperties>
</file>