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0"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0" autoAdjust="0"/>
    <p:restoredTop sz="93621" autoAdjust="0"/>
  </p:normalViewPr>
  <p:slideViewPr>
    <p:cSldViewPr snapToGrid="0" snapToObjects="1">
      <p:cViewPr varScale="1">
        <p:scale>
          <a:sx n="102" d="100"/>
          <a:sy n="102" d="100"/>
        </p:scale>
        <p:origin x="2130"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2583168-E7F9-4C40-B2E1-BFF12B302229}" type="datetimeFigureOut">
              <a:rPr lang="en-US" smtClean="0"/>
              <a:t>5/25/2018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00B60B0-D72F-458D-8967-8861AF58E305}" type="slidenum">
              <a:rPr lang="en-US" smtClean="0"/>
              <a:t>‹#›</a:t>
            </a:fld>
            <a:endParaRPr lang="en-US"/>
          </a:p>
        </p:txBody>
      </p:sp>
    </p:spTree>
    <p:extLst>
      <p:ext uri="{BB962C8B-B14F-4D97-AF65-F5344CB8AC3E}">
        <p14:creationId xmlns:p14="http://schemas.microsoft.com/office/powerpoint/2010/main" val="758882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i="0" kern="1200" dirty="0" smtClean="0">
                <a:solidFill>
                  <a:schemeClr val="tx1"/>
                </a:solidFill>
                <a:effectLst/>
                <a:latin typeface="+mn-lt"/>
                <a:ea typeface="+mn-ea"/>
                <a:cs typeface="+mn-cs"/>
              </a:rPr>
              <a:t>Molecular dynamics simulations are used to design a series of high-χ block oligomers (HCBOs) that can self-assemble into a variety of </a:t>
            </a:r>
            <a:r>
              <a:rPr lang="en-US" sz="1200" b="0" i="0" kern="1200" dirty="0" err="1" smtClean="0">
                <a:solidFill>
                  <a:schemeClr val="tx1"/>
                </a:solidFill>
                <a:effectLst/>
                <a:latin typeface="+mn-lt"/>
                <a:ea typeface="+mn-ea"/>
                <a:cs typeface="+mn-cs"/>
              </a:rPr>
              <a:t>mesophases</a:t>
            </a:r>
            <a:r>
              <a:rPr lang="en-US" sz="1200" b="0" i="0" kern="1200" dirty="0" smtClean="0">
                <a:solidFill>
                  <a:schemeClr val="tx1"/>
                </a:solidFill>
                <a:effectLst/>
                <a:latin typeface="+mn-lt"/>
                <a:ea typeface="+mn-ea"/>
                <a:cs typeface="+mn-cs"/>
              </a:rPr>
              <a:t> with domain sizes as small as 1 nm. The exploration of these oligomers with various chain lengths, volume fractions, and chain architectures at multiple temperatures reveals the presence of ordered lamellae, perforated lamellae, and hexagonally packed cylinders. The achieved periods are as small as 3.0 and 2.1 nm for lamellae and cylinders, respectively, which correspond to polar domains of approximately 1 nm. Interestingly, the detailed phase behavior of these oligomers is distinct from that of either solvent-free surfactants or block polymers. The simulations reveal that the behavior of these HCBOs is a product of an interplay between both “surfactant factors” (</a:t>
            </a:r>
            <a:r>
              <a:rPr lang="en-US" sz="1200" b="0" i="0" kern="1200" dirty="0" err="1" smtClean="0">
                <a:solidFill>
                  <a:schemeClr val="tx1"/>
                </a:solidFill>
                <a:effectLst/>
                <a:latin typeface="+mn-lt"/>
                <a:ea typeface="+mn-ea"/>
                <a:cs typeface="+mn-cs"/>
              </a:rPr>
              <a:t>headgroup</a:t>
            </a:r>
            <a:r>
              <a:rPr lang="en-US" sz="1200" b="0" i="0" kern="1200" dirty="0" smtClean="0">
                <a:solidFill>
                  <a:schemeClr val="tx1"/>
                </a:solidFill>
                <a:effectLst/>
                <a:latin typeface="+mn-lt"/>
                <a:ea typeface="+mn-ea"/>
                <a:cs typeface="+mn-cs"/>
              </a:rPr>
              <a:t> interactions, chain flexibility, and interfacial curvature) and “block polymer factors” (χ, chain length </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 and volume fraction </a:t>
            </a:r>
            <a:r>
              <a:rPr lang="en-US" sz="1200" b="0" i="1" kern="1200" dirty="0" smtClean="0">
                <a:solidFill>
                  <a:schemeClr val="tx1"/>
                </a:solidFill>
                <a:effectLst/>
                <a:latin typeface="+mn-lt"/>
                <a:ea typeface="+mn-ea"/>
                <a:cs typeface="+mn-cs"/>
              </a:rPr>
              <a:t>f</a:t>
            </a:r>
            <a:r>
              <a:rPr lang="en-US" sz="1200" b="0" i="0" kern="1200" dirty="0" smtClean="0">
                <a:solidFill>
                  <a:schemeClr val="tx1"/>
                </a:solidFill>
                <a:effectLst/>
                <a:latin typeface="+mn-lt"/>
                <a:ea typeface="+mn-ea"/>
                <a:cs typeface="+mn-cs"/>
              </a:rPr>
              <a:t>). This insight promotes the understanding of molecular features pivotal for </a:t>
            </a:r>
            <a:r>
              <a:rPr lang="en-US" sz="1200" b="0" i="0" kern="1200" dirty="0" err="1" smtClean="0">
                <a:solidFill>
                  <a:schemeClr val="tx1"/>
                </a:solidFill>
                <a:effectLst/>
                <a:latin typeface="+mn-lt"/>
                <a:ea typeface="+mn-ea"/>
                <a:cs typeface="+mn-cs"/>
              </a:rPr>
              <a:t>mesophase</a:t>
            </a:r>
            <a:r>
              <a:rPr lang="en-US" sz="1200" b="0" i="0" kern="1200" smtClean="0">
                <a:solidFill>
                  <a:schemeClr val="tx1"/>
                </a:solidFill>
                <a:effectLst/>
                <a:latin typeface="+mn-lt"/>
                <a:ea typeface="+mn-ea"/>
                <a:cs typeface="+mn-cs"/>
              </a:rPr>
              <a:t> formation at the sub-5 nm length scale, which facilitates the design of HCBOs tailored toward particular desired morphologies.</a:t>
            </a:r>
            <a:endParaRPr lang="en-US" sz="1200" dirty="0">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223F821D-2BE7-4814-B063-BBB7BB036596}" type="slidenum">
              <a:rPr lang="en-US" smtClean="0"/>
              <a:t>1</a:t>
            </a:fld>
            <a:endParaRPr lang="en-US"/>
          </a:p>
        </p:txBody>
      </p:sp>
    </p:spTree>
    <p:extLst>
      <p:ext uri="{BB962C8B-B14F-4D97-AF65-F5344CB8AC3E}">
        <p14:creationId xmlns:p14="http://schemas.microsoft.com/office/powerpoint/2010/main" val="3308815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5/25/2018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title="image of simulation snapshots of meso-phases"/>
          <p:cNvPicPr/>
          <p:nvPr/>
        </p:nvPicPr>
        <p:blipFill>
          <a:blip r:embed="rId3">
            <a:extLst>
              <a:ext uri="{28A0092B-C50C-407E-A947-70E740481C1C}">
                <a14:useLocalDpi xmlns:a14="http://schemas.microsoft.com/office/drawing/2010/main" val="0"/>
              </a:ext>
            </a:extLst>
          </a:blip>
          <a:srcRect/>
          <a:stretch>
            <a:fillRect/>
          </a:stretch>
        </p:blipFill>
        <p:spPr bwMode="auto">
          <a:xfrm>
            <a:off x="5056887" y="1486283"/>
            <a:ext cx="3261995" cy="3771900"/>
          </a:xfrm>
          <a:prstGeom prst="rect">
            <a:avLst/>
          </a:prstGeom>
          <a:noFill/>
          <a:ln>
            <a:noFill/>
          </a:ln>
        </p:spPr>
      </p:pic>
      <p:sp>
        <p:nvSpPr>
          <p:cNvPr id="2" name="Title 1"/>
          <p:cNvSpPr>
            <a:spLocks noGrp="1"/>
          </p:cNvSpPr>
          <p:nvPr>
            <p:ph type="title"/>
          </p:nvPr>
        </p:nvSpPr>
        <p:spPr>
          <a:xfrm>
            <a:off x="3346036" y="110532"/>
            <a:ext cx="5797964" cy="803867"/>
          </a:xfrm>
        </p:spPr>
        <p:txBody>
          <a:bodyPr anchor="ctr"/>
          <a:lstStyle/>
          <a:p>
            <a:pPr algn="ctr"/>
            <a:r>
              <a:rPr lang="en-US" altLang="ko-KR" sz="1800" b="1" i="1" dirty="0" smtClean="0">
                <a:solidFill>
                  <a:schemeClr val="tx2"/>
                </a:solidFill>
                <a:ea typeface="Gulim" charset="0"/>
                <a:cs typeface="Gulim" charset="0"/>
              </a:rPr>
              <a:t>Computational Design of High-</a:t>
            </a:r>
            <a:r>
              <a:rPr lang="en-US" altLang="ko-KR" sz="1800" b="1" i="1" dirty="0" err="1" smtClean="0">
                <a:solidFill>
                  <a:schemeClr val="tx2"/>
                </a:solidFill>
                <a:ea typeface="Gulim" charset="0"/>
                <a:cs typeface="Gulim" charset="0"/>
              </a:rPr>
              <a:t>χ</a:t>
            </a:r>
            <a:r>
              <a:rPr lang="en-US" altLang="ko-KR" sz="1800" b="1" i="1" dirty="0" smtClean="0">
                <a:solidFill>
                  <a:schemeClr val="tx2"/>
                </a:solidFill>
                <a:ea typeface="Gulim" charset="0"/>
                <a:cs typeface="Gulim" charset="0"/>
              </a:rPr>
              <a:t> Block Oligomers </a:t>
            </a:r>
            <a:br>
              <a:rPr lang="en-US" altLang="ko-KR" sz="1800" b="1" i="1" dirty="0" smtClean="0">
                <a:solidFill>
                  <a:schemeClr val="tx2"/>
                </a:solidFill>
                <a:ea typeface="Gulim" charset="0"/>
                <a:cs typeface="Gulim" charset="0"/>
              </a:rPr>
            </a:br>
            <a:r>
              <a:rPr lang="en-US" altLang="ko-KR" sz="1800" b="1" i="1" dirty="0" smtClean="0">
                <a:solidFill>
                  <a:schemeClr val="tx2"/>
                </a:solidFill>
                <a:ea typeface="Gulim" charset="0"/>
                <a:cs typeface="Gulim" charset="0"/>
              </a:rPr>
              <a:t>for Accessing 1-nm Features</a:t>
            </a:r>
            <a:endParaRPr lang="en-US" altLang="ko-KR" sz="1800" b="1" i="1" dirty="0">
              <a:solidFill>
                <a:schemeClr val="tx2"/>
              </a:solidFill>
              <a:ea typeface="Gulim" charset="0"/>
              <a:cs typeface="Gulim" charset="0"/>
            </a:endParaRPr>
          </a:p>
        </p:txBody>
      </p:sp>
      <p:sp>
        <p:nvSpPr>
          <p:cNvPr id="7" name="Rectangle 6"/>
          <p:cNvSpPr/>
          <p:nvPr/>
        </p:nvSpPr>
        <p:spPr>
          <a:xfrm>
            <a:off x="4371035" y="1014660"/>
            <a:ext cx="4692577" cy="461665"/>
          </a:xfrm>
          <a:prstGeom prst="rect">
            <a:avLst/>
          </a:prstGeom>
        </p:spPr>
        <p:txBody>
          <a:bodyPr wrap="square" anchor="ctr">
            <a:spAutoFit/>
          </a:bodyPr>
          <a:lstStyle/>
          <a:p>
            <a:pPr algn="ctr"/>
            <a:r>
              <a:rPr lang="en-US" sz="1200" b="1" dirty="0" err="1" smtClean="0">
                <a:solidFill>
                  <a:schemeClr val="bg1"/>
                </a:solidFill>
              </a:rPr>
              <a:t>Ilja</a:t>
            </a:r>
            <a:r>
              <a:rPr lang="en-US" sz="1200" b="1" dirty="0" smtClean="0">
                <a:solidFill>
                  <a:schemeClr val="bg1"/>
                </a:solidFill>
              </a:rPr>
              <a:t> </a:t>
            </a:r>
            <a:r>
              <a:rPr lang="en-US" sz="1200" b="1" dirty="0" err="1" smtClean="0">
                <a:solidFill>
                  <a:schemeClr val="bg1"/>
                </a:solidFill>
              </a:rPr>
              <a:t>Siepmann</a:t>
            </a:r>
            <a:r>
              <a:rPr lang="en-US" sz="1200" b="1" dirty="0" smtClean="0">
                <a:solidFill>
                  <a:schemeClr val="bg1"/>
                </a:solidFill>
              </a:rPr>
              <a:t> &amp; Tim Lodge &amp; Marc </a:t>
            </a:r>
            <a:r>
              <a:rPr lang="en-US" sz="1200" b="1" dirty="0" err="1" smtClean="0">
                <a:solidFill>
                  <a:schemeClr val="bg1"/>
                </a:solidFill>
              </a:rPr>
              <a:t>Hillmyer</a:t>
            </a:r>
            <a:r>
              <a:rPr lang="en-US" sz="1200" b="1" dirty="0" smtClean="0">
                <a:solidFill>
                  <a:schemeClr val="bg1"/>
                </a:solidFill>
              </a:rPr>
              <a:t> (IRG-3), University of Minnesota</a:t>
            </a:r>
            <a:endParaRPr lang="en-US" sz="1200" b="1" dirty="0">
              <a:solidFill>
                <a:schemeClr val="bg1"/>
              </a:solidFill>
            </a:endParaRP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smtClean="0">
                <a:solidFill>
                  <a:schemeClr val="bg1"/>
                </a:solidFill>
              </a:rPr>
              <a:t>UMN MRSEC Award DMR# 1420013</a:t>
            </a:r>
            <a:endParaRPr lang="en-US" sz="1200" b="1" dirty="0">
              <a:solidFill>
                <a:schemeClr val="bg1"/>
              </a:solidFill>
            </a:endParaRPr>
          </a:p>
        </p:txBody>
      </p:sp>
      <p:sp>
        <p:nvSpPr>
          <p:cNvPr id="12" name="Rectangle 11"/>
          <p:cNvSpPr/>
          <p:nvPr/>
        </p:nvSpPr>
        <p:spPr>
          <a:xfrm>
            <a:off x="152400" y="745755"/>
            <a:ext cx="561033" cy="276999"/>
          </a:xfrm>
          <a:prstGeom prst="rect">
            <a:avLst/>
          </a:prstGeom>
        </p:spPr>
        <p:txBody>
          <a:bodyPr wrap="square" anchor="ctr">
            <a:spAutoFit/>
          </a:bodyPr>
          <a:lstStyle/>
          <a:p>
            <a:r>
              <a:rPr lang="en-US" sz="1200" b="1" dirty="0" smtClean="0">
                <a:solidFill>
                  <a:srgbClr val="002060"/>
                </a:solidFill>
              </a:rPr>
              <a:t>2018</a:t>
            </a:r>
            <a:endParaRPr lang="en-US" sz="1200" b="1" dirty="0">
              <a:solidFill>
                <a:srgbClr val="002060"/>
              </a:solidFill>
            </a:endParaRPr>
          </a:p>
        </p:txBody>
      </p:sp>
      <p:sp>
        <p:nvSpPr>
          <p:cNvPr id="13" name="Text Box 4"/>
          <p:cNvSpPr txBox="1">
            <a:spLocks noChangeArrowheads="1"/>
          </p:cNvSpPr>
          <p:nvPr/>
        </p:nvSpPr>
        <p:spPr bwMode="auto">
          <a:xfrm>
            <a:off x="190187" y="1267409"/>
            <a:ext cx="4301790" cy="4124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400" u="sng" dirty="0" smtClean="0"/>
              <a:t>Intellectual Merit</a:t>
            </a:r>
          </a:p>
          <a:p>
            <a:pPr algn="ctr" eaLnBrk="1" hangingPunct="1"/>
            <a:endParaRPr lang="en-US" altLang="zh-CN" sz="1000" u="sng" dirty="0"/>
          </a:p>
          <a:p>
            <a:pPr algn="just" eaLnBrk="1" hangingPunct="1">
              <a:spcAft>
                <a:spcPts val="600"/>
              </a:spcAft>
            </a:pPr>
            <a:r>
              <a:rPr lang="en-US" sz="1400" dirty="0" smtClean="0"/>
              <a:t>The ability to precisely predict how molecular structure influences the microstructure of polymeric materials is the key towards the custom tailoring of desirable materials properties. Molecular dynamics simulations with atomistic level models were performed to design “high-</a:t>
            </a:r>
            <a:r>
              <a:rPr lang="en-US" sz="1400" i="1" dirty="0" err="1" smtClean="0">
                <a:latin typeface="Calibri"/>
                <a:cs typeface="Calibri"/>
              </a:rPr>
              <a:t>χ</a:t>
            </a:r>
            <a:r>
              <a:rPr lang="en-US" sz="1400" dirty="0" smtClean="0"/>
              <a:t>” block oligomers that can self-assemble into 1-5  nm domains for next generation microelectronics applications. Simulations show that the microstructures formed by these oligomers can be tuned by varying the molecular weight and the chain architecture. The results are being used to guide the synthesis of block oligomers for desired microstructural morphologies and domain periods. In particular, these results open a path to significantly smaller features than previously obtained by block polymer self-assembly.</a:t>
            </a:r>
          </a:p>
        </p:txBody>
      </p:sp>
      <p:sp>
        <p:nvSpPr>
          <p:cNvPr id="11" name="Rectangle 10"/>
          <p:cNvSpPr/>
          <p:nvPr/>
        </p:nvSpPr>
        <p:spPr>
          <a:xfrm>
            <a:off x="4753863" y="1625094"/>
            <a:ext cx="303024" cy="3911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166" y="5441274"/>
            <a:ext cx="4509824" cy="738664"/>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Q</a:t>
            </a:r>
            <a:r>
              <a:rPr lang="en-US" sz="1400" dirty="0" smtClean="0">
                <a:latin typeface="Arial" panose="020B0604020202020204" pitchFamily="34" charset="0"/>
                <a:cs typeface="Arial" panose="020B0604020202020204" pitchFamily="34" charset="0"/>
              </a:rPr>
              <a:t>. P. Chen, L. </a:t>
            </a:r>
            <a:r>
              <a:rPr lang="en-US" sz="1400" dirty="0" err="1" smtClean="0">
                <a:latin typeface="Arial" panose="020B0604020202020204" pitchFamily="34" charset="0"/>
                <a:cs typeface="Arial" panose="020B0604020202020204" pitchFamily="34" charset="0"/>
              </a:rPr>
              <a:t>Barreda</a:t>
            </a:r>
            <a:r>
              <a:rPr lang="en-US" sz="1400" dirty="0" smtClean="0">
                <a:latin typeface="Arial" panose="020B0604020202020204" pitchFamily="34" charset="0"/>
                <a:cs typeface="Arial" panose="020B0604020202020204" pitchFamily="34" charset="0"/>
              </a:rPr>
              <a:t>, L. E. </a:t>
            </a:r>
            <a:r>
              <a:rPr lang="en-US" sz="1400" dirty="0" err="1" smtClean="0">
                <a:latin typeface="Arial" panose="020B0604020202020204" pitchFamily="34" charset="0"/>
                <a:cs typeface="Arial" panose="020B0604020202020204" pitchFamily="34" charset="0"/>
              </a:rPr>
              <a:t>Oquendo</a:t>
            </a:r>
            <a:r>
              <a:rPr lang="en-US" sz="1400" dirty="0" smtClean="0">
                <a:latin typeface="Arial" panose="020B0604020202020204" pitchFamily="34" charset="0"/>
                <a:cs typeface="Arial" panose="020B0604020202020204" pitchFamily="34" charset="0"/>
              </a:rPr>
              <a:t>, M. A. </a:t>
            </a:r>
            <a:r>
              <a:rPr lang="en-US" sz="1400" dirty="0" err="1" smtClean="0">
                <a:latin typeface="Arial" panose="020B0604020202020204" pitchFamily="34" charset="0"/>
                <a:cs typeface="Arial" panose="020B0604020202020204" pitchFamily="34" charset="0"/>
              </a:rPr>
              <a:t>Hillmyer</a:t>
            </a:r>
            <a:r>
              <a:rPr lang="en-US" sz="1400" dirty="0" smtClean="0">
                <a:latin typeface="Arial" panose="020B0604020202020204" pitchFamily="34" charset="0"/>
                <a:cs typeface="Arial" panose="020B0604020202020204" pitchFamily="34" charset="0"/>
              </a:rPr>
              <a:t>,</a:t>
            </a:r>
          </a:p>
          <a:p>
            <a:pPr algn="ctr"/>
            <a:r>
              <a:rPr lang="en-US" sz="1400" dirty="0" smtClean="0">
                <a:latin typeface="Arial" panose="020B0604020202020204" pitchFamily="34" charset="0"/>
                <a:cs typeface="Arial" panose="020B0604020202020204" pitchFamily="34" charset="0"/>
              </a:rPr>
              <a:t>T. P. Lodge, J. I. </a:t>
            </a:r>
            <a:r>
              <a:rPr lang="en-US" sz="1400" dirty="0" err="1" smtClean="0">
                <a:latin typeface="Arial" panose="020B0604020202020204" pitchFamily="34" charset="0"/>
                <a:cs typeface="Arial" panose="020B0604020202020204" pitchFamily="34" charset="0"/>
              </a:rPr>
              <a:t>Siepmann</a:t>
            </a:r>
            <a:r>
              <a:rPr lang="en-US" sz="1400" dirty="0" smtClean="0">
                <a:latin typeface="Arial" panose="020B0604020202020204" pitchFamily="34" charset="0"/>
                <a:cs typeface="Arial" panose="020B0604020202020204" pitchFamily="34" charset="0"/>
              </a:rPr>
              <a:t>, </a:t>
            </a:r>
            <a:r>
              <a:rPr lang="en-US" sz="1400" i="1" dirty="0" smtClean="0">
                <a:latin typeface="Arial" panose="020B0604020202020204" pitchFamily="34" charset="0"/>
                <a:cs typeface="Arial" panose="020B0604020202020204" pitchFamily="34" charset="0"/>
              </a:rPr>
              <a:t>ACS Nano, </a:t>
            </a:r>
            <a:r>
              <a:rPr lang="en-US" sz="1400" dirty="0" smtClean="0">
                <a:latin typeface="Arial" panose="020B0604020202020204" pitchFamily="34" charset="0"/>
                <a:cs typeface="Arial" panose="020B0604020202020204" pitchFamily="34" charset="0"/>
              </a:rPr>
              <a:t>12, 4351-4361</a:t>
            </a:r>
          </a:p>
          <a:p>
            <a:pPr algn="ctr"/>
            <a:r>
              <a:rPr lang="en-US" sz="1400" dirty="0" smtClean="0">
                <a:latin typeface="Arial" panose="020B0604020202020204" pitchFamily="34" charset="0"/>
                <a:cs typeface="Arial" panose="020B0604020202020204" pitchFamily="34" charset="0"/>
              </a:rPr>
              <a:t> (2018) </a:t>
            </a:r>
            <a:endParaRPr lang="en-US" sz="1400" dirty="0">
              <a:latin typeface="Arial" panose="020B0604020202020204" pitchFamily="34" charset="0"/>
              <a:cs typeface="Arial" panose="020B0604020202020204" pitchFamily="34" charset="0"/>
            </a:endParaRPr>
          </a:p>
        </p:txBody>
      </p:sp>
      <p:sp>
        <p:nvSpPr>
          <p:cNvPr id="15" name="TextBox 14" descr="Simulation snapshots of meso-phases formed by H(CHOH)x(CH2)yH oligomers (polar in red and nonpolar in cyan) including Lamellae, Perforated Lamellae, Cylinders, and Disordered Micelles. &#10;" title="image of simulation snapshots"/>
          <p:cNvSpPr txBox="1"/>
          <p:nvPr/>
        </p:nvSpPr>
        <p:spPr>
          <a:xfrm>
            <a:off x="4554232" y="5215539"/>
            <a:ext cx="4533083" cy="830997"/>
          </a:xfrm>
          <a:prstGeom prst="rect">
            <a:avLst/>
          </a:prstGeom>
          <a:noFill/>
        </p:spPr>
        <p:txBody>
          <a:bodyPr wrap="square" rtlCol="0">
            <a:spAutoFit/>
          </a:bodyPr>
          <a:lstStyle/>
          <a:p>
            <a:r>
              <a:rPr lang="en-US" sz="1200" dirty="0"/>
              <a:t>Simulation snapshots of </a:t>
            </a:r>
            <a:r>
              <a:rPr lang="en-US" sz="1200" dirty="0" err="1"/>
              <a:t>meso</a:t>
            </a:r>
            <a:r>
              <a:rPr lang="en-US" sz="1200" dirty="0"/>
              <a:t>-phases formed by H(CHOH)</a:t>
            </a:r>
            <a:r>
              <a:rPr lang="en-US" sz="1200" i="1" baseline="-25000" dirty="0"/>
              <a:t>x</a:t>
            </a:r>
            <a:r>
              <a:rPr lang="en-US" sz="1200" dirty="0"/>
              <a:t>(CH</a:t>
            </a:r>
            <a:r>
              <a:rPr lang="en-US" sz="1200" baseline="-25000" dirty="0"/>
              <a:t>2</a:t>
            </a:r>
            <a:r>
              <a:rPr lang="en-US" sz="1200" dirty="0"/>
              <a:t>)</a:t>
            </a:r>
            <a:r>
              <a:rPr lang="en-US" sz="1200" i="1" baseline="-25000" dirty="0" err="1"/>
              <a:t>y</a:t>
            </a:r>
            <a:r>
              <a:rPr lang="en-US" sz="1200" dirty="0" err="1"/>
              <a:t>H</a:t>
            </a:r>
            <a:r>
              <a:rPr lang="en-US" sz="1200" dirty="0"/>
              <a:t> </a:t>
            </a:r>
            <a:r>
              <a:rPr lang="en-US" sz="1200" dirty="0" smtClean="0"/>
              <a:t>oligomers (polar in red and nonpolar in cyan) including </a:t>
            </a:r>
            <a:r>
              <a:rPr lang="en-US" sz="1200" u="sng" dirty="0" smtClean="0"/>
              <a:t>L</a:t>
            </a:r>
            <a:r>
              <a:rPr lang="en-US" sz="1200" dirty="0" smtClean="0"/>
              <a:t>amellae</a:t>
            </a:r>
            <a:r>
              <a:rPr lang="en-US" sz="1200" dirty="0"/>
              <a:t>, </a:t>
            </a:r>
            <a:r>
              <a:rPr lang="en-US" sz="1200" u="sng" dirty="0"/>
              <a:t>P</a:t>
            </a:r>
            <a:r>
              <a:rPr lang="en-US" sz="1200" dirty="0"/>
              <a:t>erforated </a:t>
            </a:r>
            <a:r>
              <a:rPr lang="en-US" sz="1200" u="sng" dirty="0"/>
              <a:t>L</a:t>
            </a:r>
            <a:r>
              <a:rPr lang="en-US" sz="1200" dirty="0"/>
              <a:t>amellae, </a:t>
            </a:r>
            <a:r>
              <a:rPr lang="en-US" sz="1200" u="sng" dirty="0"/>
              <a:t>C</a:t>
            </a:r>
            <a:r>
              <a:rPr lang="en-US" sz="1200" dirty="0"/>
              <a:t>ylinders, and </a:t>
            </a:r>
            <a:r>
              <a:rPr lang="en-US" sz="1200" u="sng" dirty="0"/>
              <a:t>Dis</a:t>
            </a:r>
            <a:r>
              <a:rPr lang="en-US" sz="1200" dirty="0"/>
              <a:t>ordered </a:t>
            </a:r>
            <a:r>
              <a:rPr lang="en-US" sz="1200" u="sng" dirty="0" smtClean="0"/>
              <a:t>Mic</a:t>
            </a:r>
            <a:r>
              <a:rPr lang="en-US" sz="1200" dirty="0" smtClean="0"/>
              <a:t>elles. </a:t>
            </a:r>
            <a:r>
              <a:rPr lang="en-US" sz="1200" dirty="0" smtClean="0"/>
              <a:t>DOI</a:t>
            </a:r>
            <a:r>
              <a:rPr lang="en-US" sz="1200" smtClean="0"/>
              <a:t>: 10.1021/acsnano.7b09122</a:t>
            </a:r>
            <a:endParaRPr lang="en-US" sz="1200" dirty="0"/>
          </a:p>
        </p:txBody>
      </p:sp>
    </p:spTree>
    <p:extLst>
      <p:ext uri="{BB962C8B-B14F-4D97-AF65-F5344CB8AC3E}">
        <p14:creationId xmlns:p14="http://schemas.microsoft.com/office/powerpoint/2010/main" val="13364468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13419</TotalTime>
  <Words>382</Words>
  <Application>Microsoft Office PowerPoint</Application>
  <PresentationFormat>On-screen Show (4:3)</PresentationFormat>
  <Paragraphs>13</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ＭＳ Ｐゴシック</vt:lpstr>
      <vt:lpstr>宋体</vt:lpstr>
      <vt:lpstr>Arial</vt:lpstr>
      <vt:lpstr>Calibri</vt:lpstr>
      <vt:lpstr>Gulim</vt:lpstr>
      <vt:lpstr>News Gothic MT</vt:lpstr>
      <vt:lpstr>Wingdings 2</vt:lpstr>
      <vt:lpstr>Breeze</vt:lpstr>
      <vt:lpstr>Computational Design of High-χ Block Oligomers  for Accessing 1-nm Features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Lisa J Wissbaum</cp:lastModifiedBy>
  <cp:revision>71</cp:revision>
  <cp:lastPrinted>2016-08-01T15:14:13Z</cp:lastPrinted>
  <dcterms:created xsi:type="dcterms:W3CDTF">2016-07-19T18:16:54Z</dcterms:created>
  <dcterms:modified xsi:type="dcterms:W3CDTF">2018-05-25T17:27:09Z</dcterms:modified>
</cp:coreProperties>
</file>