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88611" autoAdjust="0"/>
  </p:normalViewPr>
  <p:slideViewPr>
    <p:cSldViewPr snapToGrid="0">
      <p:cViewPr varScale="1">
        <p:scale>
          <a:sx n="70" d="100"/>
          <a:sy n="70" d="100"/>
        </p:scale>
        <p:origin x="501" y="24"/>
      </p:cViewPr>
      <p:guideLst/>
    </p:cSldViewPr>
  </p:slideViewPr>
  <p:notesTextViewPr>
    <p:cViewPr>
      <p:scale>
        <a:sx n="1" d="1"/>
        <a:sy n="1" d="1"/>
      </p:scale>
      <p:origin x="0" y="-192"/>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PlaceHolder 1"/>
          <p:cNvSpPr>
            <a:spLocks noGrp="1" noRot="1" noChangeAspect="1"/>
          </p:cNvSpPr>
          <p:nvPr>
            <p:ph type="sldImg"/>
          </p:nvPr>
        </p:nvSpPr>
        <p:spPr>
          <a:xfrm>
            <a:off x="533520" y="764280"/>
            <a:ext cx="6704640" cy="3771360"/>
          </a:xfrm>
          <a:prstGeom prst="rect">
            <a:avLst/>
          </a:prstGeom>
        </p:spPr>
        <p:txBody>
          <a:bodyPr lIns="0" tIns="0" rIns="0" bIns="0" anchor="ctr"/>
          <a:lstStyle/>
          <a:p>
            <a:r>
              <a:rPr lang="en-US" sz="1800" b="0" strike="noStrike" spc="-1">
                <a:solidFill>
                  <a:srgbClr val="000000"/>
                </a:solidFill>
                <a:latin typeface="Arial"/>
              </a:rPr>
              <a:t>Click to move the slide</a:t>
            </a:r>
          </a:p>
        </p:txBody>
      </p:sp>
      <p:sp>
        <p:nvSpPr>
          <p:cNvPr id="51" name="PlaceHolder 2"/>
          <p:cNvSpPr>
            <a:spLocks noGrp="1"/>
          </p:cNvSpPr>
          <p:nvPr>
            <p:ph type="body"/>
          </p:nvPr>
        </p:nvSpPr>
        <p:spPr>
          <a:xfrm>
            <a:off x="777240" y="4777560"/>
            <a:ext cx="6217560" cy="4525920"/>
          </a:xfrm>
          <a:prstGeom prst="rect">
            <a:avLst/>
          </a:prstGeom>
        </p:spPr>
        <p:txBody>
          <a:bodyPr lIns="0" tIns="0" rIns="0" bIns="0"/>
          <a:lstStyle/>
          <a:p>
            <a:r>
              <a:rPr lang="en-US" sz="2000" b="0" strike="noStrike" spc="-1">
                <a:latin typeface="Arial"/>
              </a:rPr>
              <a:t>Click to edit the notes format</a:t>
            </a:r>
          </a:p>
        </p:txBody>
      </p:sp>
      <p:sp>
        <p:nvSpPr>
          <p:cNvPr id="52" name="PlaceHolder 3"/>
          <p:cNvSpPr>
            <a:spLocks noGrp="1"/>
          </p:cNvSpPr>
          <p:nvPr>
            <p:ph type="hdr"/>
          </p:nvPr>
        </p:nvSpPr>
        <p:spPr>
          <a:xfrm>
            <a:off x="0" y="0"/>
            <a:ext cx="3372840" cy="502560"/>
          </a:xfrm>
          <a:prstGeom prst="rect">
            <a:avLst/>
          </a:prstGeom>
        </p:spPr>
        <p:txBody>
          <a:bodyPr lIns="0" tIns="0" rIns="0" bIns="0"/>
          <a:lstStyle/>
          <a:p>
            <a:r>
              <a:rPr lang="en-US" sz="1400" b="0" strike="noStrike" spc="-1">
                <a:latin typeface="Times New Roman"/>
              </a:rPr>
              <a:t>&lt;header&gt;</a:t>
            </a:r>
          </a:p>
        </p:txBody>
      </p:sp>
      <p:sp>
        <p:nvSpPr>
          <p:cNvPr id="53" name="PlaceHolder 4"/>
          <p:cNvSpPr>
            <a:spLocks noGrp="1"/>
          </p:cNvSpPr>
          <p:nvPr>
            <p:ph type="dt"/>
          </p:nvPr>
        </p:nvSpPr>
        <p:spPr>
          <a:xfrm>
            <a:off x="4399200" y="0"/>
            <a:ext cx="3372840" cy="502560"/>
          </a:xfrm>
          <a:prstGeom prst="rect">
            <a:avLst/>
          </a:prstGeom>
        </p:spPr>
        <p:txBody>
          <a:bodyPr lIns="0" tIns="0" rIns="0" bIns="0"/>
          <a:lstStyle/>
          <a:p>
            <a:pPr algn="r"/>
            <a:r>
              <a:rPr lang="en-US" sz="1400" b="0" strike="noStrike" spc="-1">
                <a:latin typeface="Times New Roman"/>
              </a:rPr>
              <a:t>&lt;date/time&gt;</a:t>
            </a:r>
          </a:p>
        </p:txBody>
      </p:sp>
      <p:sp>
        <p:nvSpPr>
          <p:cNvPr id="54" name="PlaceHolder 5"/>
          <p:cNvSpPr>
            <a:spLocks noGrp="1"/>
          </p:cNvSpPr>
          <p:nvPr>
            <p:ph type="ftr"/>
          </p:nvPr>
        </p:nvSpPr>
        <p:spPr>
          <a:xfrm>
            <a:off x="0" y="9555480"/>
            <a:ext cx="3372840" cy="502560"/>
          </a:xfrm>
          <a:prstGeom prst="rect">
            <a:avLst/>
          </a:prstGeom>
        </p:spPr>
        <p:txBody>
          <a:bodyPr lIns="0" tIns="0" rIns="0" bIns="0" anchor="b"/>
          <a:lstStyle/>
          <a:p>
            <a:r>
              <a:rPr lang="en-US" sz="1400" b="0" strike="noStrike" spc="-1">
                <a:latin typeface="Times New Roman"/>
              </a:rPr>
              <a:t>&lt;footer&gt;</a:t>
            </a:r>
          </a:p>
        </p:txBody>
      </p:sp>
      <p:sp>
        <p:nvSpPr>
          <p:cNvPr id="55" name="PlaceHolder 6"/>
          <p:cNvSpPr>
            <a:spLocks noGrp="1"/>
          </p:cNvSpPr>
          <p:nvPr>
            <p:ph type="sldNum"/>
          </p:nvPr>
        </p:nvSpPr>
        <p:spPr>
          <a:xfrm>
            <a:off x="4399200" y="9555480"/>
            <a:ext cx="3372840" cy="502560"/>
          </a:xfrm>
          <a:prstGeom prst="rect">
            <a:avLst/>
          </a:prstGeom>
        </p:spPr>
        <p:txBody>
          <a:bodyPr lIns="0" tIns="0" rIns="0" bIns="0" anchor="b"/>
          <a:lstStyle/>
          <a:p>
            <a:pPr algn="r"/>
            <a:fld id="{24C63D3B-EEA0-49F5-8685-17644AACA766}" type="slidenum">
              <a:rPr lang="en-US" sz="1400" b="0" strike="noStrike" spc="-1">
                <a:latin typeface="Times New Roman"/>
              </a:rP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PlaceHolder 1"/>
          <p:cNvSpPr>
            <a:spLocks noGrp="1" noRot="1" noChangeAspect="1"/>
          </p:cNvSpPr>
          <p:nvPr>
            <p:ph type="sldImg"/>
          </p:nvPr>
        </p:nvSpPr>
        <p:spPr>
          <a:xfrm>
            <a:off x="717550" y="1162050"/>
            <a:ext cx="5575300" cy="3136900"/>
          </a:xfrm>
          <a:prstGeom prst="rect">
            <a:avLst/>
          </a:prstGeom>
        </p:spPr>
      </p:sp>
      <p:sp>
        <p:nvSpPr>
          <p:cNvPr id="66" name="PlaceHolder 2"/>
          <p:cNvSpPr>
            <a:spLocks noGrp="1"/>
          </p:cNvSpPr>
          <p:nvPr>
            <p:ph type="body"/>
          </p:nvPr>
        </p:nvSpPr>
        <p:spPr>
          <a:xfrm>
            <a:off x="700920" y="4473720"/>
            <a:ext cx="5607720" cy="3659760"/>
          </a:xfrm>
          <a:prstGeom prst="rect">
            <a:avLst/>
          </a:prstGeom>
        </p:spPr>
        <p:txBody>
          <a:bodyPr lIns="93240" tIns="46440" rIns="93240" bIns="46440"/>
          <a:lstStyle/>
          <a:p>
            <a:pPr marL="216000" indent="-215640">
              <a:lnSpc>
                <a:spcPct val="100000"/>
              </a:lnSpc>
            </a:pPr>
            <a:r>
              <a:rPr lang="en-US" sz="1200" b="1" strike="noStrike" spc="-1" dirty="0">
                <a:solidFill>
                  <a:srgbClr val="000000"/>
                </a:solidFill>
                <a:latin typeface="+mn-lt"/>
                <a:ea typeface="Helvetica Neue"/>
              </a:rPr>
              <a:t>What Has Been Achieved: </a:t>
            </a:r>
            <a:r>
              <a:rPr lang="en-US" sz="1200" b="0" strike="noStrike" spc="-1" dirty="0">
                <a:solidFill>
                  <a:srgbClr val="000000"/>
                </a:solidFill>
                <a:latin typeface="+mn-lt"/>
                <a:ea typeface="Helvetica Neue"/>
              </a:rPr>
              <a:t>First time that a switchable ferroelectric state is shown to coexist with superconductivity. The UMN IRG-1 team explained (through a tight-binding model built on first principles </a:t>
            </a:r>
            <a:r>
              <a:rPr lang="en-US" sz="1200" b="0" strike="noStrike" spc="-1" dirty="0" err="1">
                <a:solidFill>
                  <a:srgbClr val="000000"/>
                </a:solidFill>
                <a:latin typeface="+mn-lt"/>
                <a:ea typeface="Helvetica Neue"/>
              </a:rPr>
              <a:t>Wannier</a:t>
            </a:r>
            <a:r>
              <a:rPr lang="en-US" sz="1200" b="0" strike="noStrike" spc="-1" dirty="0">
                <a:solidFill>
                  <a:srgbClr val="000000"/>
                </a:solidFill>
                <a:latin typeface="+mn-lt"/>
                <a:ea typeface="Helvetica Neue"/>
              </a:rPr>
              <a:t> functions) the nature of superconductivity in this material. </a:t>
            </a:r>
            <a:endParaRPr lang="en-US" sz="1200" b="0" strike="noStrike" spc="-1" dirty="0">
              <a:latin typeface="Arial"/>
            </a:endParaRPr>
          </a:p>
          <a:p>
            <a:pPr marL="216000" indent="-215640">
              <a:lnSpc>
                <a:spcPct val="100000"/>
              </a:lnSpc>
            </a:pPr>
            <a:r>
              <a:rPr lang="en-US" sz="1200" b="1" strike="noStrike" spc="-1" dirty="0">
                <a:solidFill>
                  <a:srgbClr val="000000"/>
                </a:solidFill>
                <a:latin typeface="+mn-lt"/>
                <a:ea typeface="Helvetica Neue"/>
              </a:rPr>
              <a:t>Importance of the Achievement: </a:t>
            </a:r>
            <a:r>
              <a:rPr lang="en-US" sz="1200" b="0" strike="noStrike" spc="-1" dirty="0">
                <a:solidFill>
                  <a:srgbClr val="000000"/>
                </a:solidFill>
                <a:latin typeface="+mn-lt"/>
                <a:ea typeface="Helvetica Neue"/>
              </a:rPr>
              <a:t>Metallic ferroelectrics that are switchable are rare, so even without superconductivity this would have been an interesting finding. But the fact that the polarization has an effect on superconductivity makes it even more interesting. </a:t>
            </a:r>
            <a:endParaRPr lang="en-US" sz="1200" b="0" strike="noStrike" spc="-1" dirty="0">
              <a:latin typeface="Arial"/>
            </a:endParaRPr>
          </a:p>
          <a:p>
            <a:pPr marL="216000" indent="-215640">
              <a:lnSpc>
                <a:spcPct val="100000"/>
              </a:lnSpc>
            </a:pPr>
            <a:r>
              <a:rPr lang="en-US" sz="1200" b="1" strike="noStrike" spc="-1" dirty="0">
                <a:solidFill>
                  <a:srgbClr val="000000"/>
                </a:solidFill>
                <a:latin typeface="+mn-lt"/>
                <a:ea typeface="Helvetica Neue"/>
              </a:rPr>
              <a:t>How is the achievement related to the IRG, and how does it help it achieve its goals? </a:t>
            </a:r>
            <a:r>
              <a:rPr lang="en-US" sz="1200" b="0" strike="noStrike" spc="-1" dirty="0">
                <a:solidFill>
                  <a:srgbClr val="000000"/>
                </a:solidFill>
                <a:latin typeface="+mn-lt"/>
                <a:ea typeface="Helvetica Neue"/>
              </a:rPr>
              <a:t>The material is a transition metal dichalcogenide, which is a family that was proposed to be studied in IRG-1 proposal. The work elucidates the effect of an electrostatic displacement field on these materials, so is related to the theme of electrostatic gating. (Though there are no electrochemical effects in this material.) </a:t>
            </a:r>
            <a:endParaRPr lang="en-US" sz="1200" b="0" strike="noStrike" spc="-1" dirty="0">
              <a:latin typeface="Arial"/>
            </a:endParaRPr>
          </a:p>
          <a:p>
            <a:pPr marL="216000" indent="-215640">
              <a:lnSpc>
                <a:spcPct val="100000"/>
              </a:lnSpc>
            </a:pPr>
            <a:r>
              <a:rPr lang="en-US" sz="1200" b="1" strike="noStrike" spc="-1" dirty="0">
                <a:solidFill>
                  <a:srgbClr val="000000"/>
                </a:solidFill>
                <a:latin typeface="+mn-lt"/>
                <a:ea typeface="Helvetica Neue"/>
              </a:rPr>
              <a:t>Where the findings are published: </a:t>
            </a:r>
            <a:r>
              <a:rPr lang="en-US" sz="1200" b="0" i="1" strike="noStrike" spc="-1" dirty="0">
                <a:solidFill>
                  <a:srgbClr val="000000"/>
                </a:solidFill>
                <a:latin typeface="+mn-lt"/>
                <a:ea typeface="Helvetica Neue"/>
              </a:rPr>
              <a:t>“Coupled ferroelectricity and superconductivity in bilayer T</a:t>
            </a:r>
            <a:r>
              <a:rPr lang="en-US" sz="1200" b="0" i="1" strike="noStrike" spc="-1" baseline="-33000" dirty="0">
                <a:solidFill>
                  <a:srgbClr val="000000"/>
                </a:solidFill>
                <a:latin typeface="+mn-lt"/>
                <a:ea typeface="Helvetica Neue"/>
              </a:rPr>
              <a:t>d</a:t>
            </a:r>
            <a:r>
              <a:rPr lang="en-US" sz="1200" b="0" i="1" strike="noStrike" spc="-1" dirty="0">
                <a:solidFill>
                  <a:srgbClr val="000000"/>
                </a:solidFill>
                <a:latin typeface="+mn-lt"/>
                <a:ea typeface="Helvetica Neue"/>
              </a:rPr>
              <a:t>-MoTe</a:t>
            </a:r>
            <a:r>
              <a:rPr lang="en-US" sz="1200" b="0" i="1" strike="noStrike" spc="-1" baseline="-33000" dirty="0">
                <a:solidFill>
                  <a:srgbClr val="000000"/>
                </a:solidFill>
                <a:latin typeface="+mn-lt"/>
                <a:ea typeface="Helvetica Neue"/>
              </a:rPr>
              <a:t>2</a:t>
            </a:r>
            <a:r>
              <a:rPr lang="en-US" sz="1200" b="0" i="1" strike="noStrike" spc="-1" dirty="0">
                <a:solidFill>
                  <a:srgbClr val="000000"/>
                </a:solidFill>
                <a:latin typeface="+mn-lt"/>
                <a:ea typeface="Helvetica Neue"/>
              </a:rPr>
              <a:t>”,</a:t>
            </a:r>
            <a:r>
              <a:rPr lang="en-US" sz="1200" b="1" i="1" strike="noStrike" spc="-1" dirty="0">
                <a:solidFill>
                  <a:srgbClr val="000000"/>
                </a:solidFill>
                <a:latin typeface="+mn-lt"/>
                <a:ea typeface="Helvetica Neue"/>
              </a:rPr>
              <a:t> </a:t>
            </a:r>
            <a:r>
              <a:rPr lang="en-US" sz="1200" b="0" strike="noStrike" spc="-1" dirty="0" err="1">
                <a:solidFill>
                  <a:srgbClr val="000000"/>
                </a:solidFill>
                <a:latin typeface="+mn-lt"/>
                <a:ea typeface="Helvetica Neue"/>
              </a:rPr>
              <a:t>Apoorv</a:t>
            </a:r>
            <a:r>
              <a:rPr lang="en-US" sz="1200" b="0" strike="noStrike" spc="-1" dirty="0">
                <a:solidFill>
                  <a:srgbClr val="000000"/>
                </a:solidFill>
                <a:latin typeface="+mn-lt"/>
                <a:ea typeface="Helvetica Neue"/>
              </a:rPr>
              <a:t> Jindal, </a:t>
            </a:r>
            <a:r>
              <a:rPr lang="en-US" sz="1200" b="0" u="sng" strike="noStrike" spc="-1" dirty="0" err="1">
                <a:solidFill>
                  <a:srgbClr val="000000"/>
                </a:solidFill>
                <a:uFillTx/>
                <a:latin typeface="+mn-lt"/>
                <a:ea typeface="Helvetica Neue"/>
              </a:rPr>
              <a:t>Amartyajyoti</a:t>
            </a:r>
            <a:r>
              <a:rPr lang="en-US" sz="1200" b="0" u="sng" strike="noStrike" spc="-1" dirty="0">
                <a:solidFill>
                  <a:srgbClr val="000000"/>
                </a:solidFill>
                <a:uFillTx/>
                <a:latin typeface="+mn-lt"/>
                <a:ea typeface="Helvetica Neue"/>
              </a:rPr>
              <a:t> </a:t>
            </a:r>
            <a:r>
              <a:rPr lang="en-US" sz="1200" b="0" u="sng" strike="noStrike" spc="-1" dirty="0" err="1">
                <a:solidFill>
                  <a:srgbClr val="000000"/>
                </a:solidFill>
                <a:uFillTx/>
                <a:latin typeface="+mn-lt"/>
                <a:ea typeface="Helvetica Neue"/>
              </a:rPr>
              <a:t>Saha</a:t>
            </a:r>
            <a:r>
              <a:rPr lang="en-US" sz="1200" b="0" strike="noStrike" spc="-1" dirty="0">
                <a:solidFill>
                  <a:srgbClr val="000000"/>
                </a:solidFill>
                <a:latin typeface="+mn-lt"/>
                <a:ea typeface="Helvetica Neue"/>
              </a:rPr>
              <a:t>, </a:t>
            </a:r>
            <a:r>
              <a:rPr lang="en-US" sz="1200" b="0" strike="noStrike" spc="-1" dirty="0" err="1">
                <a:solidFill>
                  <a:srgbClr val="000000"/>
                </a:solidFill>
                <a:latin typeface="+mn-lt"/>
                <a:ea typeface="Helvetica Neue"/>
              </a:rPr>
              <a:t>Zizhong</a:t>
            </a:r>
            <a:r>
              <a:rPr lang="en-US" sz="1200" b="0" strike="noStrike" spc="-1" dirty="0">
                <a:solidFill>
                  <a:srgbClr val="000000"/>
                </a:solidFill>
                <a:latin typeface="+mn-lt"/>
                <a:ea typeface="Helvetica Neue"/>
              </a:rPr>
              <a:t> Li, Takashi Taniguchi, Kenji Watanabe, James C. Hone, </a:t>
            </a:r>
            <a:r>
              <a:rPr lang="en-US" sz="1200" b="0" u="sng" strike="noStrike" spc="-1" dirty="0" err="1">
                <a:solidFill>
                  <a:srgbClr val="000000"/>
                </a:solidFill>
                <a:uFillTx/>
                <a:latin typeface="+mn-lt"/>
                <a:ea typeface="Helvetica Neue"/>
              </a:rPr>
              <a:t>Turan</a:t>
            </a:r>
            <a:r>
              <a:rPr lang="en-US" sz="1200" b="0" u="sng" strike="noStrike" spc="-1" dirty="0">
                <a:solidFill>
                  <a:srgbClr val="000000"/>
                </a:solidFill>
                <a:uFillTx/>
                <a:latin typeface="+mn-lt"/>
                <a:ea typeface="Helvetica Neue"/>
              </a:rPr>
              <a:t> Birol</a:t>
            </a:r>
            <a:r>
              <a:rPr lang="en-US" sz="1200" b="0" strike="noStrike" spc="-1" dirty="0">
                <a:solidFill>
                  <a:srgbClr val="000000"/>
                </a:solidFill>
                <a:latin typeface="+mn-lt"/>
                <a:ea typeface="Helvetica Neue"/>
              </a:rPr>
              <a:t>, </a:t>
            </a:r>
            <a:r>
              <a:rPr lang="en-US" sz="1200" b="0" u="sng" strike="noStrike" spc="-1" dirty="0">
                <a:solidFill>
                  <a:srgbClr val="000000"/>
                </a:solidFill>
                <a:uFillTx/>
                <a:latin typeface="+mn-lt"/>
                <a:ea typeface="Helvetica Neue"/>
              </a:rPr>
              <a:t>Rafael M. Fernandes</a:t>
            </a:r>
            <a:r>
              <a:rPr lang="en-US" sz="1200" b="0" strike="noStrike" spc="-1" dirty="0">
                <a:solidFill>
                  <a:srgbClr val="000000"/>
                </a:solidFill>
                <a:latin typeface="+mn-lt"/>
                <a:ea typeface="Helvetica Neue"/>
              </a:rPr>
              <a:t>, Cory R. Dean, Abhay N. </a:t>
            </a:r>
            <a:r>
              <a:rPr lang="en-US" sz="1200" b="0" strike="noStrike" spc="-1" dirty="0" err="1">
                <a:solidFill>
                  <a:srgbClr val="000000"/>
                </a:solidFill>
                <a:latin typeface="+mn-lt"/>
                <a:ea typeface="Helvetica Neue"/>
              </a:rPr>
              <a:t>Pasupathy</a:t>
            </a:r>
            <a:r>
              <a:rPr lang="en-US" sz="1200" b="0" strike="noStrike" spc="-1" dirty="0">
                <a:solidFill>
                  <a:srgbClr val="000000"/>
                </a:solidFill>
                <a:latin typeface="+mn-lt"/>
                <a:ea typeface="Helvetica Neue"/>
              </a:rPr>
              <a:t> &amp; Daniel A. Rhodes, Nature </a:t>
            </a:r>
            <a:r>
              <a:rPr lang="en-US" sz="1200" b="1" strike="noStrike" spc="-1" dirty="0">
                <a:solidFill>
                  <a:srgbClr val="000000"/>
                </a:solidFill>
                <a:latin typeface="+mn-lt"/>
                <a:ea typeface="Helvetica Neue"/>
              </a:rPr>
              <a:t>613</a:t>
            </a:r>
            <a:r>
              <a:rPr lang="en-US" sz="1200" b="0" strike="noStrike" spc="-1" dirty="0">
                <a:solidFill>
                  <a:srgbClr val="000000"/>
                </a:solidFill>
                <a:latin typeface="+mn-lt"/>
                <a:ea typeface="Helvetica Neue"/>
              </a:rPr>
              <a:t>, 48–52 (2023).</a:t>
            </a:r>
            <a:endParaRPr lang="en-US" sz="1200" b="0" strike="noStrike" spc="-1" dirty="0">
              <a:latin typeface="Arial"/>
            </a:endParaRPr>
          </a:p>
        </p:txBody>
      </p:sp>
      <p:sp>
        <p:nvSpPr>
          <p:cNvPr id="67" name="CustomShape 3"/>
          <p:cNvSpPr/>
          <p:nvPr/>
        </p:nvSpPr>
        <p:spPr>
          <a:xfrm>
            <a:off x="3970800" y="8830080"/>
            <a:ext cx="3036960" cy="465840"/>
          </a:xfrm>
          <a:prstGeom prst="rect">
            <a:avLst/>
          </a:prstGeom>
          <a:noFill/>
          <a:ln>
            <a:noFill/>
          </a:ln>
        </p:spPr>
        <p:style>
          <a:lnRef idx="0">
            <a:scrgbClr r="0" g="0" b="0"/>
          </a:lnRef>
          <a:fillRef idx="0">
            <a:scrgbClr r="0" g="0" b="0"/>
          </a:fillRef>
          <a:effectRef idx="0">
            <a:scrgbClr r="0" g="0" b="0"/>
          </a:effectRef>
          <a:fontRef idx="minor"/>
        </p:style>
        <p:txBody>
          <a:bodyPr lIns="93240" tIns="46440" rIns="93240" bIns="46440" anchor="b"/>
          <a:lstStyle/>
          <a:p>
            <a:pPr algn="r">
              <a:lnSpc>
                <a:spcPct val="100000"/>
              </a:lnSpc>
            </a:pPr>
            <a:fld id="{B0BAC600-9624-400C-A5F6-D2C4042B2E88}" type="slidenum">
              <a:rPr lang="en-US" sz="1200" b="0" strike="noStrike" spc="-1">
                <a:solidFill>
                  <a:srgbClr val="000000"/>
                </a:solidFill>
                <a:latin typeface="Times New Roman"/>
                <a:ea typeface="+mn-ea"/>
              </a:rPr>
              <a:t>1</a:t>
            </a:fld>
            <a:endParaRPr lang="en-US" sz="12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609480" y="273600"/>
            <a:ext cx="10972440" cy="1144800"/>
          </a:xfrm>
          <a:prstGeom prst="rect">
            <a:avLst/>
          </a:prstGeom>
        </p:spPr>
        <p:txBody>
          <a:bodyPr lIns="0" tIns="0" rIns="0" bIns="0" anchor="ctr"/>
          <a:lstStyle/>
          <a:p>
            <a:endParaRPr lang="en-US" sz="1800" b="0" strike="noStrike" spc="-1">
              <a:solidFill>
                <a:srgbClr val="000000"/>
              </a:solidFill>
              <a:latin typeface="Arial"/>
            </a:endParaRPr>
          </a:p>
        </p:txBody>
      </p:sp>
      <p:sp>
        <p:nvSpPr>
          <p:cNvPr id="36"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37"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tIns="0" rIns="0" bIns="0" anchor="ctr"/>
          <a:lstStyle/>
          <a:p>
            <a:endParaRPr lang="en-US" sz="1800" b="0" strike="noStrike" spc="-1">
              <a:solidFill>
                <a:srgbClr val="000000"/>
              </a:solidFill>
              <a:latin typeface="Arial"/>
            </a:endParaRPr>
          </a:p>
        </p:txBody>
      </p:sp>
      <p:sp>
        <p:nvSpPr>
          <p:cNvPr id="39"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40"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41"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42"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609480" y="273600"/>
            <a:ext cx="10972440" cy="1144800"/>
          </a:xfrm>
          <a:prstGeom prst="rect">
            <a:avLst/>
          </a:prstGeom>
        </p:spPr>
        <p:txBody>
          <a:bodyPr lIns="0" tIns="0" rIns="0" bIns="0" anchor="ctr"/>
          <a:lstStyle/>
          <a:p>
            <a:endParaRPr lang="en-US" sz="1800" b="0" strike="noStrike" spc="-1">
              <a:solidFill>
                <a:srgbClr val="000000"/>
              </a:solidFill>
              <a:latin typeface="Arial"/>
            </a:endParaRPr>
          </a:p>
        </p:txBody>
      </p:sp>
      <p:sp>
        <p:nvSpPr>
          <p:cNvPr id="44"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45"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46"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47"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48"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49"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3600"/>
            <a:ext cx="10972440" cy="1144800"/>
          </a:xfrm>
          <a:prstGeom prst="rect">
            <a:avLst/>
          </a:prstGeom>
        </p:spPr>
        <p:txBody>
          <a:bodyPr lIns="0" tIns="0" rIns="0" bIns="0" anchor="ctr"/>
          <a:lstStyle/>
          <a:p>
            <a:endParaRPr lang="en-US" sz="1800" b="0" strike="noStrike" spc="-1">
              <a:solidFill>
                <a:srgbClr val="000000"/>
              </a:solidFill>
              <a:latin typeface="Arial"/>
            </a:endParaRPr>
          </a:p>
        </p:txBody>
      </p:sp>
      <p:sp>
        <p:nvSpPr>
          <p:cNvPr id="15"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273600"/>
            <a:ext cx="10972440" cy="1144800"/>
          </a:xfrm>
          <a:prstGeom prst="rect">
            <a:avLst/>
          </a:prstGeom>
        </p:spPr>
        <p:txBody>
          <a:bodyPr lIns="0" tIns="0" rIns="0" bIns="0" anchor="ctr"/>
          <a:lstStyle/>
          <a:p>
            <a:endParaRPr lang="en-US" sz="1800" b="0" strike="noStrike" spc="-1">
              <a:solidFill>
                <a:srgbClr val="000000"/>
              </a:solidFill>
              <a:latin typeface="Arial"/>
            </a:endParaRPr>
          </a:p>
        </p:txBody>
      </p:sp>
      <p:sp>
        <p:nvSpPr>
          <p:cNvPr id="17"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3600"/>
            <a:ext cx="10972440" cy="1144800"/>
          </a:xfrm>
          <a:prstGeom prst="rect">
            <a:avLst/>
          </a:prstGeom>
        </p:spPr>
        <p:txBody>
          <a:bodyPr lIns="0" tIns="0" rIns="0" bIns="0" anchor="ctr"/>
          <a:lstStyle/>
          <a:p>
            <a:endParaRPr lang="en-US" sz="1800" b="0" strike="noStrike" spc="-1">
              <a:solidFill>
                <a:srgbClr val="000000"/>
              </a:solidFill>
              <a:latin typeface="Arial"/>
            </a:endParaRPr>
          </a:p>
        </p:txBody>
      </p:sp>
      <p:sp>
        <p:nvSpPr>
          <p:cNvPr id="19"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0"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PlaceHolder 1"/>
          <p:cNvSpPr>
            <a:spLocks noGrp="1"/>
          </p:cNvSpPr>
          <p:nvPr>
            <p:ph type="title"/>
          </p:nvPr>
        </p:nvSpPr>
        <p:spPr>
          <a:xfrm>
            <a:off x="609480" y="273600"/>
            <a:ext cx="10972440" cy="1144800"/>
          </a:xfrm>
          <a:prstGeom prst="rect">
            <a:avLst/>
          </a:prstGeom>
        </p:spPr>
        <p:txBody>
          <a:bodyPr lIns="0" tIns="0" rIns="0" bIns="0" anchor="ctr"/>
          <a:lstStyle/>
          <a:p>
            <a:endParaRPr lang="en-US" sz="18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2"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tIns="0" rIns="0" bIns="0" anchor="ctr"/>
          <a:lstStyle/>
          <a:p>
            <a:endParaRPr lang="en-US" sz="1800" b="0" strike="noStrike" spc="-1">
              <a:solidFill>
                <a:srgbClr val="000000"/>
              </a:solidFill>
              <a:latin typeface="Arial"/>
            </a:endParaRPr>
          </a:p>
        </p:txBody>
      </p:sp>
      <p:sp>
        <p:nvSpPr>
          <p:cNvPr id="24"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5"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6"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273600"/>
            <a:ext cx="10972440" cy="1144800"/>
          </a:xfrm>
          <a:prstGeom prst="rect">
            <a:avLst/>
          </a:prstGeom>
        </p:spPr>
        <p:txBody>
          <a:bodyPr lIns="0" tIns="0" rIns="0" bIns="0" anchor="ctr"/>
          <a:lstStyle/>
          <a:p>
            <a:endParaRPr lang="en-US" sz="1800" b="0" strike="noStrike" spc="-1">
              <a:solidFill>
                <a:srgbClr val="000000"/>
              </a:solidFill>
              <a:latin typeface="Arial"/>
            </a:endParaRPr>
          </a:p>
        </p:txBody>
      </p:sp>
      <p:sp>
        <p:nvSpPr>
          <p:cNvPr id="28"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29"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30"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tIns="0" rIns="0" bIns="0" anchor="ctr"/>
          <a:lstStyle/>
          <a:p>
            <a:endParaRPr lang="en-US" sz="1800" b="0" strike="noStrike" spc="-1">
              <a:solidFill>
                <a:srgbClr val="000000"/>
              </a:solidFill>
              <a:latin typeface="Arial"/>
            </a:endParaRPr>
          </a:p>
        </p:txBody>
      </p:sp>
      <p:sp>
        <p:nvSpPr>
          <p:cNvPr id="32"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33"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2800" b="0" strike="noStrike" spc="-1">
              <a:solidFill>
                <a:srgbClr val="000000"/>
              </a:solidFill>
              <a:latin typeface="Arial"/>
            </a:endParaRPr>
          </a:p>
        </p:txBody>
      </p:sp>
      <p:sp>
        <p:nvSpPr>
          <p:cNvPr id="34"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n-US" sz="28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 name="CustomShape 1"/>
          <p:cNvSpPr/>
          <p:nvPr/>
        </p:nvSpPr>
        <p:spPr>
          <a:xfrm>
            <a:off x="0" y="3600"/>
            <a:ext cx="12216240" cy="805320"/>
          </a:xfrm>
          <a:prstGeom prst="rect">
            <a:avLst/>
          </a:prstGeom>
          <a:gradFill rotWithShape="0">
            <a:gsLst>
              <a:gs pos="0">
                <a:srgbClr val="FFFFFF"/>
              </a:gs>
              <a:gs pos="100000">
                <a:srgbClr val="4472C4"/>
              </a:gs>
            </a:gsLst>
            <a:lin ang="0"/>
          </a:gradFill>
          <a:ln>
            <a:noFill/>
          </a:ln>
        </p:spPr>
        <p:style>
          <a:lnRef idx="0">
            <a:scrgbClr r="0" g="0" b="0"/>
          </a:lnRef>
          <a:fillRef idx="0">
            <a:scrgbClr r="0" g="0" b="0"/>
          </a:fillRef>
          <a:effectRef idx="0">
            <a:scrgbClr r="0" g="0" b="0"/>
          </a:effectRef>
          <a:fontRef idx="minor"/>
        </p:style>
      </p:sp>
      <p:grpSp>
        <p:nvGrpSpPr>
          <p:cNvPr id="15" name="Group 2"/>
          <p:cNvGrpSpPr/>
          <p:nvPr/>
        </p:nvGrpSpPr>
        <p:grpSpPr>
          <a:xfrm>
            <a:off x="0" y="6243840"/>
            <a:ext cx="12191400" cy="653400"/>
            <a:chOff x="0" y="6243840"/>
            <a:chExt cx="12191400" cy="653400"/>
          </a:xfrm>
        </p:grpSpPr>
        <p:sp>
          <p:nvSpPr>
            <p:cNvPr id="2" name="CustomShape 3"/>
            <p:cNvSpPr/>
            <p:nvPr/>
          </p:nvSpPr>
          <p:spPr>
            <a:xfrm>
              <a:off x="0" y="6243840"/>
              <a:ext cx="12191400" cy="653400"/>
            </a:xfrm>
            <a:prstGeom prst="rect">
              <a:avLst/>
            </a:prstGeom>
            <a:gradFill rotWithShape="0">
              <a:gsLst>
                <a:gs pos="0">
                  <a:srgbClr val="F6F8FC"/>
                </a:gs>
                <a:gs pos="100000">
                  <a:srgbClr val="CFAECF"/>
                </a:gs>
              </a:gsLst>
              <a:lin ang="10800000"/>
            </a:gradFill>
            <a:ln>
              <a:noFill/>
            </a:ln>
          </p:spPr>
          <p:style>
            <a:lnRef idx="2">
              <a:schemeClr val="accent1">
                <a:shade val="50000"/>
              </a:schemeClr>
            </a:lnRef>
            <a:fillRef idx="1">
              <a:schemeClr val="accent1"/>
            </a:fillRef>
            <a:effectRef idx="0">
              <a:schemeClr val="accent1"/>
            </a:effectRef>
            <a:fontRef idx="minor"/>
          </p:style>
        </p:sp>
        <p:pic>
          <p:nvPicPr>
            <p:cNvPr id="3" name="Picture 9"/>
            <p:cNvPicPr/>
            <p:nvPr/>
          </p:nvPicPr>
          <p:blipFill>
            <a:blip r:embed="rId14"/>
            <a:stretch/>
          </p:blipFill>
          <p:spPr>
            <a:xfrm>
              <a:off x="1228320" y="6272280"/>
              <a:ext cx="2199960" cy="546840"/>
            </a:xfrm>
            <a:prstGeom prst="rect">
              <a:avLst/>
            </a:prstGeom>
            <a:ln>
              <a:noFill/>
            </a:ln>
          </p:spPr>
        </p:pic>
        <p:sp>
          <p:nvSpPr>
            <p:cNvPr id="4" name="CustomShape 4"/>
            <p:cNvSpPr/>
            <p:nvPr/>
          </p:nvSpPr>
          <p:spPr>
            <a:xfrm>
              <a:off x="3639960" y="6470280"/>
              <a:ext cx="4692600" cy="227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900" b="0" i="1" strike="noStrike" spc="-1">
                  <a:solidFill>
                    <a:srgbClr val="4472C4"/>
                  </a:solidFill>
                  <a:latin typeface="Arial"/>
                  <a:ea typeface="DejaVu Sans"/>
                </a:rPr>
                <a:t>Where Materials Begin and Society Benefits</a:t>
              </a:r>
              <a:endParaRPr lang="en-US" sz="900" b="0" strike="noStrike" spc="-1">
                <a:latin typeface="Arial"/>
              </a:endParaRPr>
            </a:p>
          </p:txBody>
        </p:sp>
        <p:pic>
          <p:nvPicPr>
            <p:cNvPr id="5" name="Picture 6"/>
            <p:cNvPicPr/>
            <p:nvPr/>
          </p:nvPicPr>
          <p:blipFill>
            <a:blip r:embed="rId15"/>
            <a:stretch/>
          </p:blipFill>
          <p:spPr>
            <a:xfrm>
              <a:off x="380880" y="6257880"/>
              <a:ext cx="615600" cy="619200"/>
            </a:xfrm>
            <a:prstGeom prst="rect">
              <a:avLst/>
            </a:prstGeom>
            <a:ln w="9360">
              <a:noFill/>
            </a:ln>
          </p:spPr>
        </p:pic>
      </p:grpSp>
      <p:sp>
        <p:nvSpPr>
          <p:cNvPr id="6" name="CustomShape 5"/>
          <p:cNvSpPr/>
          <p:nvPr/>
        </p:nvSpPr>
        <p:spPr>
          <a:xfrm>
            <a:off x="8763120" y="6356520"/>
            <a:ext cx="2742480" cy="364320"/>
          </a:xfrm>
          <a:prstGeom prst="rect">
            <a:avLst/>
          </a:prstGeom>
          <a:noFill/>
          <a:ln>
            <a:noFill/>
          </a:ln>
        </p:spPr>
        <p:style>
          <a:lnRef idx="0">
            <a:scrgbClr r="0" g="0" b="0"/>
          </a:lnRef>
          <a:fillRef idx="0">
            <a:scrgbClr r="0" g="0" b="0"/>
          </a:fillRef>
          <a:effectRef idx="0">
            <a:scrgbClr r="0" g="0" b="0"/>
          </a:effectRef>
          <a:fontRef idx="minor"/>
        </p:style>
      </p:sp>
      <p:sp>
        <p:nvSpPr>
          <p:cNvPr id="7" name="CustomShape 6"/>
          <p:cNvSpPr/>
          <p:nvPr/>
        </p:nvSpPr>
        <p:spPr>
          <a:xfrm>
            <a:off x="0" y="262800"/>
            <a:ext cx="2764800" cy="4158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p:style>
      </p:sp>
      <p:sp>
        <p:nvSpPr>
          <p:cNvPr id="8" name="CustomShape 7"/>
          <p:cNvSpPr/>
          <p:nvPr/>
        </p:nvSpPr>
        <p:spPr>
          <a:xfrm>
            <a:off x="2762280" y="261360"/>
            <a:ext cx="456480" cy="416880"/>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p:style>
      </p:sp>
      <p:grpSp>
        <p:nvGrpSpPr>
          <p:cNvPr id="9" name="Group 8"/>
          <p:cNvGrpSpPr/>
          <p:nvPr/>
        </p:nvGrpSpPr>
        <p:grpSpPr>
          <a:xfrm>
            <a:off x="4708440" y="807120"/>
            <a:ext cx="7482960" cy="444600"/>
            <a:chOff x="4708440" y="807120"/>
            <a:chExt cx="7482960" cy="444600"/>
          </a:xfrm>
        </p:grpSpPr>
        <p:sp>
          <p:nvSpPr>
            <p:cNvPr id="10" name="CustomShape 9"/>
            <p:cNvSpPr/>
            <p:nvPr/>
          </p:nvSpPr>
          <p:spPr>
            <a:xfrm>
              <a:off x="5164920" y="807120"/>
              <a:ext cx="7026480" cy="44424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p:style>
        </p:sp>
        <p:sp>
          <p:nvSpPr>
            <p:cNvPr id="11" name="CustomShape 10"/>
            <p:cNvSpPr/>
            <p:nvPr/>
          </p:nvSpPr>
          <p:spPr>
            <a:xfrm rot="10800000">
              <a:off x="4708440" y="807480"/>
              <a:ext cx="456480" cy="444240"/>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p:style>
        </p:sp>
      </p:grpSp>
      <p:sp>
        <p:nvSpPr>
          <p:cNvPr id="12" name="PlaceHolder 11"/>
          <p:cNvSpPr>
            <a:spLocks noGrp="1"/>
          </p:cNvSpPr>
          <p:nvPr>
            <p:ph type="title"/>
          </p:nvPr>
        </p:nvSpPr>
        <p:spPr>
          <a:xfrm>
            <a:off x="609480" y="273600"/>
            <a:ext cx="10972440" cy="1144800"/>
          </a:xfrm>
          <a:prstGeom prst="rect">
            <a:avLst/>
          </a:prstGeom>
        </p:spPr>
        <p:txBody>
          <a:bodyPr lIns="0" tIns="0" rIns="0" bIns="0" anchor="ctr"/>
          <a:lstStyle/>
          <a:p>
            <a:r>
              <a:rPr lang="en-US" sz="1800" b="0" strike="noStrike" spc="-1">
                <a:solidFill>
                  <a:srgbClr val="000000"/>
                </a:solidFill>
                <a:latin typeface="Arial"/>
              </a:rPr>
              <a:t>Click to edit the title text format</a:t>
            </a:r>
          </a:p>
        </p:txBody>
      </p:sp>
      <p:sp>
        <p:nvSpPr>
          <p:cNvPr id="13" name="PlaceHolder 12"/>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28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20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18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18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CustomShape 1"/>
          <p:cNvSpPr/>
          <p:nvPr/>
        </p:nvSpPr>
        <p:spPr>
          <a:xfrm>
            <a:off x="3412901" y="132129"/>
            <a:ext cx="8875690" cy="565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en-US" sz="2000" b="1" strike="noStrike" spc="-1" dirty="0">
                <a:solidFill>
                  <a:srgbClr val="C00000"/>
                </a:solidFill>
                <a:latin typeface="Arial"/>
                <a:ea typeface="DejaVu Sans"/>
              </a:rPr>
              <a:t>Ferroelectric Superconductivity in a Transition Metal </a:t>
            </a:r>
            <a:r>
              <a:rPr lang="en-US" sz="2000" b="1" strike="noStrike" spc="-1" dirty="0" err="1">
                <a:solidFill>
                  <a:srgbClr val="C00000"/>
                </a:solidFill>
                <a:latin typeface="Arial"/>
                <a:ea typeface="DejaVu Sans"/>
              </a:rPr>
              <a:t>Dichalcogenide</a:t>
            </a:r>
            <a:endParaRPr lang="en-US" sz="2000" b="0" strike="noStrike" spc="-1" dirty="0">
              <a:latin typeface="Arial"/>
            </a:endParaRPr>
          </a:p>
        </p:txBody>
      </p:sp>
      <p:sp>
        <p:nvSpPr>
          <p:cNvPr id="58" name="CustomShape 3"/>
          <p:cNvSpPr/>
          <p:nvPr/>
        </p:nvSpPr>
        <p:spPr>
          <a:xfrm>
            <a:off x="6756120" y="868680"/>
            <a:ext cx="3777840" cy="333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600" b="1" strike="noStrike" spc="-1" dirty="0" smtClean="0">
                <a:solidFill>
                  <a:srgbClr val="000000"/>
                </a:solidFill>
                <a:latin typeface="Arial"/>
                <a:ea typeface="DejaVu Sans"/>
              </a:rPr>
              <a:t>A. </a:t>
            </a:r>
            <a:r>
              <a:rPr lang="en-US" sz="1600" b="1" strike="noStrike" spc="-1" dirty="0" err="1" smtClean="0">
                <a:solidFill>
                  <a:srgbClr val="000000"/>
                </a:solidFill>
                <a:latin typeface="Arial"/>
                <a:ea typeface="DejaVu Sans"/>
              </a:rPr>
              <a:t>Saha</a:t>
            </a:r>
            <a:r>
              <a:rPr lang="en-US" sz="1600" b="1" spc="-1" dirty="0" smtClean="0">
                <a:solidFill>
                  <a:srgbClr val="000000"/>
                </a:solidFill>
                <a:latin typeface="Arial"/>
                <a:ea typeface="DejaVu Sans"/>
              </a:rPr>
              <a:t>, </a:t>
            </a:r>
            <a:r>
              <a:rPr lang="en-US" sz="1600" b="1" strike="noStrike" spc="-1" dirty="0" smtClean="0">
                <a:solidFill>
                  <a:srgbClr val="000000"/>
                </a:solidFill>
                <a:latin typeface="Arial"/>
                <a:ea typeface="DejaVu Sans"/>
              </a:rPr>
              <a:t>T. </a:t>
            </a:r>
            <a:r>
              <a:rPr lang="en-US" sz="1600" b="1" strike="noStrike" spc="-1" dirty="0">
                <a:solidFill>
                  <a:srgbClr val="000000"/>
                </a:solidFill>
                <a:latin typeface="Arial"/>
                <a:ea typeface="DejaVu Sans"/>
              </a:rPr>
              <a:t>Birol, </a:t>
            </a:r>
            <a:r>
              <a:rPr lang="en-US" sz="1600" b="1" strike="noStrike" spc="-1" dirty="0" smtClean="0">
                <a:solidFill>
                  <a:srgbClr val="000000"/>
                </a:solidFill>
                <a:latin typeface="Arial"/>
                <a:ea typeface="DejaVu Sans"/>
              </a:rPr>
              <a:t>R. </a:t>
            </a:r>
            <a:r>
              <a:rPr lang="en-US" sz="1600" b="1" strike="noStrike" spc="-1" dirty="0">
                <a:solidFill>
                  <a:srgbClr val="000000"/>
                </a:solidFill>
                <a:latin typeface="Arial"/>
                <a:ea typeface="DejaVu Sans"/>
              </a:rPr>
              <a:t>Fernandes (IRG-1)</a:t>
            </a:r>
            <a:endParaRPr lang="en-US" sz="1600" b="0" strike="noStrike" spc="-1" dirty="0">
              <a:latin typeface="Arial"/>
            </a:endParaRPr>
          </a:p>
        </p:txBody>
      </p:sp>
      <p:sp>
        <p:nvSpPr>
          <p:cNvPr id="59" name="CustomShape 4"/>
          <p:cNvSpPr/>
          <p:nvPr/>
        </p:nvSpPr>
        <p:spPr>
          <a:xfrm>
            <a:off x="120960" y="1578327"/>
            <a:ext cx="5078837" cy="426973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400" b="0" strike="noStrike" spc="-1" dirty="0">
                <a:solidFill>
                  <a:srgbClr val="000000"/>
                </a:solidFill>
                <a:latin typeface="Arial"/>
                <a:ea typeface="Noto Sans CJK SC"/>
              </a:rPr>
              <a:t>For the first time, a team comprised of </a:t>
            </a:r>
            <a:r>
              <a:rPr lang="en-US" sz="1400" b="0" strike="noStrike" spc="-1" dirty="0">
                <a:solidFill>
                  <a:srgbClr val="000000"/>
                </a:solidFill>
                <a:latin typeface="Arial"/>
                <a:ea typeface="DejaVu Sans"/>
              </a:rPr>
              <a:t>two </a:t>
            </a:r>
            <a:r>
              <a:rPr lang="en-US" sz="1400" spc="-1" dirty="0" smtClean="0">
                <a:solidFill>
                  <a:srgbClr val="000000"/>
                </a:solidFill>
                <a:latin typeface="Arial"/>
                <a:ea typeface="DejaVu Sans"/>
              </a:rPr>
              <a:t>IRG-1</a:t>
            </a:r>
            <a:r>
              <a:rPr lang="en-US" sz="1400" b="0" strike="noStrike" spc="-1" dirty="0" smtClean="0">
                <a:solidFill>
                  <a:srgbClr val="000000"/>
                </a:solidFill>
                <a:latin typeface="Arial"/>
                <a:ea typeface="DejaVu Sans"/>
              </a:rPr>
              <a:t> </a:t>
            </a:r>
            <a:r>
              <a:rPr lang="en-US" sz="1400" b="0" strike="noStrike" spc="-1" dirty="0">
                <a:solidFill>
                  <a:srgbClr val="000000"/>
                </a:solidFill>
                <a:latin typeface="Arial"/>
                <a:ea typeface="DejaVu Sans"/>
              </a:rPr>
              <a:t>theorists (</a:t>
            </a:r>
            <a:r>
              <a:rPr lang="en-US" sz="1400" b="1" strike="noStrike" spc="-1" dirty="0" err="1">
                <a:solidFill>
                  <a:srgbClr val="000000"/>
                </a:solidFill>
                <a:latin typeface="Arial"/>
                <a:ea typeface="DejaVu Sans"/>
              </a:rPr>
              <a:t>Birol</a:t>
            </a:r>
            <a:r>
              <a:rPr lang="en-US" sz="1400" b="0" strike="noStrike" spc="-1" dirty="0">
                <a:solidFill>
                  <a:srgbClr val="000000"/>
                </a:solidFill>
                <a:latin typeface="Arial"/>
                <a:ea typeface="DejaVu Sans"/>
              </a:rPr>
              <a:t> and </a:t>
            </a:r>
            <a:r>
              <a:rPr lang="en-US" sz="1400" b="1" strike="noStrike" spc="-1" dirty="0" err="1">
                <a:solidFill>
                  <a:srgbClr val="000000"/>
                </a:solidFill>
                <a:latin typeface="Arial"/>
                <a:ea typeface="DejaVu Sans"/>
              </a:rPr>
              <a:t>Fernandes</a:t>
            </a:r>
            <a:r>
              <a:rPr lang="en-US" sz="1400" b="0" strike="noStrike" spc="-1" dirty="0">
                <a:solidFill>
                  <a:srgbClr val="000000"/>
                </a:solidFill>
                <a:latin typeface="Arial"/>
                <a:ea typeface="DejaVu Sans"/>
              </a:rPr>
              <a:t>) </a:t>
            </a:r>
            <a:r>
              <a:rPr lang="en-US" sz="1400" spc="-1" dirty="0" smtClean="0">
                <a:solidFill>
                  <a:srgbClr val="000000"/>
                </a:solidFill>
                <a:latin typeface="Arial"/>
                <a:ea typeface="DejaVu Sans"/>
              </a:rPr>
              <a:t>working with</a:t>
            </a:r>
            <a:r>
              <a:rPr lang="en-US" sz="1400" b="0" strike="noStrike" spc="-1" dirty="0" smtClean="0">
                <a:solidFill>
                  <a:srgbClr val="000000"/>
                </a:solidFill>
                <a:latin typeface="Arial"/>
                <a:ea typeface="DejaVu Sans"/>
              </a:rPr>
              <a:t> </a:t>
            </a:r>
            <a:r>
              <a:rPr lang="en-US" sz="1400" b="0" strike="noStrike" spc="-1" dirty="0">
                <a:solidFill>
                  <a:srgbClr val="000000"/>
                </a:solidFill>
                <a:latin typeface="Arial"/>
                <a:ea typeface="DejaVu Sans"/>
              </a:rPr>
              <a:t>experimentalists from other institutions (including </a:t>
            </a:r>
            <a:r>
              <a:rPr lang="en-US" sz="1400" b="0" strike="noStrike" spc="-1" dirty="0" smtClean="0">
                <a:solidFill>
                  <a:srgbClr val="000000"/>
                </a:solidFill>
                <a:latin typeface="Arial"/>
                <a:ea typeface="DejaVu Sans"/>
              </a:rPr>
              <a:t>the Columbia </a:t>
            </a:r>
            <a:r>
              <a:rPr lang="en-US" sz="1400" b="0" strike="noStrike" spc="-1" dirty="0">
                <a:solidFill>
                  <a:srgbClr val="000000"/>
                </a:solidFill>
                <a:latin typeface="Arial"/>
                <a:ea typeface="DejaVu Sans"/>
              </a:rPr>
              <a:t>MRSEC) showed the coexistence of ferroelectricity </a:t>
            </a:r>
            <a:r>
              <a:rPr lang="en-US" sz="1400" b="0" strike="noStrike" spc="-1" dirty="0" smtClean="0">
                <a:solidFill>
                  <a:srgbClr val="000000"/>
                </a:solidFill>
                <a:latin typeface="Arial"/>
                <a:ea typeface="DejaVu Sans"/>
              </a:rPr>
              <a:t>(</a:t>
            </a:r>
            <a:r>
              <a:rPr lang="en-US" sz="1400" b="0" i="1" strike="noStrike" spc="-1" dirty="0" smtClean="0">
                <a:solidFill>
                  <a:srgbClr val="000000"/>
                </a:solidFill>
                <a:latin typeface="Arial"/>
                <a:ea typeface="DejaVu Sans"/>
              </a:rPr>
              <a:t>i.e</a:t>
            </a:r>
            <a:r>
              <a:rPr lang="en-US" sz="1400" b="0" strike="noStrike" spc="-1" dirty="0" smtClean="0">
                <a:solidFill>
                  <a:srgbClr val="000000"/>
                </a:solidFill>
                <a:latin typeface="Arial"/>
                <a:ea typeface="DejaVu Sans"/>
              </a:rPr>
              <a:t>., electrostatically </a:t>
            </a:r>
            <a:r>
              <a:rPr lang="en-US" sz="1400" b="0" strike="noStrike" spc="-1" dirty="0">
                <a:solidFill>
                  <a:srgbClr val="000000"/>
                </a:solidFill>
                <a:latin typeface="Arial"/>
                <a:ea typeface="DejaVu Sans"/>
              </a:rPr>
              <a:t>switchable macroscopic dipole moment) and superconductivity in a two-dimensional superconductor. The material </a:t>
            </a:r>
            <a:r>
              <a:rPr lang="en-US" sz="1400" spc="-1" dirty="0">
                <a:solidFill>
                  <a:srgbClr val="000000"/>
                </a:solidFill>
                <a:latin typeface="Arial"/>
                <a:ea typeface="DejaVu Sans"/>
              </a:rPr>
              <a:t>i</a:t>
            </a:r>
            <a:r>
              <a:rPr lang="en-US" sz="1400" b="0" strike="noStrike" spc="-1" dirty="0" smtClean="0">
                <a:solidFill>
                  <a:srgbClr val="000000"/>
                </a:solidFill>
                <a:latin typeface="Arial"/>
                <a:ea typeface="DejaVu Sans"/>
              </a:rPr>
              <a:t>s </a:t>
            </a:r>
            <a:r>
              <a:rPr lang="en-US" sz="1400" b="0" strike="noStrike" spc="-1" dirty="0">
                <a:solidFill>
                  <a:srgbClr val="000000"/>
                </a:solidFill>
                <a:latin typeface="Arial"/>
                <a:ea typeface="DejaVu Sans"/>
              </a:rPr>
              <a:t>bilayer MoTe</a:t>
            </a:r>
            <a:r>
              <a:rPr lang="en-US" sz="1400" b="0" strike="noStrike" spc="-1" baseline="-25000" dirty="0">
                <a:solidFill>
                  <a:srgbClr val="000000"/>
                </a:solidFill>
                <a:latin typeface="Arial"/>
                <a:ea typeface="DejaVu Sans"/>
              </a:rPr>
              <a:t>2</a:t>
            </a:r>
            <a:r>
              <a:rPr lang="en-US" sz="1400" b="0" strike="noStrike" spc="-1" dirty="0">
                <a:solidFill>
                  <a:srgbClr val="000000"/>
                </a:solidFill>
                <a:latin typeface="Arial"/>
                <a:ea typeface="DejaVu Sans"/>
              </a:rPr>
              <a:t>, a member of the family of transition metal </a:t>
            </a:r>
            <a:r>
              <a:rPr lang="en-US" sz="1400" b="0" strike="noStrike" spc="-1" dirty="0" err="1">
                <a:solidFill>
                  <a:srgbClr val="000000"/>
                </a:solidFill>
                <a:latin typeface="Arial"/>
                <a:ea typeface="DejaVu Sans"/>
              </a:rPr>
              <a:t>dichalcogenides</a:t>
            </a:r>
            <a:r>
              <a:rPr lang="en-US" sz="1400" b="0" strike="noStrike" spc="-1" dirty="0">
                <a:solidFill>
                  <a:srgbClr val="000000"/>
                </a:solidFill>
                <a:latin typeface="Arial"/>
                <a:ea typeface="DejaVu Sans"/>
              </a:rPr>
              <a:t>, which are compounds of </a:t>
            </a:r>
            <a:r>
              <a:rPr lang="en-US" sz="1400" b="0" strike="noStrike" spc="-1" dirty="0" smtClean="0">
                <a:solidFill>
                  <a:srgbClr val="000000"/>
                </a:solidFill>
                <a:latin typeface="Arial"/>
                <a:ea typeface="DejaVu Sans"/>
              </a:rPr>
              <a:t>high interest in </a:t>
            </a:r>
            <a:r>
              <a:rPr lang="en-US" sz="1400" b="0" strike="noStrike" spc="-1" dirty="0">
                <a:solidFill>
                  <a:srgbClr val="000000"/>
                </a:solidFill>
                <a:latin typeface="Arial"/>
                <a:ea typeface="DejaVu Sans"/>
              </a:rPr>
              <a:t>IRG-1. This important result opens </a:t>
            </a:r>
            <a:r>
              <a:rPr lang="en-US" sz="1400" b="0" strike="noStrike" spc="-1" dirty="0" smtClean="0">
                <a:solidFill>
                  <a:srgbClr val="000000"/>
                </a:solidFill>
                <a:latin typeface="Arial"/>
                <a:ea typeface="DejaVu Sans"/>
              </a:rPr>
              <a:t>a </a:t>
            </a:r>
            <a:r>
              <a:rPr lang="en-US" sz="1400" b="0" strike="noStrike" spc="-1" dirty="0">
                <a:solidFill>
                  <a:srgbClr val="000000"/>
                </a:solidFill>
                <a:latin typeface="Arial"/>
                <a:ea typeface="DejaVu Sans"/>
              </a:rPr>
              <a:t>new avenue </a:t>
            </a:r>
            <a:r>
              <a:rPr lang="en-US" sz="1400" spc="-1" dirty="0" smtClean="0">
                <a:solidFill>
                  <a:srgbClr val="000000"/>
                </a:solidFill>
                <a:latin typeface="Arial"/>
                <a:ea typeface="DejaVu Sans"/>
              </a:rPr>
              <a:t>to</a:t>
            </a:r>
            <a:r>
              <a:rPr lang="en-US" sz="1400" b="0" strike="noStrike" spc="-1" dirty="0" smtClean="0">
                <a:solidFill>
                  <a:srgbClr val="000000"/>
                </a:solidFill>
                <a:latin typeface="Arial"/>
                <a:ea typeface="DejaVu Sans"/>
              </a:rPr>
              <a:t> </a:t>
            </a:r>
            <a:r>
              <a:rPr lang="en-US" sz="1400" b="0" strike="noStrike" spc="-1" dirty="0">
                <a:solidFill>
                  <a:srgbClr val="000000"/>
                </a:solidFill>
                <a:latin typeface="Arial"/>
                <a:ea typeface="DejaVu Sans"/>
              </a:rPr>
              <a:t>the control of superconductivity </a:t>
            </a:r>
            <a:r>
              <a:rPr lang="en-US" sz="1400" spc="-1" dirty="0" smtClean="0">
                <a:solidFill>
                  <a:srgbClr val="000000"/>
                </a:solidFill>
                <a:latin typeface="Arial"/>
                <a:ea typeface="DejaVu Sans"/>
              </a:rPr>
              <a:t>by</a:t>
            </a:r>
            <a:r>
              <a:rPr lang="en-US" sz="1400" b="0" strike="noStrike" spc="-1" dirty="0" smtClean="0">
                <a:solidFill>
                  <a:srgbClr val="000000"/>
                </a:solidFill>
                <a:latin typeface="Arial"/>
                <a:ea typeface="DejaVu Sans"/>
              </a:rPr>
              <a:t> </a:t>
            </a:r>
            <a:r>
              <a:rPr lang="en-US" sz="1400" b="0" strike="noStrike" spc="-1" dirty="0">
                <a:solidFill>
                  <a:srgbClr val="000000"/>
                </a:solidFill>
                <a:latin typeface="Arial"/>
                <a:ea typeface="DejaVu Sans"/>
              </a:rPr>
              <a:t>electrostatic means. </a:t>
            </a:r>
            <a:endParaRPr lang="en-US" sz="1400" b="0" strike="noStrike" spc="-1" dirty="0">
              <a:latin typeface="Arial"/>
            </a:endParaRPr>
          </a:p>
          <a:p>
            <a:pPr algn="just">
              <a:lnSpc>
                <a:spcPct val="100000"/>
              </a:lnSpc>
            </a:pPr>
            <a:endParaRPr lang="en-US" sz="1400" b="0" strike="noStrike" spc="-1" dirty="0">
              <a:latin typeface="Arial"/>
            </a:endParaRPr>
          </a:p>
          <a:p>
            <a:pPr algn="just">
              <a:lnSpc>
                <a:spcPct val="100000"/>
              </a:lnSpc>
            </a:pPr>
            <a:r>
              <a:rPr lang="en-US" sz="1400" b="0" strike="noStrike" spc="-1" dirty="0">
                <a:solidFill>
                  <a:srgbClr val="000000"/>
                </a:solidFill>
                <a:latin typeface="Arial"/>
                <a:ea typeface="DejaVu Sans"/>
              </a:rPr>
              <a:t>The IRG-1 team’s theoretical approach combined first-principles and model calculations. Theoretical calculations were performed by </a:t>
            </a:r>
            <a:r>
              <a:rPr lang="en-US" sz="1400" b="0" strike="noStrike" spc="-1" dirty="0" smtClean="0">
                <a:solidFill>
                  <a:srgbClr val="000000"/>
                </a:solidFill>
                <a:latin typeface="Arial"/>
                <a:ea typeface="DejaVu Sans"/>
              </a:rPr>
              <a:t>IRG-1 student </a:t>
            </a:r>
            <a:r>
              <a:rPr lang="en-US" sz="1400" b="0" strike="noStrike" spc="-1" dirty="0" err="1">
                <a:solidFill>
                  <a:srgbClr val="000000"/>
                </a:solidFill>
                <a:latin typeface="Arial"/>
                <a:ea typeface="DejaVu Sans"/>
              </a:rPr>
              <a:t>Amartyajyoti</a:t>
            </a:r>
            <a:r>
              <a:rPr lang="en-US" sz="1400" b="0" strike="noStrike" spc="-1" dirty="0">
                <a:solidFill>
                  <a:srgbClr val="000000"/>
                </a:solidFill>
                <a:latin typeface="Arial"/>
                <a:ea typeface="DejaVu Sans"/>
              </a:rPr>
              <a:t> </a:t>
            </a:r>
            <a:r>
              <a:rPr lang="en-US" sz="1400" b="0" strike="noStrike" spc="-1" dirty="0" err="1">
                <a:solidFill>
                  <a:srgbClr val="000000"/>
                </a:solidFill>
                <a:latin typeface="Arial"/>
                <a:ea typeface="DejaVu Sans"/>
              </a:rPr>
              <a:t>Saha</a:t>
            </a:r>
            <a:r>
              <a:rPr lang="en-US" sz="1400" b="0" strike="noStrike" spc="-1" dirty="0">
                <a:solidFill>
                  <a:srgbClr val="000000"/>
                </a:solidFill>
                <a:latin typeface="Arial"/>
                <a:ea typeface="DejaVu Sans"/>
              </a:rPr>
              <a:t>. The theoretical analysis attributes the unique superconducting behavior of MoTe</a:t>
            </a:r>
            <a:r>
              <a:rPr lang="en-US" sz="1400" b="0" strike="noStrike" spc="-1" baseline="-25000" dirty="0">
                <a:solidFill>
                  <a:srgbClr val="000000"/>
                </a:solidFill>
                <a:latin typeface="Arial"/>
                <a:ea typeface="DejaVu Sans"/>
              </a:rPr>
              <a:t>2</a:t>
            </a:r>
            <a:r>
              <a:rPr lang="en-US" sz="1400" b="0" strike="noStrike" spc="-1" dirty="0">
                <a:solidFill>
                  <a:srgbClr val="000000"/>
                </a:solidFill>
                <a:latin typeface="Arial"/>
                <a:ea typeface="DejaVu Sans"/>
              </a:rPr>
              <a:t> as a function of gating to an unconventional pairing state, thus shedding new light on the phenomenon of superconductivity in two-dimensional </a:t>
            </a:r>
            <a:r>
              <a:rPr lang="en-US" sz="1400" b="0" strike="noStrike" spc="-1" dirty="0" smtClean="0">
                <a:solidFill>
                  <a:srgbClr val="000000"/>
                </a:solidFill>
                <a:latin typeface="Arial"/>
                <a:ea typeface="DejaVu Sans"/>
              </a:rPr>
              <a:t>materials, of broad interest.</a:t>
            </a:r>
            <a:endParaRPr lang="en-US" sz="1400" b="0" strike="noStrike" spc="-1" dirty="0">
              <a:latin typeface="Arial"/>
            </a:endParaRPr>
          </a:p>
        </p:txBody>
      </p:sp>
      <p:pic>
        <p:nvPicPr>
          <p:cNvPr id="61" name="Picture 18"/>
          <p:cNvPicPr/>
          <p:nvPr/>
        </p:nvPicPr>
        <p:blipFill>
          <a:blip r:embed="rId3"/>
          <a:stretch/>
        </p:blipFill>
        <p:spPr>
          <a:xfrm rot="5400000">
            <a:off x="10077480" y="5448960"/>
            <a:ext cx="810360" cy="2088000"/>
          </a:xfrm>
          <a:prstGeom prst="rect">
            <a:avLst/>
          </a:prstGeom>
          <a:ln>
            <a:noFill/>
          </a:ln>
        </p:spPr>
      </p:pic>
      <p:sp>
        <p:nvSpPr>
          <p:cNvPr id="62" name="CustomShape 6"/>
          <p:cNvSpPr/>
          <p:nvPr/>
        </p:nvSpPr>
        <p:spPr>
          <a:xfrm>
            <a:off x="-3960" y="6537960"/>
            <a:ext cx="249840" cy="2196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850" b="0" strike="noStrike" spc="-1">
                <a:solidFill>
                  <a:srgbClr val="000000"/>
                </a:solidFill>
                <a:latin typeface="Microsoft Sans Serif"/>
                <a:ea typeface="DejaVu Sans"/>
              </a:rPr>
              <a:t>  </a:t>
            </a:r>
            <a:endParaRPr lang="en-US" sz="850" b="0" strike="noStrike" spc="-1">
              <a:latin typeface="Arial"/>
            </a:endParaRPr>
          </a:p>
        </p:txBody>
      </p:sp>
      <p:sp>
        <p:nvSpPr>
          <p:cNvPr id="63" name="CustomShape 7"/>
          <p:cNvSpPr/>
          <p:nvPr/>
        </p:nvSpPr>
        <p:spPr>
          <a:xfrm>
            <a:off x="5994360" y="0"/>
            <a:ext cx="183960" cy="368640"/>
          </a:xfrm>
          <a:prstGeom prst="rect">
            <a:avLst/>
          </a:prstGeom>
          <a:noFill/>
          <a:ln>
            <a:noFill/>
          </a:ln>
        </p:spPr>
        <p:style>
          <a:lnRef idx="0">
            <a:scrgbClr r="0" g="0" b="0"/>
          </a:lnRef>
          <a:fillRef idx="0">
            <a:scrgbClr r="0" g="0" b="0"/>
          </a:fillRef>
          <a:effectRef idx="0">
            <a:scrgbClr r="0" g="0" b="0"/>
          </a:effectRef>
          <a:fontRef idx="minor"/>
        </p:style>
      </p:sp>
      <p:pic>
        <p:nvPicPr>
          <p:cNvPr id="64" name="Picture 66" descr="Schematic drawing of gated bilayer MoTe2."/>
          <p:cNvPicPr/>
          <p:nvPr/>
        </p:nvPicPr>
        <p:blipFill>
          <a:blip r:embed="rId4"/>
          <a:stretch/>
        </p:blipFill>
        <p:spPr>
          <a:xfrm>
            <a:off x="6086340" y="1653390"/>
            <a:ext cx="4899463" cy="3082386"/>
          </a:xfrm>
          <a:prstGeom prst="rect">
            <a:avLst/>
          </a:prstGeom>
          <a:ln>
            <a:noFill/>
          </a:ln>
        </p:spPr>
      </p:pic>
      <p:sp>
        <p:nvSpPr>
          <p:cNvPr id="2" name="CustomShape 3">
            <a:extLst>
              <a:ext uri="{FF2B5EF4-FFF2-40B4-BE49-F238E27FC236}">
                <a16:creationId xmlns:a16="http://schemas.microsoft.com/office/drawing/2014/main" id="{7C515D89-6885-EAC3-341E-8DD04E4F5B58}"/>
              </a:ext>
            </a:extLst>
          </p:cNvPr>
          <p:cNvSpPr/>
          <p:nvPr/>
        </p:nvSpPr>
        <p:spPr>
          <a:xfrm>
            <a:off x="5724269" y="5051194"/>
            <a:ext cx="5841542" cy="847173"/>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ctr"/>
            <a:r>
              <a:rPr lang="en-US" sz="1400" spc="-1" dirty="0" smtClean="0">
                <a:solidFill>
                  <a:srgbClr val="000000"/>
                </a:solidFill>
                <a:ea typeface="Helvetica Neue"/>
              </a:rPr>
              <a:t>A. Jindal</a:t>
            </a:r>
            <a:r>
              <a:rPr lang="en-US" sz="1400" spc="-1" dirty="0">
                <a:solidFill>
                  <a:srgbClr val="000000"/>
                </a:solidFill>
                <a:ea typeface="Helvetica Neue"/>
              </a:rPr>
              <a:t>, </a:t>
            </a:r>
            <a:r>
              <a:rPr lang="en-US" sz="1400" b="1" spc="-1" dirty="0" smtClean="0">
                <a:solidFill>
                  <a:srgbClr val="000000"/>
                </a:solidFill>
                <a:ea typeface="Helvetica Neue"/>
              </a:rPr>
              <a:t>A. </a:t>
            </a:r>
            <a:r>
              <a:rPr lang="en-US" sz="1400" b="1" spc="-1" dirty="0" err="1">
                <a:solidFill>
                  <a:srgbClr val="000000"/>
                </a:solidFill>
                <a:ea typeface="Helvetica Neue"/>
              </a:rPr>
              <a:t>Saha</a:t>
            </a:r>
            <a:r>
              <a:rPr lang="en-US" sz="1400" spc="-1" dirty="0">
                <a:solidFill>
                  <a:srgbClr val="000000"/>
                </a:solidFill>
                <a:ea typeface="Helvetica Neue"/>
              </a:rPr>
              <a:t>, </a:t>
            </a:r>
            <a:r>
              <a:rPr lang="en-US" sz="1400" spc="-1" dirty="0" smtClean="0">
                <a:solidFill>
                  <a:srgbClr val="000000"/>
                </a:solidFill>
                <a:ea typeface="Helvetica Neue"/>
              </a:rPr>
              <a:t>Z. </a:t>
            </a:r>
            <a:r>
              <a:rPr lang="en-US" sz="1400" spc="-1" dirty="0">
                <a:solidFill>
                  <a:srgbClr val="000000"/>
                </a:solidFill>
                <a:ea typeface="Helvetica Neue"/>
              </a:rPr>
              <a:t>Li, </a:t>
            </a:r>
            <a:r>
              <a:rPr lang="en-US" sz="1400" spc="-1" dirty="0" smtClean="0">
                <a:solidFill>
                  <a:srgbClr val="000000"/>
                </a:solidFill>
                <a:ea typeface="Helvetica Neue"/>
              </a:rPr>
              <a:t>T. </a:t>
            </a:r>
            <a:r>
              <a:rPr lang="en-US" sz="1400" spc="-1" dirty="0">
                <a:solidFill>
                  <a:srgbClr val="000000"/>
                </a:solidFill>
                <a:ea typeface="Helvetica Neue"/>
              </a:rPr>
              <a:t>Taniguchi, </a:t>
            </a:r>
            <a:r>
              <a:rPr lang="en-US" sz="1400" spc="-1" dirty="0" smtClean="0">
                <a:solidFill>
                  <a:srgbClr val="000000"/>
                </a:solidFill>
                <a:ea typeface="Helvetica Neue"/>
              </a:rPr>
              <a:t>K. </a:t>
            </a:r>
            <a:r>
              <a:rPr lang="en-US" sz="1400" spc="-1" dirty="0">
                <a:solidFill>
                  <a:srgbClr val="000000"/>
                </a:solidFill>
                <a:ea typeface="Helvetica Neue"/>
              </a:rPr>
              <a:t>Watanabe, </a:t>
            </a:r>
            <a:r>
              <a:rPr lang="en-US" sz="1400" spc="-1" dirty="0" smtClean="0">
                <a:solidFill>
                  <a:srgbClr val="000000"/>
                </a:solidFill>
                <a:ea typeface="Helvetica Neue"/>
              </a:rPr>
              <a:t>J. </a:t>
            </a:r>
            <a:r>
              <a:rPr lang="en-US" sz="1400" spc="-1" dirty="0">
                <a:solidFill>
                  <a:srgbClr val="000000"/>
                </a:solidFill>
                <a:ea typeface="Helvetica Neue"/>
              </a:rPr>
              <a:t>C. </a:t>
            </a:r>
            <a:r>
              <a:rPr lang="en-US" sz="1400" spc="-1" dirty="0" smtClean="0">
                <a:solidFill>
                  <a:srgbClr val="000000"/>
                </a:solidFill>
                <a:ea typeface="Helvetica Neue"/>
              </a:rPr>
              <a:t>Hone,</a:t>
            </a:r>
          </a:p>
          <a:p>
            <a:pPr algn="ctr"/>
            <a:r>
              <a:rPr lang="en-US" sz="1400" b="1" spc="-1" dirty="0" smtClean="0">
                <a:solidFill>
                  <a:srgbClr val="000000"/>
                </a:solidFill>
                <a:ea typeface="Helvetica Neue"/>
              </a:rPr>
              <a:t>T. </a:t>
            </a:r>
            <a:r>
              <a:rPr lang="en-US" sz="1400" b="1" spc="-1" dirty="0" err="1">
                <a:solidFill>
                  <a:srgbClr val="000000"/>
                </a:solidFill>
                <a:ea typeface="Helvetica Neue"/>
              </a:rPr>
              <a:t>Birol</a:t>
            </a:r>
            <a:r>
              <a:rPr lang="en-US" sz="1400" spc="-1" dirty="0">
                <a:solidFill>
                  <a:srgbClr val="000000"/>
                </a:solidFill>
                <a:ea typeface="Helvetica Neue"/>
              </a:rPr>
              <a:t>,</a:t>
            </a:r>
            <a:r>
              <a:rPr lang="en-US" sz="1400" b="1" spc="-1" dirty="0">
                <a:solidFill>
                  <a:srgbClr val="000000"/>
                </a:solidFill>
                <a:ea typeface="Helvetica Neue"/>
              </a:rPr>
              <a:t> </a:t>
            </a:r>
            <a:r>
              <a:rPr lang="en-US" sz="1400" b="1" spc="-1" dirty="0" smtClean="0">
                <a:solidFill>
                  <a:srgbClr val="000000"/>
                </a:solidFill>
                <a:ea typeface="Helvetica Neue"/>
              </a:rPr>
              <a:t>R. </a:t>
            </a:r>
            <a:r>
              <a:rPr lang="en-US" sz="1400" b="1" spc="-1" dirty="0">
                <a:solidFill>
                  <a:srgbClr val="000000"/>
                </a:solidFill>
                <a:ea typeface="Helvetica Neue"/>
              </a:rPr>
              <a:t>M. </a:t>
            </a:r>
            <a:r>
              <a:rPr lang="en-US" sz="1400" b="1" spc="-1" dirty="0" err="1">
                <a:solidFill>
                  <a:srgbClr val="000000"/>
                </a:solidFill>
                <a:ea typeface="Helvetica Neue"/>
              </a:rPr>
              <a:t>Fernandes</a:t>
            </a:r>
            <a:r>
              <a:rPr lang="en-US" sz="1400" spc="-1" dirty="0">
                <a:solidFill>
                  <a:srgbClr val="000000"/>
                </a:solidFill>
                <a:ea typeface="Helvetica Neue"/>
              </a:rPr>
              <a:t>, </a:t>
            </a:r>
            <a:r>
              <a:rPr lang="en-US" sz="1400" spc="-1" dirty="0" smtClean="0">
                <a:solidFill>
                  <a:srgbClr val="000000"/>
                </a:solidFill>
                <a:ea typeface="Helvetica Neue"/>
              </a:rPr>
              <a:t>C. </a:t>
            </a:r>
            <a:r>
              <a:rPr lang="en-US" sz="1400" spc="-1" dirty="0">
                <a:solidFill>
                  <a:srgbClr val="000000"/>
                </a:solidFill>
                <a:ea typeface="Helvetica Neue"/>
              </a:rPr>
              <a:t>R. Dean, </a:t>
            </a:r>
            <a:r>
              <a:rPr lang="en-US" sz="1400" spc="-1" dirty="0" smtClean="0">
                <a:solidFill>
                  <a:srgbClr val="000000"/>
                </a:solidFill>
                <a:ea typeface="Helvetica Neue"/>
              </a:rPr>
              <a:t>A. N</a:t>
            </a:r>
            <a:r>
              <a:rPr lang="en-US" sz="1400" spc="-1" dirty="0">
                <a:solidFill>
                  <a:srgbClr val="000000"/>
                </a:solidFill>
                <a:ea typeface="Helvetica Neue"/>
              </a:rPr>
              <a:t>. </a:t>
            </a:r>
            <a:r>
              <a:rPr lang="en-US" sz="1400" spc="-1" dirty="0" err="1" smtClean="0">
                <a:solidFill>
                  <a:srgbClr val="000000"/>
                </a:solidFill>
                <a:ea typeface="Helvetica Neue"/>
              </a:rPr>
              <a:t>Pasupathy</a:t>
            </a:r>
            <a:r>
              <a:rPr lang="en-US" sz="1400" spc="-1" dirty="0" smtClean="0">
                <a:solidFill>
                  <a:srgbClr val="000000"/>
                </a:solidFill>
                <a:ea typeface="Helvetica Neue"/>
              </a:rPr>
              <a:t>, D. </a:t>
            </a:r>
            <a:r>
              <a:rPr lang="en-US" sz="1400" spc="-1" dirty="0">
                <a:solidFill>
                  <a:srgbClr val="000000"/>
                </a:solidFill>
                <a:ea typeface="Helvetica Neue"/>
              </a:rPr>
              <a:t>A. </a:t>
            </a:r>
            <a:r>
              <a:rPr lang="en-US" sz="1400" spc="-1" dirty="0" smtClean="0">
                <a:solidFill>
                  <a:srgbClr val="000000"/>
                </a:solidFill>
                <a:ea typeface="Helvetica Neue"/>
              </a:rPr>
              <a:t>Rhodes,</a:t>
            </a:r>
          </a:p>
          <a:p>
            <a:pPr algn="ctr"/>
            <a:r>
              <a:rPr lang="en-US" sz="1400" spc="-1" dirty="0" smtClean="0">
                <a:solidFill>
                  <a:srgbClr val="000000"/>
                </a:solidFill>
                <a:ea typeface="Helvetica Neue"/>
              </a:rPr>
              <a:t>Nature, </a:t>
            </a:r>
            <a:r>
              <a:rPr lang="en-US" sz="1400" b="1" spc="-1" dirty="0" smtClean="0">
                <a:solidFill>
                  <a:srgbClr val="000000"/>
                </a:solidFill>
                <a:ea typeface="Helvetica Neue"/>
              </a:rPr>
              <a:t>2023</a:t>
            </a:r>
            <a:r>
              <a:rPr lang="en-US" sz="1400" spc="-1" dirty="0" smtClean="0">
                <a:solidFill>
                  <a:srgbClr val="000000"/>
                </a:solidFill>
                <a:ea typeface="Helvetica Neue"/>
              </a:rPr>
              <a:t>, </a:t>
            </a:r>
            <a:r>
              <a:rPr lang="en-US" sz="1400" i="1" spc="-1" dirty="0">
                <a:solidFill>
                  <a:srgbClr val="000000"/>
                </a:solidFill>
                <a:ea typeface="Helvetica Neue"/>
              </a:rPr>
              <a:t>613</a:t>
            </a:r>
            <a:r>
              <a:rPr lang="en-US" sz="1400" spc="-1" dirty="0">
                <a:solidFill>
                  <a:srgbClr val="000000"/>
                </a:solidFill>
                <a:ea typeface="Helvetica Neue"/>
              </a:rPr>
              <a:t>, </a:t>
            </a:r>
            <a:r>
              <a:rPr lang="en-US" sz="1400" spc="-1" dirty="0" smtClean="0">
                <a:solidFill>
                  <a:srgbClr val="000000"/>
                </a:solidFill>
                <a:ea typeface="Helvetica Neue"/>
              </a:rPr>
              <a:t>48–52</a:t>
            </a:r>
            <a:r>
              <a:rPr lang="en-US" sz="1400" spc="-1" dirty="0" smtClean="0">
                <a:ea typeface="Helvetica Neue"/>
              </a:rPr>
              <a:t>. 10.1038/s41586-022-05521-3</a:t>
            </a:r>
          </a:p>
          <a:p>
            <a:pPr algn="ctr">
              <a:lnSpc>
                <a:spcPct val="100000"/>
              </a:lnSpc>
            </a:pPr>
            <a:endParaRPr lang="en-US" sz="1400" strike="noStrike" spc="-1" dirty="0">
              <a:latin typeface="Arial"/>
            </a:endParaRPr>
          </a:p>
        </p:txBody>
      </p:sp>
      <p:sp>
        <p:nvSpPr>
          <p:cNvPr id="11" name="TextBox 10">
            <a:extLst>
              <a:ext uri="{FF2B5EF4-FFF2-40B4-BE49-F238E27FC236}">
                <a16:creationId xmlns:a16="http://schemas.microsoft.com/office/drawing/2014/main" id="{7AC7D99B-1EFC-61F2-9703-F085A3591D9E}"/>
              </a:ext>
            </a:extLst>
          </p:cNvPr>
          <p:cNvSpPr txBox="1"/>
          <p:nvPr/>
        </p:nvSpPr>
        <p:spPr>
          <a:xfrm>
            <a:off x="0" y="200554"/>
            <a:ext cx="3088478" cy="553998"/>
          </a:xfrm>
          <a:prstGeom prst="rect">
            <a:avLst/>
          </a:prstGeom>
          <a:noFill/>
        </p:spPr>
        <p:txBody>
          <a:bodyPr wrap="square" rtlCol="0">
            <a:spAutoFit/>
          </a:bodyPr>
          <a:lstStyle/>
          <a:p>
            <a:r>
              <a:rPr lang="en-US" sz="1400" b="1" dirty="0" smtClean="0">
                <a:latin typeface="Arial" panose="020B0604020202020204" pitchFamily="34" charset="0"/>
                <a:cs typeface="Arial" panose="020B0604020202020204" pitchFamily="34" charset="0"/>
              </a:rPr>
              <a:t>U</a:t>
            </a:r>
            <a:r>
              <a:rPr lang="en-US" altLang="zh-CN" sz="1400" b="1" dirty="0" smtClean="0">
                <a:latin typeface="Arial" panose="020B0604020202020204" pitchFamily="34" charset="0"/>
                <a:cs typeface="Arial" panose="020B0604020202020204" pitchFamily="34" charset="0"/>
              </a:rPr>
              <a:t>niversity </a:t>
            </a:r>
            <a:r>
              <a:rPr lang="en-US" altLang="zh-CN" sz="1400" b="1" dirty="0">
                <a:latin typeface="Arial" panose="020B0604020202020204" pitchFamily="34" charset="0"/>
                <a:cs typeface="Arial" panose="020B0604020202020204" pitchFamily="34" charset="0"/>
              </a:rPr>
              <a:t>of </a:t>
            </a:r>
            <a:r>
              <a:rPr lang="en-US" altLang="zh-CN" sz="1400" b="1" dirty="0" smtClean="0">
                <a:latin typeface="Arial" panose="020B0604020202020204" pitchFamily="34" charset="0"/>
                <a:cs typeface="Arial" panose="020B0604020202020204" pitchFamily="34" charset="0"/>
              </a:rPr>
              <a:t>Minnesota</a:t>
            </a:r>
            <a:r>
              <a:rPr lang="en-US" sz="1400" b="1" dirty="0" smtClean="0">
                <a:latin typeface="Arial" panose="020B0604020202020204" pitchFamily="34" charset="0"/>
                <a:cs typeface="Arial" panose="020B0604020202020204" pitchFamily="34" charset="0"/>
              </a:rPr>
              <a:t> </a:t>
            </a:r>
            <a:r>
              <a:rPr lang="en-US" sz="1400" b="1" dirty="0">
                <a:latin typeface="Arial" panose="020B0604020202020204" pitchFamily="34" charset="0"/>
                <a:cs typeface="Arial" panose="020B0604020202020204" pitchFamily="34" charset="0"/>
              </a:rPr>
              <a:t>MRSEC </a:t>
            </a:r>
          </a:p>
          <a:p>
            <a:r>
              <a:rPr lang="en-US" sz="1400" b="1" dirty="0" err="1">
                <a:latin typeface="Arial" panose="020B0604020202020204" pitchFamily="34" charset="0"/>
                <a:cs typeface="Arial" panose="020B0604020202020204" pitchFamily="34" charset="0"/>
              </a:rPr>
              <a:t>DMR</a:t>
            </a:r>
            <a:r>
              <a:rPr lang="en-US" sz="1400" b="1" dirty="0">
                <a:latin typeface="Arial" panose="020B0604020202020204" pitchFamily="34" charset="0"/>
                <a:cs typeface="Arial" panose="020B0604020202020204" pitchFamily="34" charset="0"/>
              </a:rPr>
              <a:t>-2011401</a:t>
            </a:r>
            <a:r>
              <a:rPr lang="en-US" sz="1600" b="1" dirty="0">
                <a:latin typeface="Arial" panose="020B0604020202020204" pitchFamily="34" charset="0"/>
                <a:cs typeface="Arial" panose="020B0604020202020204" pitchFamily="34" charset="0"/>
              </a:rPr>
              <a:t>	</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3072</TotalTime>
  <Words>470</Words>
  <Application>Microsoft Office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DejaVu Sans</vt:lpstr>
      <vt:lpstr>Helvetica Neue</vt:lpstr>
      <vt:lpstr>Microsoft Sans Serif</vt:lpstr>
      <vt:lpstr>Noto Sans CJK SC</vt:lpstr>
      <vt:lpstr>Symbol</vt:lpstr>
      <vt:lpstr>Times New Roman</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TD</dc:creator>
  <dc:description/>
  <cp:lastModifiedBy>Chris Leighton</cp:lastModifiedBy>
  <cp:revision>284</cp:revision>
  <dcterms:created xsi:type="dcterms:W3CDTF">2017-10-05T17:34:54Z</dcterms:created>
  <dcterms:modified xsi:type="dcterms:W3CDTF">2023-04-02T15:46:34Z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ntainsCUI">
    <vt:lpwstr>No</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1</vt:i4>
  </property>
  <property fmtid="{D5CDD505-2E9C-101B-9397-08002B2CF9AE}" pid="9" name="PresentationFormat">
    <vt:lpwstr>Widescreen</vt:lpwstr>
  </property>
  <property fmtid="{D5CDD505-2E9C-101B-9397-08002B2CF9AE}" pid="10" name="ScaleCrop">
    <vt:bool>false</vt:bool>
  </property>
  <property fmtid="{D5CDD505-2E9C-101B-9397-08002B2CF9AE}" pid="11" name="ShareDoc">
    <vt:bool>false</vt:bool>
  </property>
  <property fmtid="{D5CDD505-2E9C-101B-9397-08002B2CF9AE}" pid="12" name="Slides">
    <vt:i4>1</vt:i4>
  </property>
  <property fmtid="{D5CDD505-2E9C-101B-9397-08002B2CF9AE}" pid="13" name="TitusGUID">
    <vt:lpwstr>9b3d174c-23b2-471b-a915-ef0585a807c5</vt:lpwstr>
  </property>
</Properties>
</file>