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134D4C-F271-31E6-86EF-70CF1C34DA85}" name="Michelle A Calabrese" initials="MAC" userId="S::mcalab@umn.edu::97551d4b-4660-490e-b7a1-357da6fbfa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051"/>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1" autoAdjust="0"/>
    <p:restoredTop sz="81754" autoAdjust="0"/>
  </p:normalViewPr>
  <p:slideViewPr>
    <p:cSldViewPr snapToGrid="0" snapToObjects="1">
      <p:cViewPr varScale="1">
        <p:scale>
          <a:sx n="93" d="100"/>
          <a:sy n="93" d="100"/>
        </p:scale>
        <p:origin x="1326" y="96"/>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5/8/2023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b="0" dirty="0">
                <a:solidFill>
                  <a:schemeClr val="tx1"/>
                </a:solidFill>
                <a:latin typeface="+mn-lt"/>
              </a:rPr>
              <a:t>We systematically explored the phase behavior by temperature-dependent small-angle X-ray scattering (SAXS) of 25</a:t>
            </a:r>
            <a:r>
              <a:rPr lang="en-US" sz="1200" b="0" dirty="0">
                <a:solidFill>
                  <a:srgbClr val="0432FF"/>
                </a:solidFill>
                <a:latin typeface="+mn-lt"/>
              </a:rPr>
              <a:t> PEP</a:t>
            </a:r>
            <a:r>
              <a:rPr lang="en-US" sz="1200" b="0" dirty="0">
                <a:solidFill>
                  <a:schemeClr val="tx1"/>
                </a:solidFill>
                <a:latin typeface="+mn-lt"/>
              </a:rPr>
              <a:t>-PS diblock and 108 PEP-PS-PEO triblock bottlebrush polymers prepared by sequential ring-opening metathesis polymerization (ROMP) of norbornene-functionalized poly(ethylene-</a:t>
            </a:r>
            <a:r>
              <a:rPr lang="en-US" sz="1200" b="0" i="1" dirty="0">
                <a:solidFill>
                  <a:schemeClr val="tx1"/>
                </a:solidFill>
                <a:latin typeface="+mn-lt"/>
              </a:rPr>
              <a:t>alt</a:t>
            </a:r>
            <a:r>
              <a:rPr lang="en-US" sz="1200" b="0" dirty="0">
                <a:solidFill>
                  <a:schemeClr val="tx1"/>
                </a:solidFill>
                <a:latin typeface="+mn-lt"/>
              </a:rPr>
              <a:t>-propylene) (PEP), poly(styrene) (PS), and poly(ethylene oxide) (PEO) macromonomers. </a:t>
            </a:r>
            <a:r>
              <a:rPr lang="en-US" sz="1200" dirty="0">
                <a:solidFill>
                  <a:srgbClr val="222222"/>
                </a:solidFill>
                <a:latin typeface="Arial" panose="020B0604020202020204" pitchFamily="34" charset="0"/>
                <a:cs typeface="Arial" panose="020B0604020202020204" pitchFamily="34" charset="0"/>
              </a:rPr>
              <a:t>The PEP-PS </a:t>
            </a:r>
            <a:r>
              <a:rPr lang="en-US" sz="1200" dirty="0" err="1">
                <a:solidFill>
                  <a:srgbClr val="222222"/>
                </a:solidFill>
                <a:latin typeface="Arial" panose="020B0604020202020204" pitchFamily="34" charset="0"/>
                <a:cs typeface="Arial" panose="020B0604020202020204" pitchFamily="34" charset="0"/>
              </a:rPr>
              <a:t>diblocks</a:t>
            </a:r>
            <a:r>
              <a:rPr lang="en-US" sz="1200" dirty="0">
                <a:solidFill>
                  <a:srgbClr val="222222"/>
                </a:solidFill>
                <a:latin typeface="Arial" panose="020B0604020202020204" pitchFamily="34" charset="0"/>
                <a:cs typeface="Arial" panose="020B0604020202020204" pitchFamily="34" charset="0"/>
              </a:rPr>
              <a:t> exhibited only cylindrical and lamellar morphologies; the desired networks phases (</a:t>
            </a:r>
            <a:r>
              <a:rPr lang="en-US" sz="1200" b="0" i="0" cap="small" dirty="0">
                <a:solidFill>
                  <a:srgbClr val="222222"/>
                </a:solidFill>
                <a:effectLst/>
                <a:latin typeface="Arial" panose="020B0604020202020204" pitchFamily="34" charset="0"/>
                <a:cs typeface="Arial" panose="020B0604020202020204" pitchFamily="34" charset="0"/>
              </a:rPr>
              <a:t>Nets</a:t>
            </a:r>
            <a:r>
              <a:rPr lang="en-US" sz="1200" dirty="0">
                <a:solidFill>
                  <a:srgbClr val="222222"/>
                </a:solidFill>
                <a:latin typeface="Arial" panose="020B0604020202020204" pitchFamily="34" charset="0"/>
                <a:cs typeface="Arial" panose="020B0604020202020204" pitchFamily="34" charset="0"/>
              </a:rPr>
              <a:t>) did not form in these materials, consistent with prior experimental studies and contrary to </a:t>
            </a:r>
            <a:r>
              <a:rPr lang="en-US" sz="1600" b="0" i="0" dirty="0">
                <a:solidFill>
                  <a:srgbClr val="222222"/>
                </a:solidFill>
                <a:effectLst/>
                <a:latin typeface="open sans regular"/>
                <a:cs typeface="Arial" panose="020B0604020202020204" pitchFamily="34" charset="0"/>
              </a:rPr>
              <a:t>s</a:t>
            </a:r>
            <a:r>
              <a:rPr lang="en-US" sz="1600" b="0" i="0" dirty="0">
                <a:solidFill>
                  <a:srgbClr val="222222"/>
                </a:solidFill>
                <a:effectLst/>
                <a:latin typeface="open sans regular"/>
              </a:rPr>
              <a:t>elf-consistent field theory (</a:t>
            </a:r>
            <a:r>
              <a:rPr lang="en-US" sz="1200" dirty="0">
                <a:solidFill>
                  <a:srgbClr val="222222"/>
                </a:solidFill>
                <a:latin typeface="Arial" panose="020B0604020202020204" pitchFamily="34" charset="0"/>
                <a:cs typeface="Arial" panose="020B0604020202020204" pitchFamily="34" charset="0"/>
              </a:rPr>
              <a:t>SCFT) predictions. However, appending variable length bottlebrush PEO blocks to the PEP-PS </a:t>
            </a:r>
            <a:r>
              <a:rPr lang="en-US" sz="1200" dirty="0" err="1">
                <a:solidFill>
                  <a:srgbClr val="222222"/>
                </a:solidFill>
                <a:latin typeface="Arial" panose="020B0604020202020204" pitchFamily="34" charset="0"/>
                <a:cs typeface="Arial" panose="020B0604020202020204" pitchFamily="34" charset="0"/>
              </a:rPr>
              <a:t>diblocks</a:t>
            </a:r>
            <a:r>
              <a:rPr lang="en-US" sz="1200" dirty="0">
                <a:solidFill>
                  <a:srgbClr val="222222"/>
                </a:solidFill>
                <a:latin typeface="Arial" panose="020B0604020202020204" pitchFamily="34" charset="0"/>
                <a:cs typeface="Arial" panose="020B0604020202020204" pitchFamily="34" charset="0"/>
              </a:rPr>
              <a:t> drives the formation of the first core-shell double gyroid </a:t>
            </a:r>
            <a:r>
              <a:rPr lang="en-US" sz="1200" b="0" i="0" cap="small" dirty="0">
                <a:solidFill>
                  <a:srgbClr val="222222"/>
                </a:solidFill>
                <a:effectLst/>
                <a:latin typeface="Arial" panose="020B0604020202020204" pitchFamily="34" charset="0"/>
                <a:cs typeface="Arial" panose="020B0604020202020204" pitchFamily="34" charset="0"/>
              </a:rPr>
              <a:t>Net </a:t>
            </a:r>
            <a:r>
              <a:rPr lang="en-US" sz="1200" dirty="0">
                <a:solidFill>
                  <a:srgbClr val="222222"/>
                </a:solidFill>
                <a:latin typeface="Arial" panose="020B0604020202020204" pitchFamily="34" charset="0"/>
                <a:cs typeface="Arial" panose="020B0604020202020204" pitchFamily="34" charset="0"/>
              </a:rPr>
              <a:t>phases over a wide composition window in the ternary phase portrait; this discovery constitutes only the second example of a </a:t>
            </a:r>
            <a:r>
              <a:rPr lang="en-US" sz="1200" b="0" i="0" cap="small" dirty="0">
                <a:solidFill>
                  <a:srgbClr val="222222"/>
                </a:solidFill>
                <a:effectLst/>
                <a:latin typeface="Arial" panose="020B0604020202020204" pitchFamily="34" charset="0"/>
                <a:cs typeface="Arial" panose="020B0604020202020204" pitchFamily="34" charset="0"/>
              </a:rPr>
              <a:t>Net</a:t>
            </a:r>
            <a:r>
              <a:rPr lang="en-US" sz="1200" dirty="0">
                <a:solidFill>
                  <a:srgbClr val="222222"/>
                </a:solidFill>
                <a:latin typeface="Arial" panose="020B0604020202020204" pitchFamily="34" charset="0"/>
                <a:cs typeface="Arial" panose="020B0604020202020204" pitchFamily="34" charset="0"/>
              </a:rPr>
              <a:t> </a:t>
            </a:r>
            <a:r>
              <a:rPr lang="en-US" altLang="zh-CN" sz="1200" dirty="0">
                <a:solidFill>
                  <a:srgbClr val="222222"/>
                </a:solidFill>
                <a:latin typeface="Arial" panose="020B0604020202020204" pitchFamily="34" charset="0"/>
                <a:cs typeface="Arial" panose="020B0604020202020204" pitchFamily="34" charset="0"/>
              </a:rPr>
              <a:t>phase from bottlebrush block copolymer self-assembly</a:t>
            </a:r>
            <a:r>
              <a:rPr lang="en-US" sz="1200" dirty="0">
                <a:solidFill>
                  <a:srgbClr val="222222"/>
                </a:solidFill>
                <a:latin typeface="Arial" panose="020B0604020202020204" pitchFamily="34" charset="0"/>
                <a:cs typeface="Arial" panose="020B0604020202020204" pitchFamily="34" charset="0"/>
              </a:rPr>
              <a:t>. Encouragingly, the gyroid unit cell dimensions increased </a:t>
            </a:r>
            <a:r>
              <a:rPr lang="en-US" altLang="zh-CN" sz="1200" dirty="0">
                <a:solidFill>
                  <a:srgbClr val="222222"/>
                </a:solidFill>
                <a:latin typeface="Arial" panose="020B0604020202020204" pitchFamily="34" charset="0"/>
                <a:cs typeface="Arial" panose="020B0604020202020204" pitchFamily="34" charset="0"/>
              </a:rPr>
              <a:t>almost linearly (</a:t>
            </a:r>
            <a:r>
              <a:rPr lang="en-US" sz="1200" i="1" dirty="0">
                <a:solidFill>
                  <a:srgbClr val="222222"/>
                </a:solidFill>
                <a:latin typeface="Arial" panose="020B0604020202020204" pitchFamily="34" charset="0"/>
                <a:cs typeface="Arial" panose="020B0604020202020204" pitchFamily="34" charset="0"/>
              </a:rPr>
              <a:t>d</a:t>
            </a:r>
            <a:r>
              <a:rPr lang="en-US" sz="1200" dirty="0">
                <a:solidFill>
                  <a:srgbClr val="222222"/>
                </a:solidFill>
                <a:latin typeface="Arial" panose="020B0604020202020204" pitchFamily="34" charset="0"/>
                <a:cs typeface="Arial" panose="020B0604020202020204" pitchFamily="34" charset="0"/>
              </a:rPr>
              <a:t> ~ </a:t>
            </a:r>
            <a:r>
              <a:rPr lang="en-US" sz="1200" i="1" dirty="0" err="1">
                <a:solidFill>
                  <a:srgbClr val="222222"/>
                </a:solidFill>
                <a:latin typeface="Arial" panose="020B0604020202020204" pitchFamily="34" charset="0"/>
                <a:cs typeface="Arial" panose="020B0604020202020204" pitchFamily="34" charset="0"/>
              </a:rPr>
              <a:t>N</a:t>
            </a:r>
            <a:r>
              <a:rPr lang="en-US" sz="1200" baseline="-25000" dirty="0" err="1">
                <a:solidFill>
                  <a:srgbClr val="222222"/>
                </a:solidFill>
                <a:latin typeface="Arial" panose="020B0604020202020204" pitchFamily="34" charset="0"/>
                <a:cs typeface="Arial" panose="020B0604020202020204" pitchFamily="34" charset="0"/>
              </a:rPr>
              <a:t>bb</a:t>
            </a:r>
            <a:r>
              <a:rPr lang="en-US" sz="1200" baseline="30000" dirty="0" err="1">
                <a:solidFill>
                  <a:srgbClr val="222222"/>
                </a:solidFill>
                <a:latin typeface="Arial" panose="020B0604020202020204" pitchFamily="34" charset="0"/>
                <a:cs typeface="Arial" panose="020B0604020202020204" pitchFamily="34" charset="0"/>
              </a:rPr>
              <a:t>0.92</a:t>
            </a:r>
            <a:r>
              <a:rPr lang="en-US" sz="1200" dirty="0">
                <a:solidFill>
                  <a:srgbClr val="222222"/>
                </a:solidFill>
                <a:latin typeface="Arial" panose="020B0604020202020204" pitchFamily="34" charset="0"/>
                <a:cs typeface="Arial" panose="020B0604020202020204" pitchFamily="34" charset="0"/>
              </a:rPr>
              <a:t>) with the backbone degree of polymerization </a:t>
            </a:r>
            <a:r>
              <a:rPr lang="en-US" sz="1200" i="1" dirty="0" err="1">
                <a:solidFill>
                  <a:srgbClr val="222222"/>
                </a:solidFill>
                <a:latin typeface="Arial" panose="020B0604020202020204" pitchFamily="34" charset="0"/>
                <a:cs typeface="Arial" panose="020B0604020202020204" pitchFamily="34" charset="0"/>
              </a:rPr>
              <a:t>N</a:t>
            </a:r>
            <a:r>
              <a:rPr lang="en-US" sz="1200" baseline="-25000" dirty="0" err="1">
                <a:solidFill>
                  <a:srgbClr val="222222"/>
                </a:solidFill>
                <a:latin typeface="Arial" panose="020B0604020202020204" pitchFamily="34" charset="0"/>
                <a:cs typeface="Arial" panose="020B0604020202020204" pitchFamily="34" charset="0"/>
              </a:rPr>
              <a:t>bb</a:t>
            </a:r>
            <a:r>
              <a:rPr lang="en-US" sz="1200" baseline="0" dirty="0">
                <a:solidFill>
                  <a:srgbClr val="222222"/>
                </a:solidFill>
                <a:latin typeface="Arial" panose="020B0604020202020204" pitchFamily="34" charset="0"/>
                <a:cs typeface="Arial" panose="020B0604020202020204" pitchFamily="34" charset="0"/>
              </a:rPr>
              <a:t>.</a:t>
            </a:r>
          </a:p>
          <a:p>
            <a:pPr defTabSz="914400">
              <a:defRPr sz="1400">
                <a:latin typeface="Helvetica Neue"/>
                <a:ea typeface="Helvetica Neue"/>
                <a:cs typeface="Helvetica Neue"/>
                <a:sym typeface="Helvetica Neue"/>
              </a:defRPr>
            </a:pPr>
            <a:endParaRPr lang="en-US" sz="1200" baseline="0" dirty="0">
              <a:solidFill>
                <a:srgbClr val="222222"/>
              </a:solidFill>
              <a:latin typeface="Arial" panose="020B0604020202020204" pitchFamily="34" charset="0"/>
              <a:cs typeface="Arial" panose="020B0604020202020204" pitchFamily="34" charset="0"/>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b="0" dirty="0">
                <a:solidFill>
                  <a:schemeClr val="tx1"/>
                </a:solidFill>
                <a:latin typeface="+mn-lt"/>
              </a:rPr>
              <a:t>This work achieves the core-shell double gyroid network phase from block bottlebrushes self-assembly for the first time, paving the way to generating ordered networks with previously unattainable large unit cell dimensions, owing to the intrinsically stiff polymer backbones of the bottlebrush blocks. Discovery of the core-shell double gyroid network phase should also motivate development of new theoretical approaches capable of accurately treating finite molecular weight bottlebrush molecular architectures</a:t>
            </a:r>
          </a:p>
          <a:p>
            <a:pPr defTabSz="914400">
              <a:defRPr sz="1400">
                <a:latin typeface="Helvetica Neue"/>
                <a:ea typeface="Helvetica Neue"/>
                <a:cs typeface="Helvetica Neue"/>
                <a:sym typeface="Helvetica Neue"/>
              </a:defRPr>
            </a:pPr>
            <a:r>
              <a:rPr lang="en-US" sz="1200" b="0" dirty="0">
                <a:solidFill>
                  <a:schemeClr val="tx1"/>
                </a:solidFill>
                <a:latin typeface="+mn-lt"/>
              </a:rPr>
              <a:t> </a:t>
            </a:r>
          </a:p>
          <a:p>
            <a:pPr defTabSz="914400">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b="0" dirty="0">
                <a:solidFill>
                  <a:schemeClr val="tx1"/>
                </a:solidFill>
                <a:latin typeface="+mn-lt"/>
              </a:rPr>
              <a:t>Our a</a:t>
            </a:r>
            <a:r>
              <a:rPr lang="en-US" sz="1200" dirty="0">
                <a:solidFill>
                  <a:schemeClr val="tx1"/>
                </a:solidFill>
                <a:latin typeface="+mn-lt"/>
              </a:rPr>
              <a:t>chievement </a:t>
            </a:r>
            <a:r>
              <a:rPr lang="en-US" sz="1200" b="0" dirty="0">
                <a:solidFill>
                  <a:schemeClr val="tx1"/>
                </a:solidFill>
                <a:latin typeface="+mn-lt"/>
              </a:rPr>
              <a:t>paves the way to generating ordered mesoscale networks with large unit cells by self-assembly toward materials with exciting optical properties– a key overall goal of the IRG. Furthermore, this core-shell double gyroid phase in block bottlebrush polymers provides an excellent platform for understanding polymer self-assembly, while promoting further exploration of the periodic network materials.</a:t>
            </a:r>
            <a:endParaRPr lang="en-US" sz="1200" dirty="0">
              <a:solidFill>
                <a:schemeClr val="tx1"/>
              </a:solidFill>
              <a:latin typeface="+mn-lt"/>
            </a:endParaRPr>
          </a:p>
          <a:p>
            <a:pPr defTabSz="914400">
              <a:defRPr sz="1400">
                <a:latin typeface="Helvetica Neue"/>
                <a:ea typeface="Helvetica Neue"/>
                <a:cs typeface="Helvetica Neue"/>
                <a:sym typeface="Helvetica Neue"/>
              </a:defRPr>
            </a:pPr>
            <a:endParaRPr lang="en-US" sz="1200" dirty="0">
              <a:solidFill>
                <a:schemeClr val="tx1"/>
              </a:solidFill>
              <a:latin typeface="+mn-lt"/>
            </a:endParaRPr>
          </a:p>
          <a:p>
            <a:pPr algn="just"/>
            <a:r>
              <a:rPr lang="en-US" sz="1200" b="1" dirty="0">
                <a:solidFill>
                  <a:schemeClr val="tx1"/>
                </a:solidFill>
                <a:latin typeface="+mn-lt"/>
              </a:rPr>
              <a:t>Where the findings are published: </a:t>
            </a:r>
            <a:r>
              <a:rPr lang="en-US" altLang="zh-CN" sz="1200" dirty="0">
                <a:latin typeface="Arial" panose="020B0604020202020204" pitchFamily="34" charset="0"/>
                <a:cs typeface="Arial" panose="020B0604020202020204" pitchFamily="34" charset="0"/>
              </a:rPr>
              <a:t>S. Cui, B. Zhang, L. Y. Shen, </a:t>
            </a:r>
            <a:r>
              <a:rPr lang="en-US" sz="1200" dirty="0">
                <a:latin typeface="Arial" panose="020B0604020202020204" pitchFamily="34" charset="0"/>
                <a:cs typeface="Arial" panose="020B0604020202020204" pitchFamily="34" charset="0"/>
              </a:rPr>
              <a:t>F. S. Bates, T. P. Lodge, </a:t>
            </a:r>
            <a:r>
              <a:rPr lang="de-DE" altLang="zh-CN" sz="1200" b="0" i="1" dirty="0">
                <a:latin typeface="Arial" panose="020B0604020202020204" pitchFamily="34" charset="0"/>
                <a:cs typeface="Arial" panose="020B0604020202020204" pitchFamily="34" charset="0"/>
              </a:rPr>
              <a:t>J. Am. Chem. Soc. </a:t>
            </a:r>
            <a:r>
              <a:rPr lang="de-DE" altLang="zh-CN" sz="1200" dirty="0">
                <a:latin typeface="Arial" panose="020B0604020202020204" pitchFamily="34" charset="0"/>
                <a:cs typeface="Arial" panose="020B0604020202020204" pitchFamily="34" charset="0"/>
              </a:rPr>
              <a:t>2022, 144, </a:t>
            </a:r>
            <a:r>
              <a:rPr lang="en-US" sz="1200" dirty="0">
                <a:latin typeface="Arial" panose="020B0604020202020204" pitchFamily="34" charset="0"/>
                <a:cs typeface="Arial" panose="020B0604020202020204" pitchFamily="34" charset="0"/>
              </a:rPr>
              <a:t>21719-21727. DOI: 10.1021/</a:t>
            </a:r>
            <a:r>
              <a:rPr lang="en-US" sz="1200" dirty="0" err="1">
                <a:latin typeface="Arial" panose="020B0604020202020204" pitchFamily="34" charset="0"/>
                <a:cs typeface="Arial" panose="020B0604020202020204" pitchFamily="34" charset="0"/>
              </a:rPr>
              <a:t>jacs.2c09674</a:t>
            </a:r>
            <a:endParaRPr lang="zh-CN" alt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4085586" y="12183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Core-Shell Gyroid in ABC Bottlebrush Block Terpolymers</a:t>
            </a:r>
          </a:p>
        </p:txBody>
      </p:sp>
      <p:sp>
        <p:nvSpPr>
          <p:cNvPr id="9" name="TextBox 8">
            <a:extLst>
              <a:ext uri="{FF2B5EF4-FFF2-40B4-BE49-F238E27FC236}">
                <a16:creationId xmlns:a16="http://schemas.microsoft.com/office/drawing/2014/main" id="{7AC7D99B-1EFC-61F2-9703-F085A3591D9E}"/>
              </a:ext>
            </a:extLst>
          </p:cNvPr>
          <p:cNvSpPr txBox="1"/>
          <p:nvPr/>
        </p:nvSpPr>
        <p:spPr>
          <a:xfrm>
            <a:off x="0" y="200554"/>
            <a:ext cx="3088478"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a:t>
            </a:r>
            <a:r>
              <a:rPr lang="en-US" altLang="zh-CN" sz="1400" b="1" dirty="0">
                <a:latin typeface="Arial" panose="020B0604020202020204" pitchFamily="34" charset="0"/>
                <a:cs typeface="Arial" panose="020B0604020202020204" pitchFamily="34" charset="0"/>
              </a:rPr>
              <a:t>niversity of Minnesota</a:t>
            </a:r>
            <a:r>
              <a:rPr lang="en-US" sz="1400" b="1" dirty="0">
                <a:latin typeface="Arial" panose="020B0604020202020204" pitchFamily="34" charset="0"/>
                <a:cs typeface="Arial" panose="020B0604020202020204" pitchFamily="34" charset="0"/>
              </a:rPr>
              <a:t> MRSEC </a:t>
            </a:r>
          </a:p>
          <a:p>
            <a:r>
              <a:rPr lang="en-US" sz="1400" b="1" dirty="0" err="1">
                <a:latin typeface="Arial" panose="020B0604020202020204" pitchFamily="34" charset="0"/>
                <a:cs typeface="Arial" panose="020B0604020202020204" pitchFamily="34" charset="0"/>
              </a:rPr>
              <a:t>DMR</a:t>
            </a:r>
            <a:r>
              <a:rPr lang="en-US" sz="1400" b="1" dirty="0">
                <a:latin typeface="Arial" panose="020B0604020202020204" pitchFamily="34" charset="0"/>
                <a:cs typeface="Arial" panose="020B0604020202020204" pitchFamily="34" charset="0"/>
              </a:rPr>
              <a:t>-2011401</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568673" y="855580"/>
            <a:ext cx="5615768" cy="338554"/>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S Cui, B. Zhang, L. Shen, F. S. Bates, T. P. Lodge (IRG-2)</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5" name="TextBox 4">
            <a:extLst>
              <a:ext uri="{FF2B5EF4-FFF2-40B4-BE49-F238E27FC236}">
                <a16:creationId xmlns:a16="http://schemas.microsoft.com/office/drawing/2014/main" id="{0AF3ACFE-5B3C-CD3B-1A18-871BE744C558}"/>
              </a:ext>
            </a:extLst>
          </p:cNvPr>
          <p:cNvSpPr txBox="1"/>
          <p:nvPr/>
        </p:nvSpPr>
        <p:spPr>
          <a:xfrm>
            <a:off x="147781" y="1417077"/>
            <a:ext cx="5537796" cy="4401205"/>
          </a:xfrm>
          <a:prstGeom prst="rect">
            <a:avLst/>
          </a:prstGeom>
          <a:noFill/>
        </p:spPr>
        <p:txBody>
          <a:bodyPr wrap="square">
            <a:spAutoFit/>
          </a:bodyPr>
          <a:lstStyle/>
          <a:p>
            <a:pPr algn="just"/>
            <a:r>
              <a:rPr lang="en-US" sz="1400" b="0" i="0" dirty="0">
                <a:solidFill>
                  <a:srgbClr val="222222"/>
                </a:solidFill>
                <a:effectLst/>
                <a:latin typeface="Arial" panose="020B0604020202020204" pitchFamily="34" charset="0"/>
                <a:cs typeface="Arial" panose="020B0604020202020204" pitchFamily="34" charset="0"/>
              </a:rPr>
              <a:t>A principal obstacle to widespread applications of self-assembled network morphologies (</a:t>
            </a:r>
            <a:r>
              <a:rPr lang="en-US" sz="1400" b="0" i="0" cap="small" dirty="0">
                <a:solidFill>
                  <a:srgbClr val="222222"/>
                </a:solidFill>
                <a:effectLst/>
                <a:latin typeface="Arial" panose="020B0604020202020204" pitchFamily="34" charset="0"/>
                <a:cs typeface="Arial" panose="020B0604020202020204" pitchFamily="34" charset="0"/>
              </a:rPr>
              <a:t>Net</a:t>
            </a:r>
            <a:r>
              <a:rPr lang="en-US" sz="1400" b="0" i="0" dirty="0">
                <a:solidFill>
                  <a:srgbClr val="222222"/>
                </a:solidFill>
                <a:effectLst/>
                <a:latin typeface="Arial" panose="020B0604020202020204" pitchFamily="34" charset="0"/>
                <a:cs typeface="Arial" panose="020B0604020202020204" pitchFamily="34" charset="0"/>
              </a:rPr>
              <a:t>s) of linear block polymers is access to only limited pore diameters and unit cell dimensions (typically &lt;50 nm), originating from their coil configurations and slow self-assembly kinetics at high molar masses. A bottlebrush molecular architecture </a:t>
            </a:r>
            <a:r>
              <a:rPr lang="en-US" altLang="zh-CN" sz="1400" b="0" i="0" dirty="0">
                <a:solidFill>
                  <a:srgbClr val="222222"/>
                </a:solidFill>
                <a:effectLst/>
                <a:latin typeface="Arial" panose="020B0604020202020204" pitchFamily="34" charset="0"/>
                <a:cs typeface="Arial" panose="020B0604020202020204" pitchFamily="34" charset="0"/>
              </a:rPr>
              <a:t>with </a:t>
            </a:r>
            <a:r>
              <a:rPr lang="en-US" sz="1400" b="0" i="0" dirty="0">
                <a:solidFill>
                  <a:srgbClr val="222222"/>
                </a:solidFill>
                <a:effectLst/>
                <a:latin typeface="Arial" panose="020B0604020202020204" pitchFamily="34" charset="0"/>
                <a:cs typeface="Arial" panose="020B0604020202020204" pitchFamily="34" charset="0"/>
              </a:rPr>
              <a:t>extended backbone configurations due to side chain crowding could circumvent these shortcomings. However, </a:t>
            </a:r>
            <a:r>
              <a:rPr lang="en-US" sz="1400" b="0" i="0" cap="small" dirty="0">
                <a:solidFill>
                  <a:srgbClr val="222222"/>
                </a:solidFill>
                <a:effectLst/>
                <a:latin typeface="Arial" panose="020B0604020202020204" pitchFamily="34" charset="0"/>
                <a:cs typeface="Arial" panose="020B0604020202020204" pitchFamily="34" charset="0"/>
              </a:rPr>
              <a:t>Nets </a:t>
            </a:r>
            <a:r>
              <a:rPr lang="en-US" sz="1400" dirty="0">
                <a:solidFill>
                  <a:srgbClr val="222222"/>
                </a:solidFill>
                <a:latin typeface="Arial" panose="020B0604020202020204" pitchFamily="34" charset="0"/>
                <a:cs typeface="Arial" panose="020B0604020202020204" pitchFamily="34" charset="0"/>
              </a:rPr>
              <a:t>are very rarely observed in block bottlebrush polymers.</a:t>
            </a:r>
          </a:p>
          <a:p>
            <a:pPr algn="just"/>
            <a:endParaRPr lang="en-US" sz="1400" b="0" i="0" dirty="0">
              <a:solidFill>
                <a:srgbClr val="222222"/>
              </a:solidFill>
              <a:effectLst/>
              <a:latin typeface="Arial" panose="020B0604020202020204" pitchFamily="34" charset="0"/>
              <a:cs typeface="Arial" panose="020B0604020202020204" pitchFamily="34" charset="0"/>
            </a:endParaRPr>
          </a:p>
          <a:p>
            <a:pPr algn="just"/>
            <a:r>
              <a:rPr lang="en-US" sz="1400" dirty="0">
                <a:solidFill>
                  <a:srgbClr val="222222"/>
                </a:solidFill>
                <a:latin typeface="Arial" panose="020B0604020202020204" pitchFamily="34" charset="0"/>
                <a:cs typeface="Arial" panose="020B0604020202020204" pitchFamily="34" charset="0"/>
              </a:rPr>
              <a:t>IRG-2 researchers systematically explored the phase behavior of 25 </a:t>
            </a:r>
            <a:r>
              <a:rPr lang="en-US" sz="1400" b="1" dirty="0">
                <a:solidFill>
                  <a:srgbClr val="0432FF"/>
                </a:solidFill>
                <a:latin typeface="Arial" panose="020B0604020202020204" pitchFamily="34" charset="0"/>
                <a:cs typeface="Arial" panose="020B0604020202020204" pitchFamily="34" charset="0"/>
              </a:rPr>
              <a:t>A</a:t>
            </a:r>
            <a:r>
              <a:rPr lang="en-US" sz="1400" b="1" dirty="0">
                <a:solidFill>
                  <a:srgbClr val="FF0000"/>
                </a:solidFill>
                <a:latin typeface="Arial" panose="020B0604020202020204" pitchFamily="34" charset="0"/>
                <a:cs typeface="Arial" panose="020B0604020202020204" pitchFamily="34" charset="0"/>
              </a:rPr>
              <a:t>B</a:t>
            </a:r>
            <a:r>
              <a:rPr lang="en-US" sz="1400" dirty="0">
                <a:solidFill>
                  <a:srgbClr val="222222"/>
                </a:solidFill>
                <a:latin typeface="Arial" panose="020B0604020202020204" pitchFamily="34" charset="0"/>
                <a:cs typeface="Arial" panose="020B0604020202020204" pitchFamily="34" charset="0"/>
              </a:rPr>
              <a:t> diblock and 108 </a:t>
            </a:r>
            <a:r>
              <a:rPr lang="en-US" sz="1400" b="1" dirty="0">
                <a:solidFill>
                  <a:srgbClr val="0432FF"/>
                </a:solidFill>
                <a:latin typeface="Arial" panose="020B0604020202020204" pitchFamily="34" charset="0"/>
                <a:cs typeface="Arial" panose="020B0604020202020204" pitchFamily="34" charset="0"/>
              </a:rPr>
              <a:t>A</a:t>
            </a:r>
            <a:r>
              <a:rPr lang="en-US" sz="1400" b="1" dirty="0">
                <a:solidFill>
                  <a:srgbClr val="FF0000"/>
                </a:solidFill>
                <a:latin typeface="Arial" panose="020B0604020202020204" pitchFamily="34" charset="0"/>
                <a:cs typeface="Arial" panose="020B0604020202020204" pitchFamily="34" charset="0"/>
              </a:rPr>
              <a:t>B</a:t>
            </a:r>
            <a:r>
              <a:rPr lang="en-US" sz="1400" b="1" dirty="0">
                <a:solidFill>
                  <a:srgbClr val="009051"/>
                </a:solidFill>
                <a:latin typeface="Arial" panose="020B0604020202020204" pitchFamily="34" charset="0"/>
                <a:cs typeface="Arial" panose="020B0604020202020204" pitchFamily="34" charset="0"/>
              </a:rPr>
              <a:t>C</a:t>
            </a:r>
            <a:r>
              <a:rPr lang="en-US" sz="1400" dirty="0">
                <a:solidFill>
                  <a:srgbClr val="222222"/>
                </a:solidFill>
                <a:latin typeface="Arial" panose="020B0604020202020204" pitchFamily="34" charset="0"/>
                <a:cs typeface="Arial" panose="020B0604020202020204" pitchFamily="34" charset="0"/>
              </a:rPr>
              <a:t> triblock bottlebrush polymers. A core-shell double gyroid </a:t>
            </a:r>
            <a:r>
              <a:rPr lang="en-US" sz="1400" b="0" i="0" cap="small" dirty="0">
                <a:solidFill>
                  <a:srgbClr val="222222"/>
                </a:solidFill>
                <a:effectLst/>
                <a:latin typeface="Arial" panose="020B0604020202020204" pitchFamily="34" charset="0"/>
                <a:cs typeface="Arial" panose="020B0604020202020204" pitchFamily="34" charset="0"/>
              </a:rPr>
              <a:t>Net </a:t>
            </a:r>
            <a:r>
              <a:rPr lang="en-US" sz="1400" dirty="0">
                <a:solidFill>
                  <a:srgbClr val="222222"/>
                </a:solidFill>
                <a:latin typeface="Arial" panose="020B0604020202020204" pitchFamily="34" charset="0"/>
                <a:cs typeface="Arial" panose="020B0604020202020204" pitchFamily="34" charset="0"/>
              </a:rPr>
              <a:t>was achieved in a substantial subset of the </a:t>
            </a:r>
            <a:r>
              <a:rPr lang="en-US" sz="1400" b="1" dirty="0">
                <a:solidFill>
                  <a:srgbClr val="0432FF"/>
                </a:solidFill>
                <a:latin typeface="Arial" panose="020B0604020202020204" pitchFamily="34" charset="0"/>
                <a:cs typeface="Arial" panose="020B0604020202020204" pitchFamily="34" charset="0"/>
              </a:rPr>
              <a:t>A</a:t>
            </a:r>
            <a:r>
              <a:rPr lang="en-US" sz="1400" b="1" dirty="0">
                <a:solidFill>
                  <a:srgbClr val="FF0000"/>
                </a:solidFill>
                <a:latin typeface="Arial" panose="020B0604020202020204" pitchFamily="34" charset="0"/>
                <a:cs typeface="Arial" panose="020B0604020202020204" pitchFamily="34" charset="0"/>
              </a:rPr>
              <a:t>B</a:t>
            </a:r>
            <a:r>
              <a:rPr lang="en-US" sz="1400" b="1" dirty="0">
                <a:solidFill>
                  <a:srgbClr val="009051"/>
                </a:solidFill>
                <a:latin typeface="Arial" panose="020B0604020202020204" pitchFamily="34" charset="0"/>
                <a:cs typeface="Arial" panose="020B0604020202020204" pitchFamily="34" charset="0"/>
              </a:rPr>
              <a:t>C</a:t>
            </a:r>
            <a:r>
              <a:rPr lang="en-US" sz="1400" dirty="0">
                <a:solidFill>
                  <a:srgbClr val="222222"/>
                </a:solidFill>
                <a:latin typeface="Arial" panose="020B0604020202020204" pitchFamily="34" charset="0"/>
                <a:cs typeface="Arial" panose="020B0604020202020204" pitchFamily="34" charset="0"/>
              </a:rPr>
              <a:t> triblock bottlebrush </a:t>
            </a:r>
            <a:r>
              <a:rPr lang="en-US" altLang="zh-CN" sz="1400" dirty="0">
                <a:solidFill>
                  <a:srgbClr val="222222"/>
                </a:solidFill>
                <a:latin typeface="Arial" panose="020B0604020202020204" pitchFamily="34" charset="0"/>
                <a:cs typeface="Arial" panose="020B0604020202020204" pitchFamily="34" charset="0"/>
              </a:rPr>
              <a:t>ter</a:t>
            </a:r>
            <a:r>
              <a:rPr lang="en-US" sz="1400" dirty="0">
                <a:solidFill>
                  <a:srgbClr val="222222"/>
                </a:solidFill>
                <a:latin typeface="Arial" panose="020B0604020202020204" pitchFamily="34" charset="0"/>
                <a:cs typeface="Arial" panose="020B0604020202020204" pitchFamily="34" charset="0"/>
              </a:rPr>
              <a:t>polymers for the first time. Encouragingly, the unit cell dimensions (</a:t>
            </a:r>
            <a:r>
              <a:rPr lang="en-US" sz="1400" i="1" dirty="0">
                <a:solidFill>
                  <a:srgbClr val="222222"/>
                </a:solidFill>
                <a:latin typeface="Arial" panose="020B0604020202020204" pitchFamily="34" charset="0"/>
                <a:cs typeface="Arial" panose="020B0604020202020204" pitchFamily="34" charset="0"/>
              </a:rPr>
              <a:t>d</a:t>
            </a:r>
            <a:r>
              <a:rPr lang="en-US" sz="1400" dirty="0">
                <a:solidFill>
                  <a:srgbClr val="222222"/>
                </a:solidFill>
                <a:latin typeface="Arial" panose="020B0604020202020204" pitchFamily="34" charset="0"/>
                <a:cs typeface="Arial" panose="020B0604020202020204" pitchFamily="34" charset="0"/>
              </a:rPr>
              <a:t>) of these assemblies increase almost linearly with molecular weight, portending the ability to access larger </a:t>
            </a:r>
            <a:r>
              <a:rPr lang="en-US" sz="1400" b="0" i="0" cap="small" dirty="0">
                <a:solidFill>
                  <a:srgbClr val="222222"/>
                </a:solidFill>
                <a:effectLst/>
                <a:latin typeface="Arial" panose="020B0604020202020204" pitchFamily="34" charset="0"/>
                <a:cs typeface="Arial" panose="020B0604020202020204" pitchFamily="34" charset="0"/>
              </a:rPr>
              <a:t>Net</a:t>
            </a:r>
            <a:r>
              <a:rPr lang="en-US" sz="1400" dirty="0">
                <a:solidFill>
                  <a:srgbClr val="222222"/>
                </a:solidFill>
                <a:latin typeface="Arial" panose="020B0604020202020204" pitchFamily="34" charset="0"/>
                <a:cs typeface="Arial" panose="020B0604020202020204" pitchFamily="34" charset="0"/>
              </a:rPr>
              <a:t> dimensions than previously obtained with linear block polymers for potential optical materials applications.</a:t>
            </a:r>
          </a:p>
          <a:p>
            <a:pPr algn="just"/>
            <a:endParaRPr lang="en-US" sz="1400" dirty="0">
              <a:solidFill>
                <a:srgbClr val="222222"/>
              </a:solidFill>
              <a:latin typeface="Arial" panose="020B0604020202020204" pitchFamily="34" charset="0"/>
              <a:cs typeface="Arial" panose="020B0604020202020204" pitchFamily="34" charset="0"/>
            </a:endParaRPr>
          </a:p>
          <a:p>
            <a:pPr algn="ctr"/>
            <a:r>
              <a:rPr lang="en-US" altLang="zh-CN" sz="1400" dirty="0">
                <a:latin typeface="Arial" panose="020B0604020202020204" pitchFamily="34" charset="0"/>
                <a:cs typeface="Arial" panose="020B0604020202020204" pitchFamily="34" charset="0"/>
              </a:rPr>
              <a:t>S. Cui, B. Zhang, L. Y. Shen, </a:t>
            </a:r>
            <a:r>
              <a:rPr lang="en-US" sz="1400" b="1" dirty="0">
                <a:latin typeface="Arial" panose="020B0604020202020204" pitchFamily="34" charset="0"/>
                <a:cs typeface="Arial" panose="020B0604020202020204" pitchFamily="34" charset="0"/>
              </a:rPr>
              <a:t>F. S. Bates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T. P. Lodge</a:t>
            </a:r>
            <a:r>
              <a:rPr lang="en-US" sz="1400" dirty="0">
                <a:latin typeface="Arial" panose="020B0604020202020204" pitchFamily="34" charset="0"/>
                <a:cs typeface="Arial" panose="020B0604020202020204" pitchFamily="34" charset="0"/>
              </a:rPr>
              <a:t>,</a:t>
            </a:r>
          </a:p>
          <a:p>
            <a:pPr algn="ctr"/>
            <a:r>
              <a:rPr lang="de-DE" altLang="zh-CN" sz="1400" i="1" dirty="0">
                <a:latin typeface="Arial" panose="020B0604020202020204" pitchFamily="34" charset="0"/>
                <a:cs typeface="Arial" panose="020B0604020202020204" pitchFamily="34" charset="0"/>
              </a:rPr>
              <a:t>J. Am. Chem. Soc., </a:t>
            </a:r>
            <a:r>
              <a:rPr lang="de-DE" altLang="zh-CN" sz="1400" b="1" dirty="0">
                <a:latin typeface="Arial" panose="020B0604020202020204" pitchFamily="34" charset="0"/>
                <a:cs typeface="Arial" panose="020B0604020202020204" pitchFamily="34" charset="0"/>
              </a:rPr>
              <a:t>2022</a:t>
            </a:r>
            <a:r>
              <a:rPr lang="de-DE" altLang="zh-CN" sz="1400" dirty="0">
                <a:latin typeface="Arial" panose="020B0604020202020204" pitchFamily="34" charset="0"/>
                <a:cs typeface="Arial" panose="020B0604020202020204" pitchFamily="34" charset="0"/>
              </a:rPr>
              <a:t>, </a:t>
            </a:r>
            <a:r>
              <a:rPr lang="de-DE" altLang="zh-CN" sz="1400" i="1" dirty="0">
                <a:latin typeface="Arial" panose="020B0604020202020204" pitchFamily="34" charset="0"/>
                <a:cs typeface="Arial" panose="020B0604020202020204" pitchFamily="34" charset="0"/>
              </a:rPr>
              <a:t>144</a:t>
            </a:r>
            <a:r>
              <a:rPr lang="de-DE" altLang="zh-CN"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21719-21727. 10.1021/jacs.2c09674</a:t>
            </a:r>
            <a:endParaRPr lang="en-US" sz="1400" dirty="0">
              <a:solidFill>
                <a:srgbClr val="222222"/>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F5B7D0D-8637-1426-CBC7-BDD0ACE81626}"/>
              </a:ext>
            </a:extLst>
          </p:cNvPr>
          <p:cNvSpPr txBox="1"/>
          <p:nvPr/>
        </p:nvSpPr>
        <p:spPr>
          <a:xfrm>
            <a:off x="6179131" y="5631555"/>
            <a:ext cx="5537796" cy="553998"/>
          </a:xfrm>
          <a:prstGeom prst="rect">
            <a:avLst/>
          </a:prstGeom>
          <a:noFill/>
        </p:spPr>
        <p:txBody>
          <a:bodyPr wrap="square">
            <a:spAutoFit/>
          </a:bodyPr>
          <a:lstStyle/>
          <a:p>
            <a:pPr algn="just"/>
            <a:r>
              <a:rPr lang="en-US" sz="1000" dirty="0">
                <a:solidFill>
                  <a:srgbClr val="222222"/>
                </a:solidFill>
                <a:latin typeface="Arial" panose="020B0604020202020204" pitchFamily="34" charset="0"/>
                <a:cs typeface="Arial" panose="020B0604020202020204" pitchFamily="34" charset="0"/>
              </a:rPr>
              <a:t>(A) Core-shell double gyroid phase self-assembled from a ABC triblock bottlebrush terpolymers. (B) Morphology diagram for ABC triblock bottlebrush terpolymers. (C) Power law fitting of gyroid unit cell dimensions as a function of backbone degree of polymerization.</a:t>
            </a:r>
          </a:p>
        </p:txBody>
      </p:sp>
      <p:pic>
        <p:nvPicPr>
          <p:cNvPr id="13" name="Picture 12" descr="Panel A: ABC triblock bottlebrush self-assembling into a core-shell double gyroid phase. Panel B: Ternary morphology diagram indicating a wide window of core-shell gyroid phase stability./ Panel C: Unit cell dimension versus backbone degree of polymerization plot">
            <a:extLst>
              <a:ext uri="{FF2B5EF4-FFF2-40B4-BE49-F238E27FC236}">
                <a16:creationId xmlns:a16="http://schemas.microsoft.com/office/drawing/2014/main" id="{0C2CDE8D-5A1F-416D-C5A3-510E6C136A0F}"/>
              </a:ext>
            </a:extLst>
          </p:cNvPr>
          <p:cNvPicPr>
            <a:picLocks noChangeAspect="1"/>
          </p:cNvPicPr>
          <p:nvPr/>
        </p:nvPicPr>
        <p:blipFill>
          <a:blip r:embed="rId4"/>
          <a:stretch>
            <a:fillRect/>
          </a:stretch>
        </p:blipFill>
        <p:spPr>
          <a:xfrm>
            <a:off x="6614434" y="1411084"/>
            <a:ext cx="4632685" cy="4230814"/>
          </a:xfrm>
          <a:prstGeom prst="rect">
            <a:avLst/>
          </a:prstGeom>
        </p:spPr>
      </p:pic>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3475</TotalTime>
  <Words>679</Words>
  <Application>Microsoft Office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等线</vt:lpstr>
      <vt:lpstr>Arial</vt:lpstr>
      <vt:lpstr>Calibri</vt:lpstr>
      <vt:lpstr>Calibri Light</vt:lpstr>
      <vt:lpstr>Helvetica Neue</vt:lpstr>
      <vt:lpstr>Microsoft Sans Serif</vt:lpstr>
      <vt:lpstr>open sans regular</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Lisa J Wissbaum</cp:lastModifiedBy>
  <cp:revision>353</cp:revision>
  <cp:lastPrinted>2018-03-20T12:31:18Z</cp:lastPrinted>
  <dcterms:created xsi:type="dcterms:W3CDTF">2017-10-05T17:34:54Z</dcterms:created>
  <dcterms:modified xsi:type="dcterms:W3CDTF">2023-05-08T20:22:52Z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