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handoutMasterIdLst>
    <p:handoutMasterId r:id="rId4"/>
  </p:handoutMasterIdLst>
  <p:sldIdLst>
    <p:sldId id="387" r:id="rId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134D4C-F271-31E6-86EF-70CF1C34DA85}" name="Michelle A Calabrese" initials="MAC" userId="S::mcalab@umn.edu::97551d4b-4660-490e-b7a1-357da6fbfa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9051"/>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3793" autoAdjust="0"/>
  </p:normalViewPr>
  <p:slideViewPr>
    <p:cSldViewPr snapToGrid="0" snapToObjects="1">
      <p:cViewPr varScale="1">
        <p:scale>
          <a:sx n="103" d="100"/>
          <a:sy n="103" d="100"/>
        </p:scale>
        <p:origin x="176" y="528"/>
      </p:cViewPr>
      <p:guideLst/>
    </p:cSldViewPr>
  </p:slid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2/26/24</a:t>
            </a:fld>
            <a:endParaRPr lang="en-US"/>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2/26/24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sz="1400">
                <a:latin typeface="Helvetica Neue"/>
                <a:ea typeface="Helvetica Neue"/>
                <a:cs typeface="Helvetica Neue"/>
                <a:sym typeface="Helvetica Neue"/>
              </a:defRPr>
            </a:pPr>
            <a:r>
              <a:rPr lang="en-US" sz="1200" b="1" dirty="0">
                <a:solidFill>
                  <a:schemeClr val="tx1"/>
                </a:solidFill>
                <a:latin typeface="+mn-lt"/>
              </a:rPr>
              <a:t>What Has Been Achieved: </a:t>
            </a:r>
            <a:r>
              <a:rPr lang="en-US" sz="1200" b="0" dirty="0">
                <a:solidFill>
                  <a:schemeClr val="tx1"/>
                </a:solidFill>
                <a:latin typeface="+mn-lt"/>
              </a:rPr>
              <a:t>We explored the phase behavior of two non-frustrated bottlebrush block terpolymers (PEP-PS-PLA and PEP-PS-PEO) prepared by sequential, living ring-opening metathesis polymerization (ROMP) of </a:t>
            </a:r>
            <a:r>
              <a:rPr lang="en-US" sz="1200" b="0" dirty="0" err="1">
                <a:solidFill>
                  <a:schemeClr val="tx1"/>
                </a:solidFill>
                <a:latin typeface="+mn-lt"/>
              </a:rPr>
              <a:t>norbornyl</a:t>
            </a:r>
            <a:r>
              <a:rPr lang="en-US" sz="1200" b="0" dirty="0">
                <a:solidFill>
                  <a:schemeClr val="tx1"/>
                </a:solidFill>
                <a:latin typeface="+mn-lt"/>
              </a:rPr>
              <a:t>-functionalized poly(ethylene-</a:t>
            </a:r>
            <a:r>
              <a:rPr lang="en-US" sz="1200" b="0" i="1" dirty="0">
                <a:solidFill>
                  <a:schemeClr val="tx1"/>
                </a:solidFill>
                <a:latin typeface="+mn-lt"/>
              </a:rPr>
              <a:t>alt</a:t>
            </a:r>
            <a:r>
              <a:rPr lang="en-US" sz="1200" b="0" dirty="0">
                <a:solidFill>
                  <a:schemeClr val="tx1"/>
                </a:solidFill>
                <a:latin typeface="+mn-lt"/>
              </a:rPr>
              <a:t>-propylene) (PEP), poly(styrene) (PS), and either poly(</a:t>
            </a:r>
            <a:r>
              <a:rPr lang="en-US" sz="1800" dirty="0">
                <a:effectLst/>
                <a:latin typeface="Times New Roman" panose="02020603050405020304" pitchFamily="18" charset="0"/>
                <a:ea typeface="等线" panose="02010600030101010101" pitchFamily="2" charset="-122"/>
              </a:rPr>
              <a:t>D,L-lactic acid</a:t>
            </a:r>
            <a:r>
              <a:rPr lang="en-US" sz="1200" b="0" dirty="0">
                <a:solidFill>
                  <a:schemeClr val="tx1"/>
                </a:solidFill>
                <a:latin typeface="+mn-lt"/>
              </a:rPr>
              <a:t>) (PLA) or poly(ethylene oxide) (PEO) macromonomers. Structural characterization based on </a:t>
            </a:r>
            <a:r>
              <a:rPr lang="en-US" sz="1800" dirty="0">
                <a:effectLst/>
                <a:latin typeface="Times New Roman" panose="02020603050405020304" pitchFamily="18" charset="0"/>
                <a:ea typeface="等线" panose="02010600030101010101" pitchFamily="2" charset="-122"/>
              </a:rPr>
              <a:t>reciprocal space mapping (</a:t>
            </a:r>
            <a:r>
              <a:rPr lang="en-US" sz="1800" i="1" dirty="0">
                <a:effectLst/>
                <a:latin typeface="Times New Roman" panose="02020603050405020304" pitchFamily="18" charset="0"/>
                <a:ea typeface="等线" panose="02010600030101010101" pitchFamily="2" charset="-122"/>
              </a:rPr>
              <a:t>i.e.</a:t>
            </a:r>
            <a:r>
              <a:rPr lang="en-US" sz="1800" dirty="0">
                <a:effectLst/>
                <a:latin typeface="Times New Roman" panose="02020603050405020304" pitchFamily="18" charset="0"/>
                <a:ea typeface="等线" panose="02010600030101010101" pitchFamily="2" charset="-122"/>
              </a:rPr>
              <a:t>, small-angle X-ray scattering, SAXS) and real space imaging (</a:t>
            </a:r>
            <a:r>
              <a:rPr lang="en-US" sz="1800" i="1" dirty="0">
                <a:effectLst/>
                <a:latin typeface="Times New Roman" panose="02020603050405020304" pitchFamily="18" charset="0"/>
                <a:ea typeface="等线" panose="02010600030101010101" pitchFamily="2" charset="-122"/>
              </a:rPr>
              <a:t>i.e.</a:t>
            </a:r>
            <a:r>
              <a:rPr lang="en-US" sz="1800" dirty="0">
                <a:effectLst/>
                <a:latin typeface="Times New Roman" panose="02020603050405020304" pitchFamily="18" charset="0"/>
                <a:ea typeface="等线" panose="02010600030101010101" pitchFamily="2" charset="-122"/>
              </a:rPr>
              <a:t>, transmission electron microscopy, TEM, and electron tomography, ET) techniques</a:t>
            </a:r>
            <a:r>
              <a:rPr lang="en-US" sz="1200" b="0" dirty="0">
                <a:solidFill>
                  <a:schemeClr val="tx1"/>
                </a:solidFill>
                <a:latin typeface="+mn-lt"/>
              </a:rPr>
              <a:t> revealed an unprecedented cylinders-in-undulating-lamellae (</a:t>
            </a:r>
            <a:r>
              <a:rPr lang="en-US" sz="1200" b="0" i="1" dirty="0">
                <a:solidFill>
                  <a:schemeClr val="tx1"/>
                </a:solidFill>
                <a:latin typeface="+mn-lt"/>
              </a:rPr>
              <a:t>CUL</a:t>
            </a:r>
            <a:r>
              <a:rPr lang="en-US" sz="1200" b="0" dirty="0">
                <a:solidFill>
                  <a:schemeClr val="tx1"/>
                </a:solidFill>
                <a:latin typeface="+mn-lt"/>
              </a:rPr>
              <a:t>) morphology with </a:t>
            </a:r>
            <a:r>
              <a:rPr lang="en-US" sz="1200" b="0" i="1" dirty="0">
                <a:solidFill>
                  <a:schemeClr val="tx1"/>
                </a:solidFill>
                <a:latin typeface="+mn-lt"/>
              </a:rPr>
              <a:t>p2</a:t>
            </a:r>
            <a:r>
              <a:rPr lang="en-US" sz="1200" b="0" dirty="0">
                <a:solidFill>
                  <a:schemeClr val="tx1"/>
                </a:solidFill>
                <a:latin typeface="+mn-lt"/>
              </a:rPr>
              <a:t> symmetry, for both systems. Additionally, the </a:t>
            </a:r>
            <a:r>
              <a:rPr lang="en-US" sz="1200" b="0" i="1" dirty="0">
                <a:solidFill>
                  <a:schemeClr val="tx1"/>
                </a:solidFill>
                <a:latin typeface="+mn-lt"/>
              </a:rPr>
              <a:t>CUL</a:t>
            </a:r>
            <a:r>
              <a:rPr lang="en-US" sz="1200" b="0" dirty="0">
                <a:solidFill>
                  <a:schemeClr val="tx1"/>
                </a:solidFill>
                <a:latin typeface="+mn-lt"/>
              </a:rPr>
              <a:t> is observed in both the as-synthesized polymers and polymer fractions derived from automated chromatographic fractionation.</a:t>
            </a:r>
          </a:p>
          <a:p>
            <a:pPr defTabSz="914400">
              <a:defRPr sz="1400">
                <a:latin typeface="Helvetica Neue"/>
                <a:ea typeface="Helvetica Neue"/>
                <a:cs typeface="Helvetica Neue"/>
                <a:sym typeface="Helvetica Neue"/>
              </a:defRPr>
            </a:pPr>
            <a:endParaRPr lang="en-US" sz="1200" baseline="0" dirty="0">
              <a:solidFill>
                <a:srgbClr val="222222"/>
              </a:solidFill>
              <a:latin typeface="Arial" panose="020B0604020202020204" pitchFamily="34" charset="0"/>
              <a:cs typeface="Arial" panose="020B0604020202020204" pitchFamily="34" charset="0"/>
            </a:endParaRPr>
          </a:p>
          <a:p>
            <a:pPr defTabSz="914400">
              <a:defRPr sz="1400">
                <a:latin typeface="Helvetica Neue"/>
                <a:ea typeface="Helvetica Neue"/>
                <a:cs typeface="Helvetica Neue"/>
                <a:sym typeface="Helvetica Neue"/>
              </a:defRPr>
            </a:pPr>
            <a:r>
              <a:rPr lang="en-US" sz="1200" b="1" dirty="0">
                <a:solidFill>
                  <a:schemeClr val="tx1"/>
                </a:solidFill>
                <a:latin typeface="+mn-lt"/>
              </a:rPr>
              <a:t>Importance of the Achievement: </a:t>
            </a:r>
            <a:r>
              <a:rPr lang="en-US" sz="1200" b="0" dirty="0">
                <a:solidFill>
                  <a:schemeClr val="tx1"/>
                </a:solidFill>
                <a:latin typeface="+mn-lt"/>
              </a:rPr>
              <a:t>The identification of the </a:t>
            </a:r>
            <a:r>
              <a:rPr lang="en-US" sz="1200" b="0" i="1" dirty="0">
                <a:solidFill>
                  <a:schemeClr val="tx1"/>
                </a:solidFill>
                <a:latin typeface="+mn-lt"/>
              </a:rPr>
              <a:t>CUL</a:t>
            </a:r>
            <a:r>
              <a:rPr lang="en-US" sz="1200" b="0" dirty="0">
                <a:solidFill>
                  <a:schemeClr val="tx1"/>
                </a:solidFill>
                <a:latin typeface="+mn-lt"/>
              </a:rPr>
              <a:t> in ABC bottlebrush block terpolymers signifies a promising avenue for leveraging relatively rigid bottlebrush architectures to create novel nanostructured materials, and will inspire additional investigations into the phase behavior of this new class of block polymers.</a:t>
            </a:r>
          </a:p>
          <a:p>
            <a:pPr defTabSz="914400">
              <a:defRPr sz="1400">
                <a:latin typeface="Helvetica Neue"/>
                <a:ea typeface="Helvetica Neue"/>
                <a:cs typeface="Helvetica Neue"/>
                <a:sym typeface="Helvetica Neue"/>
              </a:defRPr>
            </a:pPr>
            <a:r>
              <a:rPr lang="en-US" sz="1200" b="0" dirty="0">
                <a:solidFill>
                  <a:schemeClr val="tx1"/>
                </a:solidFill>
                <a:latin typeface="+mn-lt"/>
              </a:rPr>
              <a:t> </a:t>
            </a:r>
          </a:p>
          <a:p>
            <a:pPr defTabSz="914400">
              <a:defRPr sz="1400">
                <a:latin typeface="Helvetica Neue"/>
                <a:ea typeface="Helvetica Neue"/>
                <a:cs typeface="Helvetica Neue"/>
                <a:sym typeface="Helvetica Neue"/>
              </a:defRPr>
            </a:pPr>
            <a:r>
              <a:rPr lang="en-US" sz="1200" b="1" dirty="0">
                <a:solidFill>
                  <a:schemeClr val="tx1"/>
                </a:solidFill>
                <a:latin typeface="+mn-lt"/>
              </a:rPr>
              <a:t>How is the achievement related to the IRG, and how does it help it achieve its goals? </a:t>
            </a:r>
            <a:r>
              <a:rPr lang="en-US" sz="1200" b="0" dirty="0">
                <a:solidFill>
                  <a:schemeClr val="tx1"/>
                </a:solidFill>
                <a:latin typeface="+mn-lt"/>
              </a:rPr>
              <a:t>Our a</a:t>
            </a:r>
            <a:r>
              <a:rPr lang="en-US" sz="1200" dirty="0">
                <a:solidFill>
                  <a:schemeClr val="tx1"/>
                </a:solidFill>
                <a:latin typeface="+mn-lt"/>
              </a:rPr>
              <a:t>chievement </a:t>
            </a:r>
            <a:r>
              <a:rPr lang="en-US" sz="1200" b="0" dirty="0">
                <a:solidFill>
                  <a:schemeClr val="tx1"/>
                </a:solidFill>
                <a:latin typeface="+mn-lt"/>
              </a:rPr>
              <a:t>demonstrates that the stiff bottlebrush architecture provides new opportunities for the development of materials with complex morphologies with large domain periodicities </a:t>
            </a:r>
            <a:r>
              <a:rPr lang="en-US" sz="1200" b="0" i="1" dirty="0">
                <a:solidFill>
                  <a:schemeClr val="tx1"/>
                </a:solidFill>
                <a:latin typeface="+mn-lt"/>
              </a:rPr>
              <a:t>d</a:t>
            </a:r>
            <a:r>
              <a:rPr lang="en-US" sz="1200" b="0" dirty="0">
                <a:solidFill>
                  <a:schemeClr val="tx1"/>
                </a:solidFill>
                <a:latin typeface="+mn-lt"/>
              </a:rPr>
              <a:t> ≳ 50 nm. Combined with our previous work (S. Cui, B. Zhang, L. Y. Shen, F. S. Bates, T. P. Lodge, </a:t>
            </a:r>
            <a:r>
              <a:rPr lang="en-US" sz="1200" b="1" dirty="0">
                <a:solidFill>
                  <a:schemeClr val="tx1"/>
                </a:solidFill>
                <a:latin typeface="+mn-lt"/>
              </a:rPr>
              <a:t>J. Am. Chem. Soc.</a:t>
            </a:r>
            <a:r>
              <a:rPr lang="en-US" sz="1200" b="0" dirty="0">
                <a:solidFill>
                  <a:schemeClr val="tx1"/>
                </a:solidFill>
                <a:latin typeface="+mn-lt"/>
              </a:rPr>
              <a:t>, 2022, 144, 21719-21727, DOI: 10.1021/jacs.2c09674), where a core-shell gyroid network was found in ABC bottlebrushes, the discovery of new, complex structures indicates that the block bottlebrushes are promising for generating unanticipated mesoscale network phases – a key overall goal of the IRG.</a:t>
            </a:r>
          </a:p>
          <a:p>
            <a:pPr defTabSz="914400">
              <a:defRPr sz="1400">
                <a:latin typeface="Helvetica Neue"/>
                <a:ea typeface="Helvetica Neue"/>
                <a:cs typeface="Helvetica Neue"/>
                <a:sym typeface="Helvetica Neue"/>
              </a:defRPr>
            </a:pPr>
            <a:endParaRPr lang="en-US" sz="1200" dirty="0">
              <a:solidFill>
                <a:schemeClr val="tx1"/>
              </a:solidFill>
              <a:latin typeface="+mn-lt"/>
            </a:endParaRPr>
          </a:p>
          <a:p>
            <a:pPr algn="just"/>
            <a:r>
              <a:rPr lang="en-US" sz="1200" b="1" dirty="0">
                <a:solidFill>
                  <a:schemeClr val="tx1"/>
                </a:solidFill>
                <a:latin typeface="+mn-lt"/>
              </a:rPr>
              <a:t>Where the findings are published: </a:t>
            </a:r>
            <a:r>
              <a:rPr lang="en-US" altLang="zh-CN" sz="1200" dirty="0">
                <a:latin typeface="Arial" panose="020B0604020202020204" pitchFamily="34" charset="0"/>
                <a:cs typeface="Arial" panose="020B0604020202020204" pitchFamily="34" charset="0"/>
              </a:rPr>
              <a:t>S. Cui, E. A. Murphy, W. Zhang, A. </a:t>
            </a:r>
            <a:r>
              <a:rPr lang="en-US" altLang="zh-CN" sz="1200" dirty="0" err="1">
                <a:latin typeface="Arial" panose="020B0604020202020204" pitchFamily="34" charset="0"/>
                <a:cs typeface="Arial" panose="020B0604020202020204" pitchFamily="34" charset="0"/>
              </a:rPr>
              <a:t>Zografos</a:t>
            </a:r>
            <a:r>
              <a:rPr lang="en-US" altLang="zh-CN" sz="1200" dirty="0">
                <a:latin typeface="Arial" panose="020B0604020202020204" pitchFamily="34" charset="0"/>
                <a:cs typeface="Arial" panose="020B0604020202020204" pitchFamily="34" charset="0"/>
              </a:rPr>
              <a:t>, L. Shen, </a:t>
            </a:r>
            <a:r>
              <a:rPr lang="en-US" sz="1200" b="1" dirty="0">
                <a:latin typeface="Arial" panose="020B0604020202020204" pitchFamily="34" charset="0"/>
                <a:cs typeface="Arial" panose="020B0604020202020204" pitchFamily="34" charset="0"/>
              </a:rPr>
              <a:t>F. S. Bates</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T. P. Lodge</a:t>
            </a:r>
            <a:r>
              <a:rPr lang="en-US" sz="1200" dirty="0">
                <a:latin typeface="Arial" panose="020B0604020202020204" pitchFamily="34" charset="0"/>
                <a:cs typeface="Arial" panose="020B0604020202020204" pitchFamily="34" charset="0"/>
              </a:rPr>
              <a:t>, </a:t>
            </a:r>
            <a:r>
              <a:rPr lang="de-DE" altLang="zh-CN" sz="1200" i="1" dirty="0">
                <a:latin typeface="Arial" panose="020B0604020202020204" pitchFamily="34" charset="0"/>
                <a:cs typeface="Arial" panose="020B0604020202020204" pitchFamily="34" charset="0"/>
              </a:rPr>
              <a:t>J. Am. Chem. Soc., </a:t>
            </a:r>
            <a:r>
              <a:rPr lang="de-DE" altLang="zh-CN" sz="1200" b="1" dirty="0">
                <a:latin typeface="Arial" panose="020B0604020202020204" pitchFamily="34" charset="0"/>
                <a:cs typeface="Arial" panose="020B0604020202020204" pitchFamily="34" charset="0"/>
              </a:rPr>
              <a:t>2024</a:t>
            </a:r>
            <a:r>
              <a:rPr lang="de-DE" altLang="zh-CN" sz="1200" dirty="0">
                <a:latin typeface="Arial" panose="020B0604020202020204" pitchFamily="34" charset="0"/>
                <a:cs typeface="Arial" panose="020B0604020202020204" pitchFamily="34" charset="0"/>
              </a:rPr>
              <a:t>, DOI: 10.1021/jacs.3c13543</a:t>
            </a:r>
            <a:endParaRPr lang="en-US" sz="1200" dirty="0">
              <a:solidFill>
                <a:srgbClr val="22222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a:p>
        </p:txBody>
      </p:sp>
    </p:spTree>
    <p:extLst>
      <p:ext uri="{BB962C8B-B14F-4D97-AF65-F5344CB8AC3E}">
        <p14:creationId xmlns:p14="http://schemas.microsoft.com/office/powerpoint/2010/main" val="248700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D55EAFC1-6677-C402-F523-AA055515E85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9B41BAF7-2C55-9AAA-EA0B-CFCEEDA335E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cSlideMaster.Title and ContentHeader">
            <a:extLst>
              <a:ext uri="{FF2B5EF4-FFF2-40B4-BE49-F238E27FC236}">
                <a16:creationId xmlns:a16="http://schemas.microsoft.com/office/drawing/2014/main" id="{935B9966-9F10-34D3-B98C-E010585E90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907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0F10F7D9-9545-70EC-36A7-C1567C3AB29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2/26/24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a:p>
        </p:txBody>
      </p:sp>
      <p:sp>
        <p:nvSpPr>
          <p:cNvPr id="5" name="hcSlideMaster.BlankHeader">
            <a:extLst>
              <a:ext uri="{FF2B5EF4-FFF2-40B4-BE49-F238E27FC236}">
                <a16:creationId xmlns:a16="http://schemas.microsoft.com/office/drawing/2014/main" id="{F41EB265-4203-FF1B-9937-8E54D3A8607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2/26/24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tif"/><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59F56C-CEF7-F252-EC1B-9B65C3815178}"/>
              </a:ext>
            </a:extLst>
          </p:cNvPr>
          <p:cNvSpPr txBox="1">
            <a:spLocks/>
          </p:cNvSpPr>
          <p:nvPr/>
        </p:nvSpPr>
        <p:spPr>
          <a:xfrm>
            <a:off x="3218688" y="96645"/>
            <a:ext cx="8888473" cy="566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900" b="1" dirty="0">
                <a:solidFill>
                  <a:srgbClr val="C00000"/>
                </a:solidFill>
                <a:latin typeface="Arial" panose="020B0604020202020204" pitchFamily="34" charset="0"/>
                <a:cs typeface="Arial" panose="020B0604020202020204" pitchFamily="34" charset="0"/>
              </a:rPr>
              <a:t>Unprecedented Nanoscale Morphology in </a:t>
            </a:r>
          </a:p>
          <a:p>
            <a:pPr algn="ctr">
              <a:lnSpc>
                <a:spcPct val="120000"/>
              </a:lnSpc>
            </a:pPr>
            <a:r>
              <a:rPr lang="en-US" sz="1900" b="1" dirty="0">
                <a:solidFill>
                  <a:srgbClr val="C00000"/>
                </a:solidFill>
                <a:latin typeface="Arial" panose="020B0604020202020204" pitchFamily="34" charset="0"/>
                <a:cs typeface="Arial" panose="020B0604020202020204" pitchFamily="34" charset="0"/>
              </a:rPr>
              <a:t>Self-Assembled Bottlebrush Block Polymers</a:t>
            </a:r>
          </a:p>
        </p:txBody>
      </p:sp>
      <p:sp>
        <p:nvSpPr>
          <p:cNvPr id="9" name="TextBox 8">
            <a:extLst>
              <a:ext uri="{FF2B5EF4-FFF2-40B4-BE49-F238E27FC236}">
                <a16:creationId xmlns:a16="http://schemas.microsoft.com/office/drawing/2014/main" id="{7AC7D99B-1EFC-61F2-9703-F085A3591D9E}"/>
              </a:ext>
            </a:extLst>
          </p:cNvPr>
          <p:cNvSpPr txBox="1"/>
          <p:nvPr/>
        </p:nvSpPr>
        <p:spPr>
          <a:xfrm>
            <a:off x="-45720" y="200554"/>
            <a:ext cx="3088478" cy="553998"/>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U</a:t>
            </a:r>
            <a:r>
              <a:rPr lang="en-US" altLang="zh-CN" sz="1400" b="1" dirty="0">
                <a:latin typeface="Arial" panose="020B0604020202020204" pitchFamily="34" charset="0"/>
                <a:cs typeface="Arial" panose="020B0604020202020204" pitchFamily="34" charset="0"/>
              </a:rPr>
              <a:t>niversity of Minnesota</a:t>
            </a:r>
            <a:r>
              <a:rPr lang="en-US" sz="1400" b="1" dirty="0">
                <a:latin typeface="Arial" panose="020B0604020202020204" pitchFamily="34" charset="0"/>
                <a:cs typeface="Arial" panose="020B0604020202020204" pitchFamily="34" charset="0"/>
              </a:rPr>
              <a:t> MRSEC </a:t>
            </a:r>
          </a:p>
          <a:p>
            <a:r>
              <a:rPr lang="en-US" sz="1400" b="1" dirty="0" err="1">
                <a:latin typeface="Arial" panose="020B0604020202020204" pitchFamily="34" charset="0"/>
                <a:cs typeface="Arial" panose="020B0604020202020204" pitchFamily="34" charset="0"/>
              </a:rPr>
              <a:t>DMR</a:t>
            </a:r>
            <a:r>
              <a:rPr lang="en-US" sz="1400" b="1" dirty="0">
                <a:latin typeface="Arial" panose="020B0604020202020204" pitchFamily="34" charset="0"/>
                <a:cs typeface="Arial" panose="020B0604020202020204" pitchFamily="34" charset="0"/>
              </a:rPr>
              <a:t>-2011401</a:t>
            </a:r>
            <a:r>
              <a:rPr lang="en-US" sz="1600" b="1"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3FA201F-7E38-222E-3666-0F5295187A8C}"/>
              </a:ext>
            </a:extLst>
          </p:cNvPr>
          <p:cNvSpPr txBox="1"/>
          <p:nvPr/>
        </p:nvSpPr>
        <p:spPr>
          <a:xfrm>
            <a:off x="5205845" y="875207"/>
            <a:ext cx="6986155"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 S. Bates, T. P. Lodge (IRG-2)</a:t>
            </a:r>
          </a:p>
        </p:txBody>
      </p:sp>
      <p:pic>
        <p:nvPicPr>
          <p:cNvPr id="19" name="Picture 18">
            <a:extLst>
              <a:ext uri="{FF2B5EF4-FFF2-40B4-BE49-F238E27FC236}">
                <a16:creationId xmlns:a16="http://schemas.microsoft.com/office/drawing/2014/main" id="{3807BB26-4F6B-EEA1-E89E-33CFB931E873}"/>
              </a:ext>
            </a:extLst>
          </p:cNvPr>
          <p:cNvPicPr>
            <a:picLocks noChangeAspect="1"/>
          </p:cNvPicPr>
          <p:nvPr/>
        </p:nvPicPr>
        <p:blipFill>
          <a:blip r:embed="rId3"/>
          <a:stretch>
            <a:fillRect/>
          </a:stretch>
        </p:blipFill>
        <p:spPr>
          <a:xfrm rot="5400000">
            <a:off x="10076981" y="5449001"/>
            <a:ext cx="811215" cy="2088783"/>
          </a:xfrm>
          <a:prstGeom prst="rect">
            <a:avLst/>
          </a:prstGeom>
        </p:spPr>
      </p:pic>
      <p:sp>
        <p:nvSpPr>
          <p:cNvPr id="24" name="flSlide132Footer" descr="  ">
            <a:extLst>
              <a:ext uri="{FF2B5EF4-FFF2-40B4-BE49-F238E27FC236}">
                <a16:creationId xmlns:a16="http://schemas.microsoft.com/office/drawing/2014/main" id="{B923A301-1B35-76BE-D5D0-B71DB711A487}"/>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25" name="hcSlide132Header">
            <a:extLst>
              <a:ext uri="{FF2B5EF4-FFF2-40B4-BE49-F238E27FC236}">
                <a16:creationId xmlns:a16="http://schemas.microsoft.com/office/drawing/2014/main" id="{D1B9DD72-0991-8E27-8B97-CE240360EC1C}"/>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5" name="TextBox 4">
            <a:extLst>
              <a:ext uri="{FF2B5EF4-FFF2-40B4-BE49-F238E27FC236}">
                <a16:creationId xmlns:a16="http://schemas.microsoft.com/office/drawing/2014/main" id="{0AF3ACFE-5B3C-CD3B-1A18-871BE744C558}"/>
              </a:ext>
            </a:extLst>
          </p:cNvPr>
          <p:cNvSpPr txBox="1"/>
          <p:nvPr/>
        </p:nvSpPr>
        <p:spPr>
          <a:xfrm>
            <a:off x="236735" y="1342202"/>
            <a:ext cx="5612046" cy="4832092"/>
          </a:xfrm>
          <a:prstGeom prst="rect">
            <a:avLst/>
          </a:prstGeom>
          <a:noFill/>
        </p:spPr>
        <p:txBody>
          <a:bodyPr wrap="square">
            <a:spAutoFit/>
          </a:bodyPr>
          <a:lstStyle/>
          <a:p>
            <a:pPr algn="just"/>
            <a:r>
              <a:rPr lang="en-US" sz="1400" b="0" i="0" dirty="0">
                <a:solidFill>
                  <a:srgbClr val="222222"/>
                </a:solidFill>
                <a:effectLst/>
                <a:latin typeface="Arial" panose="020B0604020202020204" pitchFamily="34" charset="0"/>
                <a:cs typeface="Arial" panose="020B0604020202020204" pitchFamily="34" charset="0"/>
              </a:rPr>
              <a:t>Soft materials known as </a:t>
            </a:r>
            <a:r>
              <a:rPr lang="en-US" sz="1400" dirty="0">
                <a:solidFill>
                  <a:srgbClr val="222222"/>
                </a:solidFill>
                <a:latin typeface="Arial" panose="020B0604020202020204" pitchFamily="34" charset="0"/>
                <a:cs typeface="Arial" panose="020B0604020202020204" pitchFamily="34" charset="0"/>
              </a:rPr>
              <a:t>m</a:t>
            </a:r>
            <a:r>
              <a:rPr lang="en-US" sz="1400" b="0" i="0" dirty="0">
                <a:solidFill>
                  <a:srgbClr val="222222"/>
                </a:solidFill>
                <a:effectLst/>
                <a:latin typeface="Arial" panose="020B0604020202020204" pitchFamily="34" charset="0"/>
                <a:cs typeface="Arial" panose="020B0604020202020204" pitchFamily="34" charset="0"/>
              </a:rPr>
              <a:t>olecular bottlebrush block polymers</a:t>
            </a:r>
            <a:r>
              <a:rPr lang="en-US" sz="1400" dirty="0">
                <a:solidFill>
                  <a:srgbClr val="222222"/>
                </a:solidFill>
                <a:latin typeface="Arial" panose="020B0604020202020204" pitchFamily="34" charset="0"/>
                <a:cs typeface="Arial" panose="020B0604020202020204" pitchFamily="34" charset="0"/>
              </a:rPr>
              <a:t> </a:t>
            </a:r>
            <a:r>
              <a:rPr lang="en-US" sz="1400" b="0" i="0" dirty="0">
                <a:solidFill>
                  <a:srgbClr val="222222"/>
                </a:solidFill>
                <a:effectLst/>
                <a:latin typeface="Arial" panose="020B0604020202020204" pitchFamily="34" charset="0"/>
                <a:cs typeface="Arial" panose="020B0604020202020204" pitchFamily="34" charset="0"/>
              </a:rPr>
              <a:t>comprise a polymer backbone with densely grafted polymer side chains. These materials have attracted much attention for their ability to self-assemble into ordered structures with relatively large periodicities (over 50 nm), which are rarely achieved with simpler linear polymers. However, only self-assembly into lamellar and cylindrical phases has been reported in </a:t>
            </a:r>
            <a:r>
              <a:rPr lang="en-US" sz="1400" b="0" i="0" dirty="0" err="1">
                <a:solidFill>
                  <a:srgbClr val="222222"/>
                </a:solidFill>
                <a:effectLst/>
                <a:latin typeface="Arial" panose="020B0604020202020204" pitchFamily="34" charset="0"/>
                <a:cs typeface="Arial" panose="020B0604020202020204" pitchFamily="34" charset="0"/>
              </a:rPr>
              <a:t>diblock</a:t>
            </a:r>
            <a:r>
              <a:rPr lang="en-US" sz="1400" b="0" i="0" dirty="0">
                <a:solidFill>
                  <a:srgbClr val="222222"/>
                </a:solidFill>
                <a:effectLst/>
                <a:latin typeface="Arial" panose="020B0604020202020204" pitchFamily="34" charset="0"/>
                <a:cs typeface="Arial" panose="020B0604020202020204" pitchFamily="34" charset="0"/>
              </a:rPr>
              <a:t> bottlebrush materials. The absence of more complex </a:t>
            </a:r>
            <a:r>
              <a:rPr lang="en-US" sz="1400" dirty="0">
                <a:solidFill>
                  <a:srgbClr val="222222"/>
                </a:solidFill>
                <a:latin typeface="Arial" panose="020B0604020202020204" pitchFamily="34" charset="0"/>
                <a:cs typeface="Arial" panose="020B0604020202020204" pitchFamily="34" charset="0"/>
              </a:rPr>
              <a:t>self-assembled</a:t>
            </a:r>
            <a:r>
              <a:rPr lang="en-US" sz="1400" b="0" i="0" dirty="0">
                <a:solidFill>
                  <a:srgbClr val="222222"/>
                </a:solidFill>
                <a:effectLst/>
                <a:latin typeface="Arial" panose="020B0604020202020204" pitchFamily="34" charset="0"/>
                <a:cs typeface="Arial" panose="020B0604020202020204" pitchFamily="34" charset="0"/>
              </a:rPr>
              <a:t> morphologies, which hold much potential for optical applications, may originate from the intrinsic stiffness of the bottlebrush polymer backbone.</a:t>
            </a:r>
          </a:p>
          <a:p>
            <a:pPr algn="just"/>
            <a:endParaRPr lang="en-US" sz="1400" dirty="0">
              <a:solidFill>
                <a:srgbClr val="222222"/>
              </a:solidFill>
              <a:latin typeface="Arial" panose="020B0604020202020204" pitchFamily="34" charset="0"/>
              <a:cs typeface="Arial" panose="020B0604020202020204" pitchFamily="34" charset="0"/>
            </a:endParaRPr>
          </a:p>
          <a:p>
            <a:pPr algn="just"/>
            <a:r>
              <a:rPr lang="en-US" sz="1400" dirty="0">
                <a:solidFill>
                  <a:srgbClr val="222222"/>
                </a:solidFill>
                <a:latin typeface="Arial" panose="020B0604020202020204" pitchFamily="34" charset="0"/>
                <a:cs typeface="Arial" panose="020B0604020202020204" pitchFamily="34" charset="0"/>
              </a:rPr>
              <a:t>To address this, IRG-2 researchers </a:t>
            </a:r>
            <a:r>
              <a:rPr lang="en-US" altLang="zh-CN" sz="1400" dirty="0">
                <a:solidFill>
                  <a:srgbClr val="222222"/>
                </a:solidFill>
                <a:latin typeface="Arial" panose="020B0604020202020204" pitchFamily="34" charset="0"/>
                <a:cs typeface="Arial" panose="020B0604020202020204" pitchFamily="34" charset="0"/>
              </a:rPr>
              <a:t>investigated</a:t>
            </a:r>
            <a:r>
              <a:rPr lang="en-US" sz="1400" dirty="0">
                <a:solidFill>
                  <a:srgbClr val="222222"/>
                </a:solidFill>
                <a:latin typeface="Arial" panose="020B0604020202020204" pitchFamily="34" charset="0"/>
                <a:cs typeface="Arial" panose="020B0604020202020204" pitchFamily="34" charset="0"/>
              </a:rPr>
              <a:t> the phase behavior of certain non-frustrated ABC bottlebrush block terpolymers. Surprisingly, an unprecedented cylinders-in-undulating-lamellae (</a:t>
            </a:r>
            <a:r>
              <a:rPr lang="en-US" sz="1400" i="1" dirty="0">
                <a:solidFill>
                  <a:srgbClr val="222222"/>
                </a:solidFill>
                <a:latin typeface="Arial" panose="020B0604020202020204" pitchFamily="34" charset="0"/>
                <a:cs typeface="Arial" panose="020B0604020202020204" pitchFamily="34" charset="0"/>
              </a:rPr>
              <a:t>CUL</a:t>
            </a:r>
            <a:r>
              <a:rPr lang="en-US" sz="1400" dirty="0">
                <a:solidFill>
                  <a:srgbClr val="222222"/>
                </a:solidFill>
                <a:latin typeface="Arial" panose="020B0604020202020204" pitchFamily="34" charset="0"/>
                <a:cs typeface="Arial" panose="020B0604020202020204" pitchFamily="34" charset="0"/>
              </a:rPr>
              <a:t>) morphology (see figure) was discovered, across a similar range of compositions where a network phase forms in linear triblock polymers. The effects of polymer dispersity on the </a:t>
            </a:r>
            <a:r>
              <a:rPr lang="en-US" sz="1400" i="1" dirty="0">
                <a:solidFill>
                  <a:srgbClr val="222222"/>
                </a:solidFill>
                <a:latin typeface="Arial" panose="020B0604020202020204" pitchFamily="34" charset="0"/>
                <a:cs typeface="Arial" panose="020B0604020202020204" pitchFamily="34" charset="0"/>
              </a:rPr>
              <a:t>CUL</a:t>
            </a:r>
            <a:r>
              <a:rPr lang="en-US" sz="1400" dirty="0">
                <a:solidFill>
                  <a:srgbClr val="222222"/>
                </a:solidFill>
                <a:latin typeface="Arial" panose="020B0604020202020204" pitchFamily="34" charset="0"/>
                <a:cs typeface="Arial" panose="020B0604020202020204" pitchFamily="34" charset="0"/>
              </a:rPr>
              <a:t> stability were scrutinized in collaboration with the Bio-Pacific MIP at UC Santa Barbara. This study demonstrates that stiff bottlebrush architectures with more than two blocks furnish exciting opportunities for the development of new materials with attractive nanoscale morphologies, and thus application potential in various areas. </a:t>
            </a:r>
          </a:p>
        </p:txBody>
      </p:sp>
      <p:grpSp>
        <p:nvGrpSpPr>
          <p:cNvPr id="13" name="Group 12" descr="Schematic of ABC-type bottlebrush copolymer with transmission electron micrograph and electron tomography image of new cylinders-in-undulating-lamellae morphology">
            <a:extLst>
              <a:ext uri="{FF2B5EF4-FFF2-40B4-BE49-F238E27FC236}">
                <a16:creationId xmlns:a16="http://schemas.microsoft.com/office/drawing/2014/main" id="{64507423-640D-0D40-401B-616BCBD82A29}"/>
              </a:ext>
            </a:extLst>
          </p:cNvPr>
          <p:cNvGrpSpPr/>
          <p:nvPr/>
        </p:nvGrpSpPr>
        <p:grpSpPr>
          <a:xfrm>
            <a:off x="6864824" y="1425604"/>
            <a:ext cx="4870485" cy="3796671"/>
            <a:chOff x="6933063" y="1329848"/>
            <a:chExt cx="4884132" cy="3807309"/>
          </a:xfrm>
        </p:grpSpPr>
        <p:pic>
          <p:nvPicPr>
            <p:cNvPr id="2" name="Picture 1">
              <a:extLst>
                <a:ext uri="{FF2B5EF4-FFF2-40B4-BE49-F238E27FC236}">
                  <a16:creationId xmlns:a16="http://schemas.microsoft.com/office/drawing/2014/main" id="{1A218BDF-63E0-CA4D-0206-808970D02D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63" r="8681"/>
            <a:stretch/>
          </p:blipFill>
          <p:spPr>
            <a:xfrm>
              <a:off x="6933063" y="2091096"/>
              <a:ext cx="1146412" cy="2284812"/>
            </a:xfrm>
            <a:prstGeom prst="rect">
              <a:avLst/>
            </a:prstGeom>
          </p:spPr>
        </p:pic>
        <p:pic>
          <p:nvPicPr>
            <p:cNvPr id="4" name="Picture 3">
              <a:extLst>
                <a:ext uri="{FF2B5EF4-FFF2-40B4-BE49-F238E27FC236}">
                  <a16:creationId xmlns:a16="http://schemas.microsoft.com/office/drawing/2014/main" id="{DC54C7AF-3246-4D9D-E718-466CC5E3C89A}"/>
                </a:ext>
              </a:extLst>
            </p:cNvPr>
            <p:cNvPicPr>
              <a:picLocks noChangeAspect="1"/>
            </p:cNvPicPr>
            <p:nvPr/>
          </p:nvPicPr>
          <p:blipFill>
            <a:blip r:embed="rId5"/>
            <a:srcRect/>
            <a:stretch/>
          </p:blipFill>
          <p:spPr>
            <a:xfrm>
              <a:off x="8361257" y="1329848"/>
              <a:ext cx="3455938" cy="3807309"/>
            </a:xfrm>
            <a:prstGeom prst="rect">
              <a:avLst/>
            </a:prstGeom>
          </p:spPr>
        </p:pic>
        <p:cxnSp>
          <p:nvCxnSpPr>
            <p:cNvPr id="11" name="Straight Arrow Connector 10">
              <a:extLst>
                <a:ext uri="{FF2B5EF4-FFF2-40B4-BE49-F238E27FC236}">
                  <a16:creationId xmlns:a16="http://schemas.microsoft.com/office/drawing/2014/main" id="{FBEADCC3-B1E4-C7FC-93BF-1B381F451D03}"/>
                </a:ext>
              </a:extLst>
            </p:cNvPr>
            <p:cNvCxnSpPr>
              <a:cxnSpLocks/>
            </p:cNvCxnSpPr>
            <p:nvPr/>
          </p:nvCxnSpPr>
          <p:spPr>
            <a:xfrm>
              <a:off x="7833814" y="3233502"/>
              <a:ext cx="500147"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2CE2EDED-DA26-5C1E-CD7E-107379F59278}"/>
              </a:ext>
            </a:extLst>
          </p:cNvPr>
          <p:cNvSpPr txBox="1"/>
          <p:nvPr/>
        </p:nvSpPr>
        <p:spPr>
          <a:xfrm>
            <a:off x="6864823" y="5349121"/>
            <a:ext cx="4870485" cy="738664"/>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S. Cui, E. A. Murphy, W. Zhang, A. </a:t>
            </a:r>
            <a:r>
              <a:rPr lang="en-US" altLang="zh-CN" sz="1400" dirty="0" err="1">
                <a:latin typeface="Arial" panose="020B0604020202020204" pitchFamily="34" charset="0"/>
                <a:cs typeface="Arial" panose="020B0604020202020204" pitchFamily="34" charset="0"/>
              </a:rPr>
              <a:t>Zografos</a:t>
            </a:r>
            <a:r>
              <a:rPr lang="en-US" altLang="zh-CN" sz="1400" dirty="0">
                <a:latin typeface="Arial" panose="020B0604020202020204" pitchFamily="34" charset="0"/>
                <a:cs typeface="Arial" panose="020B0604020202020204" pitchFamily="34" charset="0"/>
              </a:rPr>
              <a:t>, L. Shen, </a:t>
            </a:r>
          </a:p>
          <a:p>
            <a:pPr algn="ctr"/>
            <a:r>
              <a:rPr lang="en-US" sz="1400" b="1" dirty="0">
                <a:latin typeface="Arial" panose="020B0604020202020204" pitchFamily="34" charset="0"/>
                <a:cs typeface="Arial" panose="020B0604020202020204" pitchFamily="34" charset="0"/>
              </a:rPr>
              <a:t>F. S. Bates</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 P. Lodge</a:t>
            </a:r>
            <a:r>
              <a:rPr lang="en-US" sz="1400" dirty="0">
                <a:latin typeface="Arial" panose="020B0604020202020204" pitchFamily="34" charset="0"/>
                <a:cs typeface="Arial" panose="020B0604020202020204" pitchFamily="34" charset="0"/>
              </a:rPr>
              <a:t>, </a:t>
            </a:r>
            <a:r>
              <a:rPr lang="de-DE" altLang="zh-CN" sz="1400" i="1" dirty="0">
                <a:latin typeface="Arial" panose="020B0604020202020204" pitchFamily="34" charset="0"/>
                <a:cs typeface="Arial" panose="020B0604020202020204" pitchFamily="34" charset="0"/>
              </a:rPr>
              <a:t>J. Am. Chem. Soc., </a:t>
            </a:r>
            <a:r>
              <a:rPr lang="de-DE" altLang="zh-CN" sz="1400" b="1" dirty="0">
                <a:latin typeface="Arial" panose="020B0604020202020204" pitchFamily="34" charset="0"/>
                <a:cs typeface="Arial" panose="020B0604020202020204" pitchFamily="34" charset="0"/>
              </a:rPr>
              <a:t>2024</a:t>
            </a:r>
            <a:r>
              <a:rPr lang="de-DE" altLang="zh-CN" sz="1400" dirty="0">
                <a:latin typeface="Arial" panose="020B0604020202020204" pitchFamily="34" charset="0"/>
                <a:cs typeface="Arial" panose="020B0604020202020204" pitchFamily="34" charset="0"/>
              </a:rPr>
              <a:t>, </a:t>
            </a:r>
          </a:p>
          <a:p>
            <a:pPr algn="ctr"/>
            <a:r>
              <a:rPr lang="de-DE" altLang="zh-CN" sz="1400" dirty="0">
                <a:latin typeface="Arial" panose="020B0604020202020204" pitchFamily="34" charset="0"/>
                <a:cs typeface="Arial" panose="020B0604020202020204" pitchFamily="34" charset="0"/>
              </a:rPr>
              <a:t>10.1021/jacs.3c13543</a:t>
            </a:r>
            <a:endParaRPr lang="en-US" sz="1400" dirty="0">
              <a:solidFill>
                <a:srgbClr val="22222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2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4242</TotalTime>
  <Words>675</Words>
  <Application>Microsoft Macintosh PowerPoint</Application>
  <PresentationFormat>Widescreen</PresentationFormat>
  <Paragraphs>20</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Microsoft Sans Serif</vt:lpstr>
      <vt:lpstr>Sitka Subheading</vt:lpstr>
      <vt:lpstr>Times New Roman</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Mahesh Mahanthappa</cp:lastModifiedBy>
  <cp:revision>417</cp:revision>
  <cp:lastPrinted>2018-03-20T12:31:18Z</cp:lastPrinted>
  <dcterms:created xsi:type="dcterms:W3CDTF">2017-10-05T17:34:54Z</dcterms:created>
  <dcterms:modified xsi:type="dcterms:W3CDTF">2024-02-27T05:19:28Z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9b3d174c-23b2-471b-a915-ef0585a807c5</vt:lpwstr>
  </property>
  <property fmtid="{D5CDD505-2E9C-101B-9397-08002B2CF9AE}" pid="3" name="ContainsCUI">
    <vt:lpwstr>No</vt:lpwstr>
  </property>
</Properties>
</file>