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60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196D9"/>
    <a:srgbClr val="F27AE1"/>
    <a:srgbClr val="EE58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86" autoAdjust="0"/>
    <p:restoredTop sz="69871" autoAdjust="0"/>
  </p:normalViewPr>
  <p:slideViewPr>
    <p:cSldViewPr>
      <p:cViewPr>
        <p:scale>
          <a:sx n="100" d="100"/>
          <a:sy n="100" d="100"/>
        </p:scale>
        <p:origin x="2512" y="8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0470AC-8EAB-4845-BB5C-E51A55343118}" type="datetimeFigureOut">
              <a:rPr lang="en-US" smtClean="0"/>
              <a:t>2/29/16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786D5-E0C9-4476-A70F-BC3FE8E3C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78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8CA24F-CE29-4CE0-89A0-7CAF93C4D8A3}" type="slidenum">
              <a:rPr lang="en-US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617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E82F2-7BE7-4CB5-95BB-961DEB7251F3}" type="datetimeFigureOut">
              <a:rPr lang="en-US" smtClean="0"/>
              <a:pPr/>
              <a:t>2/29/16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99772-BAC1-4176-992A-4739438F60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E82F2-7BE7-4CB5-95BB-961DEB7251F3}" type="datetimeFigureOut">
              <a:rPr lang="en-US" smtClean="0"/>
              <a:pPr/>
              <a:t>2/29/16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99772-BAC1-4176-992A-4739438F60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E82F2-7BE7-4CB5-95BB-961DEB7251F3}" type="datetimeFigureOut">
              <a:rPr lang="en-US" smtClean="0"/>
              <a:pPr/>
              <a:t>2/29/16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99772-BAC1-4176-992A-4739438F60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E82F2-7BE7-4CB5-95BB-961DEB7251F3}" type="datetimeFigureOut">
              <a:rPr lang="en-US" smtClean="0"/>
              <a:pPr/>
              <a:t>2/29/16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99772-BAC1-4176-992A-4739438F60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E82F2-7BE7-4CB5-95BB-961DEB7251F3}" type="datetimeFigureOut">
              <a:rPr lang="en-US" smtClean="0"/>
              <a:pPr/>
              <a:t>2/29/16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99772-BAC1-4176-992A-4739438F60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E82F2-7BE7-4CB5-95BB-961DEB7251F3}" type="datetimeFigureOut">
              <a:rPr lang="en-US" smtClean="0"/>
              <a:pPr/>
              <a:t>2/29/16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99772-BAC1-4176-992A-4739438F60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E82F2-7BE7-4CB5-95BB-961DEB7251F3}" type="datetimeFigureOut">
              <a:rPr lang="en-US" smtClean="0"/>
              <a:pPr/>
              <a:t>2/29/16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99772-BAC1-4176-992A-4739438F60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E82F2-7BE7-4CB5-95BB-961DEB7251F3}" type="datetimeFigureOut">
              <a:rPr lang="en-US" smtClean="0"/>
              <a:pPr/>
              <a:t>2/29/16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99772-BAC1-4176-992A-4739438F60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E82F2-7BE7-4CB5-95BB-961DEB7251F3}" type="datetimeFigureOut">
              <a:rPr lang="en-US" smtClean="0"/>
              <a:pPr/>
              <a:t>2/29/16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99772-BAC1-4176-992A-4739438F60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E82F2-7BE7-4CB5-95BB-961DEB7251F3}" type="datetimeFigureOut">
              <a:rPr lang="en-US" smtClean="0"/>
              <a:pPr/>
              <a:t>2/29/16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99772-BAC1-4176-992A-4739438F60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E82F2-7BE7-4CB5-95BB-961DEB7251F3}" type="datetimeFigureOut">
              <a:rPr lang="en-US" smtClean="0"/>
              <a:pPr/>
              <a:t>2/29/16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99772-BAC1-4176-992A-4739438F60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8E82F2-7BE7-4CB5-95BB-961DEB7251F3}" type="datetimeFigureOut">
              <a:rPr lang="en-US" smtClean="0"/>
              <a:pPr/>
              <a:t>2/29/16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99772-BAC1-4176-992A-4739438F60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Line 6"/>
          <p:cNvSpPr>
            <a:spLocks noChangeShapeType="1"/>
          </p:cNvSpPr>
          <p:nvPr/>
        </p:nvSpPr>
        <p:spPr bwMode="auto">
          <a:xfrm>
            <a:off x="228600" y="762000"/>
            <a:ext cx="8686800" cy="0"/>
          </a:xfrm>
          <a:prstGeom prst="line">
            <a:avLst/>
          </a:prstGeom>
          <a:noFill/>
          <a:ln w="57150" cmpd="thickThin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38" name="Line 7"/>
          <p:cNvSpPr>
            <a:spLocks noChangeShapeType="1"/>
          </p:cNvSpPr>
          <p:nvPr/>
        </p:nvSpPr>
        <p:spPr bwMode="auto">
          <a:xfrm>
            <a:off x="228600" y="762000"/>
            <a:ext cx="8686800" cy="0"/>
          </a:xfrm>
          <a:prstGeom prst="line">
            <a:avLst/>
          </a:prstGeom>
          <a:noFill/>
          <a:ln w="57150" cmpd="thickThin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Rectangle 8"/>
          <p:cNvSpPr>
            <a:spLocks noChangeArrowheads="1"/>
          </p:cNvSpPr>
          <p:nvPr/>
        </p:nvSpPr>
        <p:spPr bwMode="auto">
          <a:xfrm>
            <a:off x="250676" y="152400"/>
            <a:ext cx="864435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 i="1" dirty="0" smtClean="0">
                <a:latin typeface="Arial" pitchFamily="34" charset="0"/>
                <a:cs typeface="Arial" pitchFamily="34" charset="0"/>
              </a:rPr>
              <a:t>Efficient and uniform doping of zinc oxide nanocrystals via plasma synthesis</a:t>
            </a:r>
            <a:endParaRPr lang="en-US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40" name="Text Box 13"/>
          <p:cNvSpPr txBox="1">
            <a:spLocks noChangeArrowheads="1"/>
          </p:cNvSpPr>
          <p:nvPr/>
        </p:nvSpPr>
        <p:spPr bwMode="auto">
          <a:xfrm>
            <a:off x="4876800" y="985421"/>
            <a:ext cx="4038600" cy="5832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u="sng" dirty="0">
                <a:latin typeface="Arial" pitchFamily="34" charset="0"/>
                <a:cs typeface="Arial" pitchFamily="34" charset="0"/>
              </a:rPr>
              <a:t>Principal Investigators</a:t>
            </a:r>
          </a:p>
          <a:p>
            <a:pPr algn="ctr"/>
            <a:r>
              <a:rPr lang="en-US" sz="1600" dirty="0">
                <a:latin typeface="Arial" pitchFamily="34" charset="0"/>
                <a:cs typeface="Arial" pitchFamily="34" charset="0"/>
              </a:rPr>
              <a:t>Eray Aydil, Uwe Kortshagen, 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600" dirty="0" smtClean="0">
                <a:latin typeface="Arial" pitchFamily="34" charset="0"/>
                <a:cs typeface="Arial" pitchFamily="34" charset="0"/>
              </a:rPr>
              <a:t>Andre Mkhoyan (IRG-2)</a:t>
            </a:r>
          </a:p>
          <a:p>
            <a:pPr algn="ctr"/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600" u="sng" dirty="0">
                <a:latin typeface="Arial" pitchFamily="34" charset="0"/>
                <a:cs typeface="Arial" pitchFamily="34" charset="0"/>
              </a:rPr>
              <a:t>Description and Significance</a:t>
            </a:r>
          </a:p>
          <a:p>
            <a:pPr algn="just"/>
            <a:r>
              <a:rPr lang="en-US" sz="1600" dirty="0" smtClean="0">
                <a:latin typeface="Arial" pitchFamily="34" charset="0"/>
                <a:cs typeface="Arial" pitchFamily="34" charset="0"/>
              </a:rPr>
              <a:t>Doping is essential for controlling the optical and electronic properties of compound semiconductor nanocrystals. In solution-based synthesis, often doping efficiencies are low and dopants are excluded from the nanocrystals’ central cores. The research team developed a fundamentally different plasma-based process for synthesizing aluminum-doped zinc oxide nanocrystals. Due to the high chemical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reactivities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of the doping species in the plasma, dopants were incorporated irreversibly throughout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nanocrystal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growth, resulting in high doping efficiency and uniform dopant distribution.</a:t>
            </a:r>
            <a:endParaRPr lang="en-US" sz="1600" i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US" altLang="zh-CN" sz="1600" i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altLang="zh-CN" sz="1600" i="1" dirty="0" smtClean="0">
                <a:latin typeface="Arial" pitchFamily="34" charset="0"/>
                <a:cs typeface="Arial" pitchFamily="34" charset="0"/>
              </a:rPr>
              <a:t>Supported by UMN MRSEC Award</a:t>
            </a:r>
            <a:br>
              <a:rPr lang="en-US" altLang="zh-CN" sz="1600" i="1" dirty="0" smtClean="0">
                <a:latin typeface="Arial" pitchFamily="34" charset="0"/>
                <a:cs typeface="Arial" pitchFamily="34" charset="0"/>
              </a:rPr>
            </a:br>
            <a:r>
              <a:rPr lang="en-US" altLang="zh-CN" sz="1600" i="1" dirty="0" smtClean="0">
                <a:latin typeface="Arial" pitchFamily="34" charset="0"/>
                <a:cs typeface="Arial" pitchFamily="34" charset="0"/>
              </a:rPr>
              <a:t>DMR# </a:t>
            </a:r>
            <a:r>
              <a:rPr lang="en-US" sz="1600" i="1" dirty="0" smtClean="0">
                <a:latin typeface="Arial" pitchFamily="34" charset="0"/>
                <a:cs typeface="Arial" pitchFamily="34" charset="0"/>
              </a:rPr>
              <a:t>1420013</a:t>
            </a:r>
            <a:endParaRPr lang="en-US" altLang="zh-CN" sz="16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6276" y="985421"/>
            <a:ext cx="37385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Doping in solution vs. doping in plasma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90816" y="6101775"/>
            <a:ext cx="3733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latin typeface="Arial" pitchFamily="34" charset="0"/>
                <a:cs typeface="Arial" pitchFamily="34" charset="0"/>
              </a:rPr>
              <a:t>Kortshagen, Aydil, Mkhoyan </a:t>
            </a:r>
            <a:r>
              <a:rPr lang="en-US" sz="1600" i="1" dirty="0" smtClean="0">
                <a:latin typeface="Arial" pitchFamily="34" charset="0"/>
                <a:cs typeface="Arial" pitchFamily="34" charset="0"/>
              </a:rPr>
              <a:t>et al. Nano Lett. 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2015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600" i="1" dirty="0" smtClean="0">
                <a:latin typeface="Arial" pitchFamily="34" charset="0"/>
                <a:cs typeface="Arial" pitchFamily="34" charset="0"/>
              </a:rPr>
              <a:t>15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8162–8169. 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382367"/>
            <a:ext cx="4419600" cy="4637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1219200" y="0"/>
            <a:ext cx="5886450" cy="6883400"/>
            <a:chOff x="1752600" y="-101600"/>
            <a:chExt cx="5886450" cy="6883400"/>
          </a:xfrm>
        </p:grpSpPr>
        <p:sp>
          <p:nvSpPr>
            <p:cNvPr id="5" name="Rounded Rectangle 4"/>
            <p:cNvSpPr/>
            <p:nvPr/>
          </p:nvSpPr>
          <p:spPr>
            <a:xfrm>
              <a:off x="4675707" y="-88900"/>
              <a:ext cx="2139696" cy="6821424"/>
            </a:xfrm>
            <a:prstGeom prst="roundRect">
              <a:avLst/>
            </a:prstGeom>
            <a:gradFill flip="none" rotWithShape="1">
              <a:gsLst>
                <a:gs pos="0">
                  <a:srgbClr val="F27AE1"/>
                </a:gs>
                <a:gs pos="50000">
                  <a:srgbClr val="E6ACDE">
                    <a:tint val="44500"/>
                    <a:satMod val="160000"/>
                  </a:srgbClr>
                </a:gs>
                <a:gs pos="100000">
                  <a:srgbClr val="E6ACDE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6" name="Picture 6" descr="C:\Users\GREENBORG\Google Drive\Desktop\jmol\bigplasma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49159" y="4816042"/>
              <a:ext cx="1830163" cy="1776334"/>
            </a:xfrm>
            <a:prstGeom prst="rect">
              <a:avLst/>
            </a:prstGeom>
            <a:noFill/>
          </p:spPr>
        </p:pic>
        <p:pic>
          <p:nvPicPr>
            <p:cNvPr id="7" name="Picture 5" descr="C:\Users\GREENBORG\Google Drive\Desktop\jmol\xxxx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48639" y="5002057"/>
              <a:ext cx="626366" cy="430627"/>
            </a:xfrm>
            <a:prstGeom prst="rect">
              <a:avLst/>
            </a:prstGeom>
            <a:noFill/>
          </p:spPr>
        </p:pic>
        <p:pic>
          <p:nvPicPr>
            <p:cNvPr id="8" name="Picture 5" descr="C:\Users\GREENBORG\Google Drive\Desktop\jmol\xxxx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72681" y="5057433"/>
              <a:ext cx="313183" cy="234887"/>
            </a:xfrm>
            <a:prstGeom prst="rect">
              <a:avLst/>
            </a:prstGeom>
            <a:noFill/>
          </p:spPr>
        </p:pic>
        <p:pic>
          <p:nvPicPr>
            <p:cNvPr id="9" name="Picture 5" descr="C:\Users\GREENBORG\Google Drive\Desktop\jmol\xxxx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29754" y="5279375"/>
              <a:ext cx="626366" cy="430627"/>
            </a:xfrm>
            <a:prstGeom prst="rect">
              <a:avLst/>
            </a:prstGeom>
            <a:noFill/>
          </p:spPr>
        </p:pic>
        <p:pic>
          <p:nvPicPr>
            <p:cNvPr id="10" name="Picture 5" descr="C:\Users\GREENBORG\Google Drive\Desktop\jmol\xxxx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23369" y="4597320"/>
              <a:ext cx="626366" cy="430627"/>
            </a:xfrm>
            <a:prstGeom prst="rect">
              <a:avLst/>
            </a:prstGeom>
            <a:noFill/>
          </p:spPr>
        </p:pic>
        <p:pic>
          <p:nvPicPr>
            <p:cNvPr id="11" name="Picture 5" descr="C:\Users\GREENBORG\Google Drive\Desktop\jmol\xxxx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16784" y="5838780"/>
              <a:ext cx="626366" cy="430627"/>
            </a:xfrm>
            <a:prstGeom prst="rect">
              <a:avLst/>
            </a:prstGeom>
            <a:noFill/>
          </p:spPr>
        </p:pic>
        <p:pic>
          <p:nvPicPr>
            <p:cNvPr id="12" name="Picture 5" descr="C:\Users\GREENBORG\Google Drive\Desktop\jmol\xxxx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30506" y="6351173"/>
              <a:ext cx="626366" cy="430627"/>
            </a:xfrm>
            <a:prstGeom prst="rect">
              <a:avLst/>
            </a:prstGeom>
            <a:noFill/>
          </p:spPr>
        </p:pic>
        <p:pic>
          <p:nvPicPr>
            <p:cNvPr id="13" name="Picture 5" descr="C:\Users\GREENBORG\Google Drive\Desktop\jmol\xxxx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59965" y="5437640"/>
              <a:ext cx="313183" cy="234887"/>
            </a:xfrm>
            <a:prstGeom prst="rect">
              <a:avLst/>
            </a:prstGeom>
            <a:noFill/>
          </p:spPr>
        </p:pic>
        <p:pic>
          <p:nvPicPr>
            <p:cNvPr id="14" name="Picture 5" descr="C:\Users\GREENBORG\Google Drive\Desktop\jmol\xxxx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87781" y="6150353"/>
              <a:ext cx="313183" cy="234887"/>
            </a:xfrm>
            <a:prstGeom prst="rect">
              <a:avLst/>
            </a:prstGeom>
            <a:noFill/>
          </p:spPr>
        </p:pic>
        <p:pic>
          <p:nvPicPr>
            <p:cNvPr id="15" name="Picture 5" descr="C:\Users\GREENBORG\Google Drive\Desktop\jmol\xxxx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00939" y="4940052"/>
              <a:ext cx="313183" cy="234887"/>
            </a:xfrm>
            <a:prstGeom prst="rect">
              <a:avLst/>
            </a:prstGeom>
            <a:noFill/>
          </p:spPr>
        </p:pic>
        <p:pic>
          <p:nvPicPr>
            <p:cNvPr id="16" name="Picture 8" descr="C:\Users\GREENBORG\Google Drive\Desktop\jmol\medplasma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63283" y="3040732"/>
              <a:ext cx="1883991" cy="1722506"/>
            </a:xfrm>
            <a:prstGeom prst="rect">
              <a:avLst/>
            </a:prstGeom>
            <a:noFill/>
          </p:spPr>
        </p:pic>
        <p:pic>
          <p:nvPicPr>
            <p:cNvPr id="17" name="Picture 5" descr="C:\Users\GREENBORG\Google Drive\Desktop\jmol\xxxx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5585" y="3562662"/>
              <a:ext cx="626366" cy="430627"/>
            </a:xfrm>
            <a:prstGeom prst="rect">
              <a:avLst/>
            </a:prstGeom>
            <a:noFill/>
          </p:spPr>
        </p:pic>
        <p:pic>
          <p:nvPicPr>
            <p:cNvPr id="18" name="Picture 5" descr="C:\Users\GREENBORG\Google Drive\Desktop\jmol\xxxx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22688" y="3049703"/>
              <a:ext cx="626366" cy="430627"/>
            </a:xfrm>
            <a:prstGeom prst="rect">
              <a:avLst/>
            </a:prstGeom>
            <a:noFill/>
          </p:spPr>
        </p:pic>
        <p:pic>
          <p:nvPicPr>
            <p:cNvPr id="19" name="Picture 5" descr="C:\Users\GREENBORG\Google Drive\Desktop\jmol\xxxx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29605" y="4113890"/>
              <a:ext cx="626366" cy="430627"/>
            </a:xfrm>
            <a:prstGeom prst="rect">
              <a:avLst/>
            </a:prstGeom>
            <a:noFill/>
          </p:spPr>
        </p:pic>
        <p:pic>
          <p:nvPicPr>
            <p:cNvPr id="20" name="Picture 5" descr="C:\Users\GREENBORG\Google Drive\Desktop\jmol\xxxx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79193" y="3399587"/>
              <a:ext cx="313183" cy="234887"/>
            </a:xfrm>
            <a:prstGeom prst="rect">
              <a:avLst/>
            </a:prstGeom>
            <a:noFill/>
          </p:spPr>
        </p:pic>
        <p:pic>
          <p:nvPicPr>
            <p:cNvPr id="21" name="Picture 5" descr="C:\Users\GREENBORG\Google Drive\Desktop\jmol\xxxx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57995" y="4071647"/>
              <a:ext cx="313183" cy="234887"/>
            </a:xfrm>
            <a:prstGeom prst="rect">
              <a:avLst/>
            </a:prstGeom>
            <a:noFill/>
          </p:spPr>
        </p:pic>
        <p:pic>
          <p:nvPicPr>
            <p:cNvPr id="22" name="Picture 5" descr="C:\Users\GREENBORG\Google Drive\Desktop\jmol\xxxx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0708" y="4447838"/>
              <a:ext cx="313183" cy="234887"/>
            </a:xfrm>
            <a:prstGeom prst="rect">
              <a:avLst/>
            </a:prstGeom>
            <a:noFill/>
          </p:spPr>
        </p:pic>
        <p:pic>
          <p:nvPicPr>
            <p:cNvPr id="23" name="Picture 9" descr="C:\Users\GREENBORG\Google Drive\Desktop\jmol\smallplasma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29565" y="2242279"/>
              <a:ext cx="968910" cy="968910"/>
            </a:xfrm>
            <a:prstGeom prst="rect">
              <a:avLst/>
            </a:prstGeom>
            <a:noFill/>
          </p:spPr>
        </p:pic>
        <p:sp>
          <p:nvSpPr>
            <p:cNvPr id="24" name="Rounded Rectangle 23"/>
            <p:cNvSpPr/>
            <p:nvPr/>
          </p:nvSpPr>
          <p:spPr>
            <a:xfrm rot="10800000">
              <a:off x="2416252" y="-88900"/>
              <a:ext cx="2135190" cy="6824326"/>
            </a:xfrm>
            <a:prstGeom prst="roundRect">
              <a:avLst/>
            </a:prstGeom>
            <a:gradFill>
              <a:gsLst>
                <a:gs pos="0">
                  <a:srgbClr val="7196D9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5" name="Picture 10" descr="C:\Users\GREENBORG\Google Drive\Desktop\jmol\medsol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19228" y="4772210"/>
              <a:ext cx="2153133" cy="1776334"/>
            </a:xfrm>
            <a:prstGeom prst="rect">
              <a:avLst/>
            </a:prstGeom>
            <a:noFill/>
          </p:spPr>
        </p:pic>
        <p:pic>
          <p:nvPicPr>
            <p:cNvPr id="26" name="Picture 11" descr="C:\Users\GREENBORG\Google Drive\Desktop\jmol\medsol.pn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03915" y="1856509"/>
              <a:ext cx="2314618" cy="4144780"/>
            </a:xfrm>
            <a:prstGeom prst="rect">
              <a:avLst/>
            </a:prstGeom>
            <a:noFill/>
          </p:spPr>
        </p:pic>
        <p:pic>
          <p:nvPicPr>
            <p:cNvPr id="27" name="Picture 12" descr="C:\Users\GREENBORG\Google Drive\Desktop\jmol\smallsol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24833" y="762000"/>
              <a:ext cx="2368446" cy="3956381"/>
            </a:xfrm>
            <a:prstGeom prst="rect">
              <a:avLst/>
            </a:prstGeom>
            <a:noFill/>
          </p:spPr>
        </p:pic>
        <p:cxnSp>
          <p:nvCxnSpPr>
            <p:cNvPr id="28" name="Straight Arrow Connector 27"/>
            <p:cNvCxnSpPr/>
            <p:nvPr/>
          </p:nvCxnSpPr>
          <p:spPr>
            <a:xfrm>
              <a:off x="4985391" y="3803300"/>
              <a:ext cx="16148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flipH="1">
              <a:off x="6286241" y="3579014"/>
              <a:ext cx="128016" cy="12801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0" name="Picture 5" descr="C:\Users\GREENBORG\Google Drive\Desktop\jmol\xxxx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25570" y="3256045"/>
              <a:ext cx="626366" cy="430627"/>
            </a:xfrm>
            <a:prstGeom prst="rect">
              <a:avLst/>
            </a:prstGeom>
            <a:noFill/>
          </p:spPr>
        </p:pic>
        <p:cxnSp>
          <p:nvCxnSpPr>
            <p:cNvPr id="31" name="Straight Arrow Connector 30"/>
            <p:cNvCxnSpPr/>
            <p:nvPr/>
          </p:nvCxnSpPr>
          <p:spPr>
            <a:xfrm>
              <a:off x="2687055" y="3801710"/>
              <a:ext cx="16148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H="1" flipV="1">
              <a:off x="2803683" y="3587987"/>
              <a:ext cx="53828" cy="16148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3" name="Picture 5" descr="C:\Users\GREENBORG\Google Drive\Desktop\jmol\xxxx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88459" y="3381645"/>
              <a:ext cx="313183" cy="234887"/>
            </a:xfrm>
            <a:prstGeom prst="rect">
              <a:avLst/>
            </a:prstGeom>
            <a:noFill/>
          </p:spPr>
        </p:pic>
        <p:cxnSp>
          <p:nvCxnSpPr>
            <p:cNvPr id="34" name="Straight Arrow Connector 33"/>
            <p:cNvCxnSpPr/>
            <p:nvPr/>
          </p:nvCxnSpPr>
          <p:spPr>
            <a:xfrm flipH="1">
              <a:off x="4005032" y="3561071"/>
              <a:ext cx="128016" cy="12801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5" name="Picture 5" descr="C:\Users\GREENBORG\Google Drive\Desktop\jmol\xxxx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72593" y="4250238"/>
              <a:ext cx="313183" cy="234887"/>
            </a:xfrm>
            <a:prstGeom prst="rect">
              <a:avLst/>
            </a:prstGeom>
            <a:noFill/>
          </p:spPr>
        </p:pic>
        <p:pic>
          <p:nvPicPr>
            <p:cNvPr id="36" name="Picture 5" descr="C:\Users\GREENBORG\Google Drive\Desktop\jmol\xxxx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9112" y="4070810"/>
              <a:ext cx="313183" cy="234887"/>
            </a:xfrm>
            <a:prstGeom prst="rect">
              <a:avLst/>
            </a:prstGeom>
            <a:noFill/>
          </p:spPr>
        </p:pic>
        <p:pic>
          <p:nvPicPr>
            <p:cNvPr id="37" name="Picture 5" descr="C:\Users\GREENBORG\Google Drive\Desktop\jmol\xxxx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3354" y="3184274"/>
              <a:ext cx="313183" cy="234887"/>
            </a:xfrm>
            <a:prstGeom prst="rect">
              <a:avLst/>
            </a:prstGeom>
            <a:noFill/>
          </p:spPr>
        </p:pic>
        <p:pic>
          <p:nvPicPr>
            <p:cNvPr id="38" name="Picture 5" descr="C:\Users\GREENBORG\Google Drive\Desktop\jmol\xxxx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9696" y="4456580"/>
              <a:ext cx="313183" cy="234887"/>
            </a:xfrm>
            <a:prstGeom prst="rect">
              <a:avLst/>
            </a:prstGeom>
            <a:noFill/>
          </p:spPr>
        </p:pic>
        <p:pic>
          <p:nvPicPr>
            <p:cNvPr id="39" name="Picture 5" descr="C:\Users\GREENBORG\Google Drive\Desktop\jmol\xxxx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8064" y="5052895"/>
              <a:ext cx="313183" cy="234887"/>
            </a:xfrm>
            <a:prstGeom prst="rect">
              <a:avLst/>
            </a:prstGeom>
            <a:noFill/>
          </p:spPr>
        </p:pic>
        <p:pic>
          <p:nvPicPr>
            <p:cNvPr id="40" name="Picture 5" descr="C:\Users\GREENBORG\Google Drive\Desktop\jmol\xxxx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15136" y="5274837"/>
              <a:ext cx="626366" cy="430627"/>
            </a:xfrm>
            <a:prstGeom prst="rect">
              <a:avLst/>
            </a:prstGeom>
            <a:noFill/>
          </p:spPr>
        </p:pic>
        <p:pic>
          <p:nvPicPr>
            <p:cNvPr id="41" name="Picture 5" descr="C:\Users\GREENBORG\Google Drive\Desktop\jmol\xxxx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08752" y="4592782"/>
              <a:ext cx="626366" cy="430627"/>
            </a:xfrm>
            <a:prstGeom prst="rect">
              <a:avLst/>
            </a:prstGeom>
            <a:noFill/>
          </p:spPr>
        </p:pic>
        <p:pic>
          <p:nvPicPr>
            <p:cNvPr id="42" name="Picture 5" descr="C:\Users\GREENBORG\Google Drive\Desktop\jmol\xxxx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2167" y="5834242"/>
              <a:ext cx="626366" cy="430627"/>
            </a:xfrm>
            <a:prstGeom prst="rect">
              <a:avLst/>
            </a:prstGeom>
            <a:noFill/>
          </p:spPr>
        </p:pic>
        <p:pic>
          <p:nvPicPr>
            <p:cNvPr id="43" name="Picture 5" descr="C:\Users\GREENBORG\Google Drive\Desktop\jmol\xxxx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5888" y="6346635"/>
              <a:ext cx="626366" cy="430627"/>
            </a:xfrm>
            <a:prstGeom prst="rect">
              <a:avLst/>
            </a:prstGeom>
            <a:noFill/>
          </p:spPr>
        </p:pic>
        <p:pic>
          <p:nvPicPr>
            <p:cNvPr id="44" name="Picture 5" descr="C:\Users\GREENBORG\Google Drive\Desktop\jmol\xxxx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45347" y="5433101"/>
              <a:ext cx="313183" cy="234887"/>
            </a:xfrm>
            <a:prstGeom prst="rect">
              <a:avLst/>
            </a:prstGeom>
            <a:noFill/>
          </p:spPr>
        </p:pic>
        <p:pic>
          <p:nvPicPr>
            <p:cNvPr id="45" name="Picture 5" descr="C:\Users\GREENBORG\Google Drive\Desktop\jmol\xxxx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73163" y="6145814"/>
              <a:ext cx="313183" cy="234887"/>
            </a:xfrm>
            <a:prstGeom prst="rect">
              <a:avLst/>
            </a:prstGeom>
            <a:noFill/>
          </p:spPr>
        </p:pic>
        <p:pic>
          <p:nvPicPr>
            <p:cNvPr id="46" name="Picture 5" descr="C:\Users\GREENBORG\Google Drive\Desktop\jmol\xxxx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6321" y="4935513"/>
              <a:ext cx="313183" cy="234887"/>
            </a:xfrm>
            <a:prstGeom prst="rect">
              <a:avLst/>
            </a:prstGeom>
            <a:noFill/>
          </p:spPr>
        </p:pic>
        <p:pic>
          <p:nvPicPr>
            <p:cNvPr id="47" name="Picture 5" descr="C:\Users\GREENBORG\Google Drive\Desktop\jmol\xxxx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90999" y="3694012"/>
              <a:ext cx="313183" cy="234887"/>
            </a:xfrm>
            <a:prstGeom prst="rect">
              <a:avLst/>
            </a:prstGeom>
            <a:noFill/>
          </p:spPr>
        </p:pic>
        <p:cxnSp>
          <p:nvCxnSpPr>
            <p:cNvPr id="48" name="Straight Arrow Connector 47"/>
            <p:cNvCxnSpPr/>
            <p:nvPr/>
          </p:nvCxnSpPr>
          <p:spPr>
            <a:xfrm flipH="1" flipV="1">
              <a:off x="2264438" y="152400"/>
              <a:ext cx="1" cy="208978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 rot="16200000">
              <a:off x="911239" y="1100066"/>
              <a:ext cx="2362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Arial" pitchFamily="34" charset="0"/>
                  <a:cs typeface="Arial" pitchFamily="34" charset="0"/>
                </a:rPr>
                <a:t>Chemical potential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50" name="Straight Arrow Connector 49"/>
            <p:cNvCxnSpPr/>
            <p:nvPr/>
          </p:nvCxnSpPr>
          <p:spPr>
            <a:xfrm>
              <a:off x="2267486" y="2335207"/>
              <a:ext cx="0" cy="437039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 rot="5400000">
              <a:off x="935623" y="4300466"/>
              <a:ext cx="2362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Arial" pitchFamily="34" charset="0"/>
                  <a:cs typeface="Arial" pitchFamily="34" charset="0"/>
                </a:rPr>
                <a:t>Synthesis time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543425" y="-101600"/>
              <a:ext cx="2362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Arial" pitchFamily="34" charset="0"/>
                  <a:cs typeface="Arial" pitchFamily="34" charset="0"/>
                </a:rPr>
                <a:t>Plasma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2257425" y="-97254"/>
              <a:ext cx="2362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Arial" pitchFamily="34" charset="0"/>
                  <a:cs typeface="Arial" pitchFamily="34" charset="0"/>
                </a:rPr>
                <a:t>Solution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" name="Group 84"/>
            <p:cNvGrpSpPr/>
            <p:nvPr/>
          </p:nvGrpSpPr>
          <p:grpSpPr>
            <a:xfrm>
              <a:off x="2057400" y="241300"/>
              <a:ext cx="5581650" cy="2980436"/>
              <a:chOff x="2057400" y="317500"/>
              <a:chExt cx="5581650" cy="2980436"/>
            </a:xfrm>
          </p:grpSpPr>
          <p:grpSp>
            <p:nvGrpSpPr>
              <p:cNvPr id="4" name="Group 38"/>
              <p:cNvGrpSpPr/>
              <p:nvPr/>
            </p:nvGrpSpPr>
            <p:grpSpPr>
              <a:xfrm>
                <a:off x="5250339" y="859536"/>
                <a:ext cx="2369661" cy="2438400"/>
                <a:chOff x="4982115" y="478536"/>
                <a:chExt cx="2369661" cy="2438400"/>
              </a:xfrm>
              <a:scene3d>
                <a:camera prst="orthographicFront">
                  <a:rot lat="0" lon="10800000" rev="0"/>
                </a:camera>
                <a:lightRig rig="threePt" dir="t"/>
              </a:scene3d>
            </p:grpSpPr>
            <p:cxnSp>
              <p:nvCxnSpPr>
                <p:cNvPr id="77" name="Straight Connector 76"/>
                <p:cNvCxnSpPr/>
                <p:nvPr/>
              </p:nvCxnSpPr>
              <p:spPr>
                <a:xfrm>
                  <a:off x="6064460" y="614002"/>
                  <a:ext cx="418765" cy="0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Straight Connector 77"/>
                <p:cNvCxnSpPr/>
                <p:nvPr/>
              </p:nvCxnSpPr>
              <p:spPr>
                <a:xfrm>
                  <a:off x="4982115" y="1481102"/>
                  <a:ext cx="418765" cy="0"/>
                </a:xfrm>
                <a:prstGeom prst="line">
                  <a:avLst/>
                </a:prstGeom>
                <a:ln w="762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/>
                <p:cNvCxnSpPr/>
                <p:nvPr/>
              </p:nvCxnSpPr>
              <p:spPr>
                <a:xfrm>
                  <a:off x="4982115" y="1752035"/>
                  <a:ext cx="418765" cy="0"/>
                </a:xfrm>
                <a:prstGeom prst="line">
                  <a:avLst/>
                </a:prstGeom>
                <a:ln w="76200">
                  <a:solidFill>
                    <a:srgbClr val="92D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0" name="Arc 79"/>
                <p:cNvSpPr/>
                <p:nvPr/>
              </p:nvSpPr>
              <p:spPr>
                <a:xfrm flipH="1">
                  <a:off x="5195910" y="523691"/>
                  <a:ext cx="2109336" cy="2393245"/>
                </a:xfrm>
                <a:prstGeom prst="arc">
                  <a:avLst>
                    <a:gd name="adj1" fmla="val 16200008"/>
                    <a:gd name="adj2" fmla="val 21498163"/>
                  </a:avLst>
                </a:prstGeom>
                <a:noFill/>
                <a:ln w="38100">
                  <a:solidFill>
                    <a:srgbClr val="92D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1" name="Isosceles Triangle 58"/>
                <p:cNvSpPr/>
                <p:nvPr/>
              </p:nvSpPr>
              <p:spPr>
                <a:xfrm rot="11303900">
                  <a:off x="5134291" y="1597206"/>
                  <a:ext cx="125536" cy="121829"/>
                </a:xfrm>
                <a:prstGeom prst="triangle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2" name="Arc 81"/>
                <p:cNvSpPr/>
                <p:nvPr/>
              </p:nvSpPr>
              <p:spPr>
                <a:xfrm flipH="1">
                  <a:off x="5164890" y="478536"/>
                  <a:ext cx="2186886" cy="1851378"/>
                </a:xfrm>
                <a:prstGeom prst="arc">
                  <a:avLst>
                    <a:gd name="adj1" fmla="val 16200008"/>
                    <a:gd name="adj2" fmla="val 21498163"/>
                  </a:avLst>
                </a:prstGeom>
                <a:noFill/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3" name="Isosceles Triangle 82"/>
                <p:cNvSpPr/>
                <p:nvPr/>
              </p:nvSpPr>
              <p:spPr>
                <a:xfrm rot="10800000">
                  <a:off x="5111380" y="1324073"/>
                  <a:ext cx="111671" cy="108373"/>
                </a:xfrm>
                <a:prstGeom prst="triangl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57" name="TextBox 56"/>
              <p:cNvSpPr txBox="1"/>
              <p:nvPr/>
            </p:nvSpPr>
            <p:spPr>
              <a:xfrm>
                <a:off x="4724400" y="317500"/>
                <a:ext cx="291465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Zn/Al in</a:t>
                </a:r>
              </a:p>
              <a:p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gas-phase ions/radicals</a:t>
                </a:r>
                <a:endParaRPr lang="en-US" sz="14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4886325" y="1943100"/>
                <a:ext cx="992579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 smtClean="0">
                    <a:solidFill>
                      <a:srgbClr val="92D050"/>
                    </a:solidFill>
                    <a:latin typeface="Arial" pitchFamily="34" charset="0"/>
                    <a:cs typeface="Arial" pitchFamily="34" charset="0"/>
                  </a:rPr>
                  <a:t>Zn in NC</a:t>
                </a:r>
                <a:endParaRPr lang="en-US" sz="1600" dirty="0">
                  <a:solidFill>
                    <a:srgbClr val="92D05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4923004" y="1678853"/>
                <a:ext cx="93487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Al in NC</a:t>
                </a:r>
                <a:endParaRPr lang="en-US" sz="16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54" name="Group 157"/>
              <p:cNvGrpSpPr/>
              <p:nvPr/>
            </p:nvGrpSpPr>
            <p:grpSpPr>
              <a:xfrm>
                <a:off x="2057400" y="956330"/>
                <a:ext cx="3429000" cy="1266166"/>
                <a:chOff x="2057400" y="586083"/>
                <a:chExt cx="3429000" cy="1266166"/>
              </a:xfrm>
            </p:grpSpPr>
            <p:sp>
              <p:nvSpPr>
                <p:cNvPr id="66" name="Arc 65"/>
                <p:cNvSpPr/>
                <p:nvPr/>
              </p:nvSpPr>
              <p:spPr>
                <a:xfrm>
                  <a:off x="2057400" y="1110715"/>
                  <a:ext cx="2155844" cy="722489"/>
                </a:xfrm>
                <a:prstGeom prst="arc">
                  <a:avLst>
                    <a:gd name="adj1" fmla="val 16200008"/>
                    <a:gd name="adj2" fmla="val 21378526"/>
                  </a:avLst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67" name="Straight Connector 4"/>
                <p:cNvCxnSpPr/>
                <p:nvPr/>
              </p:nvCxnSpPr>
              <p:spPr>
                <a:xfrm>
                  <a:off x="2910420" y="1246180"/>
                  <a:ext cx="418765" cy="0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8" name="Arc 67"/>
                <p:cNvSpPr/>
                <p:nvPr/>
              </p:nvSpPr>
              <p:spPr>
                <a:xfrm rot="10800000">
                  <a:off x="3163452" y="948381"/>
                  <a:ext cx="2170547" cy="632178"/>
                </a:xfrm>
                <a:prstGeom prst="arc">
                  <a:avLst>
                    <a:gd name="adj1" fmla="val 16408110"/>
                    <a:gd name="adj2" fmla="val 21378526"/>
                  </a:avLst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9" name="Isosceles Triangle 68"/>
                <p:cNvSpPr/>
                <p:nvPr/>
              </p:nvSpPr>
              <p:spPr>
                <a:xfrm rot="8430239">
                  <a:off x="4119574" y="1338114"/>
                  <a:ext cx="109819" cy="106577"/>
                </a:xfrm>
                <a:prstGeom prst="triangl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0" name="Isosceles Triangle 55"/>
                <p:cNvSpPr/>
                <p:nvPr/>
              </p:nvSpPr>
              <p:spPr>
                <a:xfrm rot="9968700">
                  <a:off x="4140437" y="1604502"/>
                  <a:ext cx="118802" cy="115294"/>
                </a:xfrm>
                <a:prstGeom prst="triangle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1" name="Isosceles Triangle 70"/>
                <p:cNvSpPr/>
                <p:nvPr/>
              </p:nvSpPr>
              <p:spPr>
                <a:xfrm rot="8430239" flipV="1">
                  <a:off x="3135771" y="1277398"/>
                  <a:ext cx="111671" cy="108373"/>
                </a:xfrm>
                <a:prstGeom prst="triangl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2" name="Arc 71"/>
                <p:cNvSpPr/>
                <p:nvPr/>
              </p:nvSpPr>
              <p:spPr>
                <a:xfrm rot="10800000">
                  <a:off x="3050008" y="704850"/>
                  <a:ext cx="2436392" cy="1147399"/>
                </a:xfrm>
                <a:prstGeom prst="arc">
                  <a:avLst>
                    <a:gd name="adj1" fmla="val 16408110"/>
                    <a:gd name="adj2" fmla="val 21378526"/>
                  </a:avLst>
                </a:prstGeom>
                <a:ln w="38100">
                  <a:solidFill>
                    <a:srgbClr val="92D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3" name="Isosceles Triangle 62"/>
                <p:cNvSpPr/>
                <p:nvPr/>
              </p:nvSpPr>
              <p:spPr>
                <a:xfrm rot="10123053" flipV="1">
                  <a:off x="3006723" y="1290037"/>
                  <a:ext cx="111671" cy="108373"/>
                </a:xfrm>
                <a:prstGeom prst="triangle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4" name="TextBox 73"/>
                <p:cNvSpPr txBox="1"/>
                <p:nvPr/>
              </p:nvSpPr>
              <p:spPr>
                <a:xfrm>
                  <a:off x="2438400" y="586083"/>
                  <a:ext cx="236220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dirty="0" smtClean="0">
                      <a:latin typeface="Arial" pitchFamily="34" charset="0"/>
                      <a:cs typeface="Arial" pitchFamily="34" charset="0"/>
                    </a:rPr>
                    <a:t>Zn/Al in </a:t>
                  </a:r>
                  <a:br>
                    <a:rPr lang="en-US" sz="1400" dirty="0" smtClean="0">
                      <a:latin typeface="Arial" pitchFamily="34" charset="0"/>
                      <a:cs typeface="Arial" pitchFamily="34" charset="0"/>
                    </a:rPr>
                  </a:br>
                  <a:r>
                    <a:rPr lang="en-US" sz="1400" dirty="0" smtClean="0">
                      <a:latin typeface="Arial" pitchFamily="34" charset="0"/>
                      <a:cs typeface="Arial" pitchFamily="34" charset="0"/>
                    </a:rPr>
                    <a:t>solvated species</a:t>
                  </a:r>
                  <a:endParaRPr lang="en-US" sz="14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75" name="Straight Connector 74"/>
                <p:cNvCxnSpPr/>
                <p:nvPr/>
              </p:nvCxnSpPr>
              <p:spPr>
                <a:xfrm>
                  <a:off x="3987734" y="1484378"/>
                  <a:ext cx="418765" cy="0"/>
                </a:xfrm>
                <a:prstGeom prst="line">
                  <a:avLst/>
                </a:prstGeom>
                <a:ln w="762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Connector 75"/>
                <p:cNvCxnSpPr/>
                <p:nvPr/>
              </p:nvCxnSpPr>
              <p:spPr>
                <a:xfrm>
                  <a:off x="3987734" y="1755311"/>
                  <a:ext cx="418765" cy="0"/>
                </a:xfrm>
                <a:prstGeom prst="line">
                  <a:avLst/>
                </a:prstGeom>
                <a:ln w="76200">
                  <a:solidFill>
                    <a:srgbClr val="92D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1" name="Arc 60"/>
              <p:cNvSpPr/>
              <p:nvPr/>
            </p:nvSpPr>
            <p:spPr>
              <a:xfrm>
                <a:off x="2057400" y="1526116"/>
                <a:ext cx="2140335" cy="1083734"/>
              </a:xfrm>
              <a:prstGeom prst="arc">
                <a:avLst>
                  <a:gd name="adj1" fmla="val 16200008"/>
                  <a:gd name="adj2" fmla="val 21498163"/>
                </a:avLst>
              </a:prstGeom>
              <a:noFill/>
              <a:ln w="38100"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62" name="Straight Connector 61"/>
              <p:cNvCxnSpPr/>
              <p:nvPr/>
            </p:nvCxnSpPr>
            <p:spPr>
              <a:xfrm>
                <a:off x="4476750" y="1847850"/>
                <a:ext cx="502920" cy="0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>
                <a:off x="5781675" y="1847850"/>
                <a:ext cx="502920" cy="0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>
                <a:off x="5781675" y="2124075"/>
                <a:ext cx="502920" cy="0"/>
              </a:xfrm>
              <a:prstGeom prst="line">
                <a:avLst/>
              </a:prstGeom>
              <a:ln w="19050">
                <a:solidFill>
                  <a:srgbClr val="92D05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>
                <a:off x="4476750" y="2124075"/>
                <a:ext cx="502920" cy="0"/>
              </a:xfrm>
              <a:prstGeom prst="line">
                <a:avLst/>
              </a:prstGeom>
              <a:ln w="19050">
                <a:solidFill>
                  <a:srgbClr val="92D05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5" name="Rectangle 54"/>
            <p:cNvSpPr/>
            <p:nvPr/>
          </p:nvSpPr>
          <p:spPr>
            <a:xfrm flipV="1">
              <a:off x="1752600" y="2259939"/>
              <a:ext cx="5504688" cy="616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84" name="Right Brace 83"/>
          <p:cNvSpPr/>
          <p:nvPr/>
        </p:nvSpPr>
        <p:spPr>
          <a:xfrm>
            <a:off x="6324600" y="381000"/>
            <a:ext cx="228600" cy="190500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ight Brace 84"/>
          <p:cNvSpPr/>
          <p:nvPr/>
        </p:nvSpPr>
        <p:spPr>
          <a:xfrm>
            <a:off x="6324600" y="2438400"/>
            <a:ext cx="228600" cy="228600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ight Brace 85"/>
          <p:cNvSpPr/>
          <p:nvPr/>
        </p:nvSpPr>
        <p:spPr>
          <a:xfrm>
            <a:off x="6324600" y="4876800"/>
            <a:ext cx="228600" cy="192875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extBox 86"/>
          <p:cNvSpPr txBox="1"/>
          <p:nvPr/>
        </p:nvSpPr>
        <p:spPr>
          <a:xfrm>
            <a:off x="6572250" y="1011019"/>
            <a:ext cx="25717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High 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reactivity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6579174" y="3267075"/>
            <a:ext cx="2412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Efficient 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incorporation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6579175" y="552450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Uniform 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distribution</a:t>
            </a:r>
          </a:p>
        </p:txBody>
      </p:sp>
      <p:cxnSp>
        <p:nvCxnSpPr>
          <p:cNvPr id="91" name="Straight Arrow Connector 90"/>
          <p:cNvCxnSpPr/>
          <p:nvPr/>
        </p:nvCxnSpPr>
        <p:spPr>
          <a:xfrm>
            <a:off x="7010400" y="1905000"/>
            <a:ext cx="0" cy="10668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>
            <a:off x="7010400" y="4191000"/>
            <a:ext cx="0" cy="10668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820</TotalTime>
  <Words>162</Words>
  <Application>Microsoft Macintosh PowerPoint</Application>
  <PresentationFormat>On-screen Show (4:3)</PresentationFormat>
  <Paragraphs>24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ＭＳ Ｐゴシック</vt:lpstr>
      <vt:lpstr>宋体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Ben Greenberg</dc:creator>
  <cp:lastModifiedBy>Uwe R Kortshagen</cp:lastModifiedBy>
  <cp:revision>38</cp:revision>
  <dcterms:created xsi:type="dcterms:W3CDTF">2015-07-23T17:50:34Z</dcterms:created>
  <dcterms:modified xsi:type="dcterms:W3CDTF">2016-03-01T03:32:40Z</dcterms:modified>
</cp:coreProperties>
</file>