
<file path=[Content_Types].xml><?xml version="1.0" encoding="utf-8"?>
<Types xmlns="http://schemas.openxmlformats.org/package/2006/content-types">
  <Default Extension="xml" ContentType="application/xml"/>
  <Default Extension="wmf" ContentType="image/x-wmf"/>
  <Default Extension="jpeg" ContentType="image/jpeg"/>
  <Default Extension="rels" ContentType="application/vnd.openxmlformats-package.relationships+xml"/>
  <Default Extension="emf" ContentType="image/x-emf"/>
  <Default Extension="vml" ContentType="application/vnd.openxmlformats-officedocument.vmlDrawing"/>
  <Default Extension="bin" ContentType="application/vnd.openxmlformats-officedocument.oleObject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notesMasterIdLst>
    <p:notesMasterId r:id="rId4"/>
  </p:notesMasterIdLst>
  <p:handoutMasterIdLst>
    <p:handoutMasterId r:id="rId5"/>
  </p:handoutMasterIdLst>
  <p:sldIdLst>
    <p:sldId id="258" r:id="rId2"/>
    <p:sldId id="257" r:id="rId3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notes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00"/>
    <a:srgbClr val="84DE74"/>
    <a:srgbClr val="008000"/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79"/>
    <p:restoredTop sz="94635"/>
  </p:normalViewPr>
  <p:slideViewPr>
    <p:cSldViewPr>
      <p:cViewPr varScale="1">
        <p:scale>
          <a:sx n="110" d="100"/>
          <a:sy n="110" d="100"/>
        </p:scale>
        <p:origin x="1680" y="16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117" d="100"/>
          <a:sy n="117" d="100"/>
        </p:scale>
        <p:origin x="-3896" y="-112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4" Type="http://schemas.openxmlformats.org/officeDocument/2006/relationships/notesMaster" Target="notesMasters/notesMaster1.xml"/><Relationship Id="rId5" Type="http://schemas.openxmlformats.org/officeDocument/2006/relationships/handoutMaster" Target="handoutMasters/handoutMaster1.xml"/><Relationship Id="rId6" Type="http://schemas.openxmlformats.org/officeDocument/2006/relationships/presProps" Target="presProps.xml"/><Relationship Id="rId7" Type="http://schemas.openxmlformats.org/officeDocument/2006/relationships/viewProps" Target="viewProps.xml"/><Relationship Id="rId8" Type="http://schemas.openxmlformats.org/officeDocument/2006/relationships/theme" Target="theme/theme1.xml"/><Relationship Id="rId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Relationship Id="rId2" Type="http://schemas.openxmlformats.org/officeDocument/2006/relationships/image" Target="../media/image7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200"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/>
            </a:lvl1pPr>
          </a:lstStyle>
          <a:p>
            <a:pPr>
              <a:defRPr/>
            </a:pPr>
            <a:fld id="{59744CA7-77B9-674A-BB22-CD8B0099F91A}" type="datetime1">
              <a:rPr lang="zh-CN" altLang="en-US"/>
              <a:pPr>
                <a:defRPr/>
              </a:pPr>
              <a:t>2017/6/16</a:t>
            </a:fld>
            <a:endParaRPr lang="en-US" altLang="zh-CN"/>
          </a:p>
        </p:txBody>
      </p:sp>
      <p:sp>
        <p:nvSpPr>
          <p:cNvPr id="1638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200"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1638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/>
            </a:lvl1pPr>
          </a:lstStyle>
          <a:p>
            <a:pPr>
              <a:defRPr/>
            </a:pPr>
            <a:fld id="{5F1E7585-E8D4-C045-8C7A-C421B9530B94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01474438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434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41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88C8CFED-35C9-6C4E-8EFB-D7BF755B56F1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02370628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112" charset="0"/>
        <a:ea typeface="ＭＳ Ｐゴシック" pitchFamily="-112" charset="-128"/>
        <a:cs typeface="ＭＳ Ｐゴシック" pitchFamily="-112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112" charset="0"/>
        <a:ea typeface="ＭＳ Ｐゴシック" pitchFamily="-112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112" charset="0"/>
        <a:ea typeface="ＭＳ Ｐゴシック" pitchFamily="-112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112" charset="0"/>
        <a:ea typeface="ＭＳ Ｐゴシック" pitchFamily="-112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112" charset="0"/>
        <a:ea typeface="ＭＳ Ｐゴシック" pitchFamily="-112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21BE6D66-0C27-AB40-9D99-616F7CC71BCD}" type="slidenum">
              <a:rPr lang="zh-CN" altLang="en-US" sz="1200"/>
              <a:pPr eaLnBrk="1" hangingPunct="1"/>
              <a:t>1</a:t>
            </a:fld>
            <a:endParaRPr lang="en-US" altLang="zh-CN" sz="1200"/>
          </a:p>
        </p:txBody>
      </p:sp>
      <p:sp>
        <p:nvSpPr>
          <p:cNvPr id="163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z="1000" dirty="0"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3240456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21BE6D66-0C27-AB40-9D99-616F7CC71BCD}" type="slidenum">
              <a:rPr lang="zh-CN" altLang="en-US" sz="1200"/>
              <a:pPr eaLnBrk="1" hangingPunct="1"/>
              <a:t>2</a:t>
            </a:fld>
            <a:endParaRPr lang="en-US" altLang="zh-CN" sz="1200"/>
          </a:p>
        </p:txBody>
      </p:sp>
      <p:sp>
        <p:nvSpPr>
          <p:cNvPr id="163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just"/>
            <a:endParaRPr lang="en-US" sz="1000" dirty="0"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7436965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C382832-7D50-574B-8C57-73275C7FEA1E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1131749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FE52A4C-C5A3-BF40-86A9-6ED9D83D9E84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1336510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AEEA2DA-6DF6-DE41-8B72-61B332FE1272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4925892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DA76EF2-A432-5444-A144-C8ADEEBE2631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9715991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1DCB576-848E-4744-B2BA-E13A29605C07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5282455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BD4DE33-B7E4-274C-9A7F-FEA0BB7B995D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0290991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6422ED1-5328-2C41-9E0F-1A32FDAE0D78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5881600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B17BA7F-767F-C141-8E4B-442B1FE23576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9195878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EAAE5A3-4114-C545-B8BD-184DC37D6828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9065013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3640867-C60E-484B-9E31-35A6A0006BCD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4556514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C731F68-BBA2-654B-8D1C-A7C80669D5BC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1847964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CN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CN"/>
              <a:t>Click to 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88733822-8E0A-5D4A-BD2F-125619A1F78C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pitchFamily="-112" charset="-128"/>
          <a:cs typeface="ＭＳ Ｐゴシック" pitchFamily="-112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12" charset="0"/>
          <a:ea typeface="ＭＳ Ｐゴシック" pitchFamily="-112" charset="-128"/>
          <a:cs typeface="ＭＳ Ｐゴシック" pitchFamily="-112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12" charset="0"/>
          <a:ea typeface="ＭＳ Ｐゴシック" pitchFamily="-112" charset="-128"/>
          <a:cs typeface="ＭＳ Ｐゴシック" pitchFamily="-112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12" charset="0"/>
          <a:ea typeface="ＭＳ Ｐゴシック" pitchFamily="-112" charset="-128"/>
          <a:cs typeface="ＭＳ Ｐゴシック" pitchFamily="-112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12" charset="0"/>
          <a:ea typeface="ＭＳ Ｐゴシック" pitchFamily="-112" charset="-128"/>
          <a:cs typeface="ＭＳ Ｐゴシック" pitchFamily="-112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12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12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12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12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pitchFamily="-112" charset="-128"/>
          <a:cs typeface="ＭＳ Ｐゴシック" pitchFamily="-112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pitchFamily="-112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pitchFamily="-112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pitchFamily="-112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12" charset="-128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12" charset="-128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12" charset="-128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12" charset="-128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12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6" Type="http://schemas.openxmlformats.org/officeDocument/2006/relationships/image" Target="../media/image4.png"/><Relationship Id="rId7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2.xml.rels><?xml version="1.0" encoding="UTF-8" standalone="yes"?>
<Relationships xmlns="http://schemas.openxmlformats.org/package/2006/relationships"><Relationship Id="rId11" Type="http://schemas.openxmlformats.org/officeDocument/2006/relationships/image" Target="../media/image8.emf"/><Relationship Id="rId12" Type="http://schemas.openxmlformats.org/officeDocument/2006/relationships/image" Target="../media/image7.png"/><Relationship Id="rId13" Type="http://schemas.openxmlformats.org/officeDocument/2006/relationships/oleObject" Target="../embeddings/oleObject2.bin"/><Relationship Id="rId14" Type="http://schemas.openxmlformats.org/officeDocument/2006/relationships/image" Target="../media/image7.wmf"/><Relationship Id="rId15" Type="http://schemas.openxmlformats.org/officeDocument/2006/relationships/oleObject" Target="../embeddings/oleObject20.bin"/><Relationship Id="rId16" Type="http://schemas.openxmlformats.org/officeDocument/2006/relationships/image" Target="../media/image7.wmf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.xml"/><Relationship Id="rId4" Type="http://schemas.openxmlformats.org/officeDocument/2006/relationships/image" Target="../media/image2.png"/><Relationship Id="rId5" Type="http://schemas.openxmlformats.org/officeDocument/2006/relationships/image" Target="../media/image4.png"/><Relationship Id="rId6" Type="http://schemas.openxmlformats.org/officeDocument/2006/relationships/image" Target="../media/image50.png"/><Relationship Id="rId7" Type="http://schemas.openxmlformats.org/officeDocument/2006/relationships/oleObject" Target="../embeddings/oleObject1.bin"/><Relationship Id="rId8" Type="http://schemas.openxmlformats.org/officeDocument/2006/relationships/image" Target="../media/image6.emf"/><Relationship Id="rId9" Type="http://schemas.openxmlformats.org/officeDocument/2006/relationships/oleObject" Target="../embeddings/oleObject10.bin"/><Relationship Id="rId10" Type="http://schemas.openxmlformats.org/officeDocument/2006/relationships/image" Target="../media/image6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361" name="Group 15"/>
          <p:cNvGrpSpPr>
            <a:grpSpLocks/>
          </p:cNvGrpSpPr>
          <p:nvPr/>
        </p:nvGrpSpPr>
        <p:grpSpPr bwMode="auto">
          <a:xfrm>
            <a:off x="228600" y="914400"/>
            <a:ext cx="8686800" cy="0"/>
            <a:chOff x="144" y="432"/>
            <a:chExt cx="5472" cy="0"/>
          </a:xfrm>
        </p:grpSpPr>
        <p:sp>
          <p:nvSpPr>
            <p:cNvPr id="15367" name="Line 6"/>
            <p:cNvSpPr>
              <a:spLocks noChangeShapeType="1"/>
            </p:cNvSpPr>
            <p:nvPr/>
          </p:nvSpPr>
          <p:spPr bwMode="auto">
            <a:xfrm>
              <a:off x="144" y="432"/>
              <a:ext cx="5472" cy="0"/>
            </a:xfrm>
            <a:prstGeom prst="line">
              <a:avLst/>
            </a:prstGeom>
            <a:noFill/>
            <a:ln w="57150" cmpd="thickThin">
              <a:solidFill>
                <a:schemeClr val="hlink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368" name="Line 7"/>
            <p:cNvSpPr>
              <a:spLocks noChangeShapeType="1"/>
            </p:cNvSpPr>
            <p:nvPr/>
          </p:nvSpPr>
          <p:spPr bwMode="auto">
            <a:xfrm>
              <a:off x="144" y="432"/>
              <a:ext cx="5472" cy="0"/>
            </a:xfrm>
            <a:prstGeom prst="line">
              <a:avLst/>
            </a:prstGeom>
            <a:noFill/>
            <a:ln w="57150" cmpd="thickThin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5362" name="Rectangle 8"/>
          <p:cNvSpPr>
            <a:spLocks noChangeArrowheads="1"/>
          </p:cNvSpPr>
          <p:nvPr/>
        </p:nvSpPr>
        <p:spPr bwMode="auto">
          <a:xfrm>
            <a:off x="228600" y="224135"/>
            <a:ext cx="86106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en-US" altLang="ko-KR" sz="2400" b="1" i="1" dirty="0" smtClean="0">
                <a:solidFill>
                  <a:schemeClr val="tx2"/>
                </a:solidFill>
                <a:ea typeface="Gulim" charset="0"/>
                <a:cs typeface="Gulim" charset="0"/>
              </a:rPr>
              <a:t>How many electrons make </a:t>
            </a:r>
            <a:r>
              <a:rPr lang="en-US" altLang="ko-KR" sz="2400" b="1" i="1" smtClean="0">
                <a:solidFill>
                  <a:schemeClr val="tx2"/>
                </a:solidFill>
                <a:ea typeface="Gulim" charset="0"/>
                <a:cs typeface="Gulim" charset="0"/>
              </a:rPr>
              <a:t>a </a:t>
            </a:r>
            <a:r>
              <a:rPr lang="en-US" altLang="ko-KR" sz="2400" b="1" i="1" dirty="0" err="1" smtClean="0">
                <a:solidFill>
                  <a:schemeClr val="tx2"/>
                </a:solidFill>
                <a:ea typeface="Gulim" charset="0"/>
                <a:cs typeface="Gulim" charset="0"/>
              </a:rPr>
              <a:t>nanocrystal</a:t>
            </a:r>
            <a:r>
              <a:rPr lang="en-US" altLang="ko-KR" sz="2400" b="1" i="1" dirty="0" smtClean="0">
                <a:solidFill>
                  <a:schemeClr val="tx2"/>
                </a:solidFill>
                <a:ea typeface="Gulim" charset="0"/>
                <a:cs typeface="Gulim" charset="0"/>
              </a:rPr>
              <a:t> film metallic?</a:t>
            </a:r>
            <a:endParaRPr lang="en-US" altLang="ko-KR" sz="2400" b="1" i="1" dirty="0">
              <a:solidFill>
                <a:schemeClr val="tx2"/>
              </a:solidFill>
              <a:ea typeface="Gulim" charset="0"/>
              <a:cs typeface="Gulim" charset="0"/>
            </a:endParaRPr>
          </a:p>
        </p:txBody>
      </p:sp>
      <p:sp>
        <p:nvSpPr>
          <p:cNvPr id="15363" name="Rectangle 10"/>
          <p:cNvSpPr>
            <a:spLocks noChangeArrowheads="1"/>
          </p:cNvSpPr>
          <p:nvPr/>
        </p:nvSpPr>
        <p:spPr bwMode="auto">
          <a:xfrm>
            <a:off x="4343400" y="1066800"/>
            <a:ext cx="4191000" cy="51054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endParaRPr lang="zh-CN" altLang="en-US"/>
          </a:p>
        </p:txBody>
      </p:sp>
      <p:sp>
        <p:nvSpPr>
          <p:cNvPr id="15364" name="Text Box 13"/>
          <p:cNvSpPr txBox="1">
            <a:spLocks noChangeArrowheads="1"/>
          </p:cNvSpPr>
          <p:nvPr/>
        </p:nvSpPr>
        <p:spPr bwMode="auto">
          <a:xfrm>
            <a:off x="3200400" y="1033462"/>
            <a:ext cx="5791200" cy="550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altLang="zh-CN" sz="1800" u="sng" dirty="0"/>
              <a:t>Principal Investigator</a:t>
            </a:r>
            <a:r>
              <a:rPr lang="en-US" altLang="zh-CN" sz="1800" dirty="0"/>
              <a:t> </a:t>
            </a:r>
          </a:p>
          <a:p>
            <a:pPr algn="ctr" eaLnBrk="1" hangingPunct="1">
              <a:spcAft>
                <a:spcPts val="600"/>
              </a:spcAft>
            </a:pPr>
            <a:r>
              <a:rPr lang="en-US" altLang="zh-CN" sz="1800" dirty="0" smtClean="0"/>
              <a:t>Uwe Kortshagen, Boris </a:t>
            </a:r>
            <a:r>
              <a:rPr lang="en-US" altLang="zh-CN" sz="1800" dirty="0" err="1" smtClean="0"/>
              <a:t>Shklovskii</a:t>
            </a:r>
            <a:r>
              <a:rPr lang="en-US" altLang="zh-CN" sz="1800" dirty="0" smtClean="0"/>
              <a:t> </a:t>
            </a:r>
            <a:r>
              <a:rPr lang="en-US" altLang="zh-CN" sz="1800" dirty="0"/>
              <a:t>(IRG</a:t>
            </a:r>
            <a:r>
              <a:rPr lang="en-US" altLang="zh-CN" sz="1800" dirty="0" smtClean="0"/>
              <a:t>-2)</a:t>
            </a:r>
            <a:endParaRPr lang="en-US" altLang="zh-CN" sz="1800" dirty="0"/>
          </a:p>
          <a:p>
            <a:pPr algn="ctr" eaLnBrk="1" hangingPunct="1"/>
            <a:r>
              <a:rPr lang="en-US" altLang="zh-CN" sz="1800" u="sng" dirty="0"/>
              <a:t>Description and Significance</a:t>
            </a:r>
          </a:p>
          <a:p>
            <a:pPr algn="just" eaLnBrk="1" hangingPunct="1">
              <a:spcAft>
                <a:spcPts val="600"/>
              </a:spcAft>
            </a:pPr>
            <a:r>
              <a:rPr lang="en-US" altLang="zh-CN" sz="1800" dirty="0" smtClean="0"/>
              <a:t>Understanding the transport of electrons in films of touching </a:t>
            </a:r>
            <a:r>
              <a:rPr lang="en-US" altLang="zh-CN" sz="1800" dirty="0" err="1" smtClean="0"/>
              <a:t>nanocrystals</a:t>
            </a:r>
            <a:r>
              <a:rPr lang="en-US" altLang="zh-CN" sz="1800" dirty="0" smtClean="0"/>
              <a:t> is of central importance for their future use in printed electronic devices such as light emitting diodes, solar cells, or transistors. The research team developed a new theory that describes the transition of the electron conduction in doped </a:t>
            </a:r>
            <a:r>
              <a:rPr lang="en-US" altLang="zh-CN" sz="1800" dirty="0" err="1" smtClean="0"/>
              <a:t>nanocrystal</a:t>
            </a:r>
            <a:r>
              <a:rPr lang="en-US" altLang="zh-CN" sz="1800" dirty="0" smtClean="0"/>
              <a:t> films from a semiconducting to a metallic behavior. The theory predicts that the transition occurs under strikingly different conditions from those previously known for bulk semiconductors. Associated experimental studies of the electron conduction in phosphorous-doped silicon </a:t>
            </a:r>
            <a:r>
              <a:rPr lang="en-US" altLang="zh-CN" sz="1800" dirty="0" err="1" smtClean="0"/>
              <a:t>nanocrystal</a:t>
            </a:r>
            <a:r>
              <a:rPr lang="en-US" altLang="zh-CN" sz="1800" dirty="0" smtClean="0"/>
              <a:t> films largely support the new theory. This study was reported in </a:t>
            </a:r>
            <a:r>
              <a:rPr lang="en-US" altLang="zh-CN" sz="1800" i="1" dirty="0" smtClean="0"/>
              <a:t>Nature Materials. </a:t>
            </a:r>
            <a:r>
              <a:rPr lang="en-US" altLang="zh-CN" sz="1800" dirty="0" smtClean="0"/>
              <a:t> </a:t>
            </a:r>
          </a:p>
          <a:p>
            <a:pPr algn="ctr" eaLnBrk="1" hangingPunct="1">
              <a:spcAft>
                <a:spcPts val="600"/>
              </a:spcAft>
            </a:pPr>
            <a:r>
              <a:rPr lang="en-US" altLang="zh-CN" sz="1800" i="1" dirty="0" smtClean="0"/>
              <a:t>Supported </a:t>
            </a:r>
            <a:r>
              <a:rPr lang="en-US" altLang="zh-CN" sz="1800" i="1" dirty="0"/>
              <a:t>by UMN MRSEC Award</a:t>
            </a:r>
            <a:br>
              <a:rPr lang="en-US" altLang="zh-CN" sz="1800" i="1" dirty="0"/>
            </a:br>
            <a:r>
              <a:rPr lang="en-US" altLang="zh-CN" sz="1800" i="1" dirty="0"/>
              <a:t>DMR# </a:t>
            </a:r>
            <a:r>
              <a:rPr lang="en-US" sz="1800" i="1" dirty="0" smtClean="0"/>
              <a:t>1420013</a:t>
            </a:r>
            <a:endParaRPr lang="en-US" altLang="zh-CN" sz="1800" i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152400" y="5842337"/>
                <a:ext cx="3030655" cy="101566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000" dirty="0"/>
                  <a:t>Metal-to-insulator transition in </a:t>
                </a:r>
                <a:r>
                  <a:rPr lang="en-US" sz="1000" dirty="0" err="1"/>
                  <a:t>nanocrystal</a:t>
                </a:r>
                <a:r>
                  <a:rPr lang="en-US" sz="1000" dirty="0"/>
                  <a:t> films occurs when the spatial spread of the electron wave function, described by the inverse Fermi vector </a:t>
                </a:r>
                <a:r>
                  <a:rPr lang="en-US" sz="1000" i="1" dirty="0"/>
                  <a:t>k</a:t>
                </a:r>
                <a:r>
                  <a:rPr lang="en-US" sz="1000" i="1" baseline="-25000" dirty="0"/>
                  <a:t>F</a:t>
                </a:r>
                <a:r>
                  <a:rPr lang="en-US" sz="1000" i="1" baseline="30000" dirty="0"/>
                  <a:t>-1</a:t>
                </a:r>
                <a:r>
                  <a:rPr lang="en-US" sz="1000" dirty="0"/>
                  <a:t>, allows the electron to pass through a contact with diameter 2</a:t>
                </a:r>
                <a14:m>
                  <m:oMath xmlns:m="http://schemas.openxmlformats.org/officeDocument/2006/math">
                    <m:r>
                      <a:rPr lang="en-US" sz="1000" i="1">
                        <a:latin typeface="Cambria Math" charset="0"/>
                      </a:rPr>
                      <m:t>𝜌</m:t>
                    </m:r>
                  </m:oMath>
                </a14:m>
                <a:r>
                  <a:rPr lang="en-US" sz="1000" dirty="0"/>
                  <a:t>. Measurements of the electron localization length </a:t>
                </a:r>
                <a:r>
                  <a:rPr lang="en-US" sz="1000" dirty="0" err="1"/>
                  <a:t>ξ</a:t>
                </a:r>
                <a:r>
                  <a:rPr lang="en-US" sz="1000" dirty="0"/>
                  <a:t> support the theory. </a:t>
                </a:r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2400" y="5842337"/>
                <a:ext cx="3030655" cy="1015663"/>
              </a:xfrm>
              <a:prstGeom prst="rect">
                <a:avLst/>
              </a:prstGeom>
              <a:blipFill rotWithShape="0">
                <a:blip r:embed="rId3"/>
                <a:stretch>
                  <a:fillRect b="-179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37" name="Group 336"/>
          <p:cNvGrpSpPr/>
          <p:nvPr/>
        </p:nvGrpSpPr>
        <p:grpSpPr>
          <a:xfrm>
            <a:off x="304800" y="1219199"/>
            <a:ext cx="2829490" cy="1600201"/>
            <a:chOff x="304800" y="2370951"/>
            <a:chExt cx="3757178" cy="2124849"/>
          </a:xfrm>
        </p:grpSpPr>
        <p:pic>
          <p:nvPicPr>
            <p:cNvPr id="338" name="Picture 337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04800" y="2617211"/>
              <a:ext cx="3757178" cy="1878589"/>
            </a:xfrm>
            <a:prstGeom prst="rect">
              <a:avLst/>
            </a:prstGeom>
          </p:spPr>
        </p:pic>
        <p:cxnSp>
          <p:nvCxnSpPr>
            <p:cNvPr id="339" name="Straight Arrow Connector 338"/>
            <p:cNvCxnSpPr/>
            <p:nvPr/>
          </p:nvCxnSpPr>
          <p:spPr>
            <a:xfrm flipV="1">
              <a:off x="2183389" y="3949700"/>
              <a:ext cx="0" cy="506989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0" name="Straight Arrow Connector 339"/>
            <p:cNvCxnSpPr/>
            <p:nvPr/>
          </p:nvCxnSpPr>
          <p:spPr>
            <a:xfrm>
              <a:off x="2182378" y="2647950"/>
              <a:ext cx="0" cy="506989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41" name="TextBox 340"/>
                <p:cNvSpPr txBox="1"/>
                <p:nvPr/>
              </p:nvSpPr>
              <p:spPr>
                <a:xfrm>
                  <a:off x="2057400" y="2370951"/>
                  <a:ext cx="287696" cy="245211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200" b="0" i="1" smtClean="0">
                            <a:latin typeface="Cambria Math" charset="0"/>
                          </a:rPr>
                          <m:t>2</m:t>
                        </m:r>
                        <m:r>
                          <a:rPr lang="en-US" sz="1200" b="0" i="1" smtClean="0">
                            <a:latin typeface="Cambria Math" charset="0"/>
                          </a:rPr>
                          <m:t>𝜌</m:t>
                        </m:r>
                      </m:oMath>
                    </m:oMathPara>
                  </a14:m>
                  <a:endParaRPr lang="en-US" sz="1200" dirty="0"/>
                </a:p>
              </p:txBody>
            </p:sp>
          </mc:Choice>
          <mc:Fallback xmlns="">
            <p:sp>
              <p:nvSpPr>
                <p:cNvPr id="341" name="TextBox 340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057400" y="2370951"/>
                  <a:ext cx="287696" cy="245211"/>
                </a:xfrm>
                <a:prstGeom prst="rect">
                  <a:avLst/>
                </a:prstGeom>
                <a:blipFill rotWithShape="0">
                  <a:blip r:embed="rId5"/>
                  <a:stretch>
                    <a:fillRect l="-22857" r="-22857" b="-33333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342" name="Right Arrow 341"/>
            <p:cNvSpPr/>
            <p:nvPr/>
          </p:nvSpPr>
          <p:spPr>
            <a:xfrm>
              <a:off x="2562813" y="3429994"/>
              <a:ext cx="533400" cy="253021"/>
            </a:xfrm>
            <a:prstGeom prst="rightArrow">
              <a:avLst/>
            </a:prstGeom>
            <a:solidFill>
              <a:srgbClr val="FF0000">
                <a:alpha val="72000"/>
              </a:srgb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/>
            </a:p>
          </p:txBody>
        </p:sp>
        <p:cxnSp>
          <p:nvCxnSpPr>
            <p:cNvPr id="343" name="Straight Arrow Connector 342"/>
            <p:cNvCxnSpPr/>
            <p:nvPr/>
          </p:nvCxnSpPr>
          <p:spPr>
            <a:xfrm flipV="1">
              <a:off x="1905000" y="3352800"/>
              <a:ext cx="533400" cy="425450"/>
            </a:xfrm>
            <a:prstGeom prst="straightConnector1">
              <a:avLst/>
            </a:prstGeom>
            <a:ln>
              <a:solidFill>
                <a:schemeClr val="bg1"/>
              </a:solidFill>
              <a:headEnd type="triangle"/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44" name="TextBox 343"/>
                <p:cNvSpPr txBox="1"/>
                <p:nvPr/>
              </p:nvSpPr>
              <p:spPr>
                <a:xfrm>
                  <a:off x="1752599" y="3261065"/>
                  <a:ext cx="529333" cy="248276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200" b="0" i="1" smtClean="0">
                            <a:solidFill>
                              <a:schemeClr val="bg1"/>
                            </a:solidFill>
                            <a:latin typeface="Cambria Math" charset="0"/>
                          </a:rPr>
                          <m:t>~</m:t>
                        </m:r>
                        <m:sSubSup>
                          <m:sSubSupPr>
                            <m:ctrlPr>
                              <a:rPr lang="en-US" sz="1200" b="0" i="1" smtClean="0">
                                <a:solidFill>
                                  <a:schemeClr val="bg1"/>
                                </a:solidFill>
                                <a:latin typeface="Cambria Math" charset="0"/>
                              </a:rPr>
                            </m:ctrlPr>
                          </m:sSubSupPr>
                          <m:e>
                            <m:r>
                              <a:rPr lang="en-US" sz="1200" b="0" i="1" smtClean="0">
                                <a:solidFill>
                                  <a:schemeClr val="bg1"/>
                                </a:solidFill>
                                <a:latin typeface="Cambria Math" charset="0"/>
                              </a:rPr>
                              <m:t>𝑘</m:t>
                            </m:r>
                          </m:e>
                          <m:sub>
                            <m:r>
                              <a:rPr lang="en-US" sz="1200" b="0" i="1" smtClean="0">
                                <a:solidFill>
                                  <a:schemeClr val="bg1"/>
                                </a:solidFill>
                                <a:latin typeface="Cambria Math" charset="0"/>
                              </a:rPr>
                              <m:t>𝐹</m:t>
                            </m:r>
                          </m:sub>
                          <m:sup>
                            <m:r>
                              <a:rPr lang="en-US" sz="1200" b="0" i="1" smtClean="0">
                                <a:solidFill>
                                  <a:schemeClr val="bg1"/>
                                </a:solidFill>
                                <a:latin typeface="Cambria Math" charset="0"/>
                              </a:rPr>
                              <m:t>−1</m:t>
                            </m:r>
                          </m:sup>
                        </m:sSubSup>
                      </m:oMath>
                    </m:oMathPara>
                  </a14:m>
                  <a:endParaRPr lang="en-US" sz="1200" dirty="0">
                    <a:solidFill>
                      <a:schemeClr val="bg1"/>
                    </a:solidFill>
                  </a:endParaRPr>
                </a:p>
              </p:txBody>
            </p:sp>
          </mc:Choice>
          <mc:Fallback xmlns="">
            <p:sp>
              <p:nvSpPr>
                <p:cNvPr id="344" name="TextBox 34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752599" y="3261065"/>
                  <a:ext cx="529333" cy="248276"/>
                </a:xfrm>
                <a:prstGeom prst="rect">
                  <a:avLst/>
                </a:prstGeom>
                <a:blipFill rotWithShape="0">
                  <a:blip r:embed="rId6"/>
                  <a:stretch>
                    <a:fillRect l="-1538" r="-1538" b="-19355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pic>
        <p:nvPicPr>
          <p:cNvPr id="3" name="Picture 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164" y="3199568"/>
            <a:ext cx="3175000" cy="24392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51868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Rectangle 10"/>
          <p:cNvSpPr>
            <a:spLocks noChangeArrowheads="1"/>
          </p:cNvSpPr>
          <p:nvPr/>
        </p:nvSpPr>
        <p:spPr bwMode="auto">
          <a:xfrm>
            <a:off x="4343400" y="1066800"/>
            <a:ext cx="4191000" cy="51054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endParaRPr lang="zh-CN" altLang="en-US"/>
          </a:p>
        </p:txBody>
      </p:sp>
      <p:grpSp>
        <p:nvGrpSpPr>
          <p:cNvPr id="338" name="Group 337"/>
          <p:cNvGrpSpPr/>
          <p:nvPr/>
        </p:nvGrpSpPr>
        <p:grpSpPr>
          <a:xfrm>
            <a:off x="304800" y="2370951"/>
            <a:ext cx="3757178" cy="2124849"/>
            <a:chOff x="304800" y="2370951"/>
            <a:chExt cx="3757178" cy="2124849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04800" y="2617211"/>
              <a:ext cx="3757178" cy="1878589"/>
            </a:xfrm>
            <a:prstGeom prst="rect">
              <a:avLst/>
            </a:prstGeom>
          </p:spPr>
        </p:pic>
        <p:cxnSp>
          <p:nvCxnSpPr>
            <p:cNvPr id="4" name="Straight Arrow Connector 3"/>
            <p:cNvCxnSpPr/>
            <p:nvPr/>
          </p:nvCxnSpPr>
          <p:spPr>
            <a:xfrm flipV="1">
              <a:off x="2183389" y="3949700"/>
              <a:ext cx="0" cy="506989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7" name="Straight Arrow Connector 336"/>
            <p:cNvCxnSpPr/>
            <p:nvPr/>
          </p:nvCxnSpPr>
          <p:spPr>
            <a:xfrm>
              <a:off x="2182378" y="2647950"/>
              <a:ext cx="0" cy="506989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" name="TextBox 4"/>
                <p:cNvSpPr txBox="1"/>
                <p:nvPr/>
              </p:nvSpPr>
              <p:spPr>
                <a:xfrm>
                  <a:off x="2057400" y="2370951"/>
                  <a:ext cx="325025" cy="27699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latin typeface="Cambria Math" charset="0"/>
                          </a:rPr>
                          <m:t>2</m:t>
                        </m:r>
                        <m:r>
                          <a:rPr lang="en-US" b="0" i="1" smtClean="0">
                            <a:latin typeface="Cambria Math" charset="0"/>
                          </a:rPr>
                          <m:t>𝜌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5" name="TextBox 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057400" y="2370951"/>
                  <a:ext cx="325025" cy="276999"/>
                </a:xfrm>
                <a:prstGeom prst="rect">
                  <a:avLst/>
                </a:prstGeom>
                <a:blipFill rotWithShape="0">
                  <a:blip r:embed="rId5"/>
                  <a:stretch>
                    <a:fillRect l="-24528" r="-20755" b="-35556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6" name="Right Arrow 5"/>
            <p:cNvSpPr/>
            <p:nvPr/>
          </p:nvSpPr>
          <p:spPr>
            <a:xfrm>
              <a:off x="2562813" y="3429994"/>
              <a:ext cx="533400" cy="253021"/>
            </a:xfrm>
            <a:prstGeom prst="rightArrow">
              <a:avLst/>
            </a:prstGeom>
            <a:solidFill>
              <a:srgbClr val="FF0000">
                <a:alpha val="72000"/>
              </a:srgb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8" name="Straight Arrow Connector 7"/>
            <p:cNvCxnSpPr/>
            <p:nvPr/>
          </p:nvCxnSpPr>
          <p:spPr>
            <a:xfrm flipV="1">
              <a:off x="1905000" y="3352800"/>
              <a:ext cx="533400" cy="425450"/>
            </a:xfrm>
            <a:prstGeom prst="straightConnector1">
              <a:avLst/>
            </a:prstGeom>
            <a:ln>
              <a:solidFill>
                <a:schemeClr val="bg1"/>
              </a:solidFill>
              <a:headEnd type="triangle"/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29" name="TextBox 328"/>
                <p:cNvSpPr txBox="1"/>
                <p:nvPr/>
              </p:nvSpPr>
              <p:spPr>
                <a:xfrm>
                  <a:off x="1752600" y="3261064"/>
                  <a:ext cx="596253" cy="280270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solidFill>
                              <a:schemeClr val="bg1"/>
                            </a:solidFill>
                            <a:latin typeface="Cambria Math" charset="0"/>
                          </a:rPr>
                          <m:t>~</m:t>
                        </m:r>
                        <m:sSubSup>
                          <m:sSubSupPr>
                            <m:ctrlPr>
                              <a:rPr lang="en-US" b="0" i="1" smtClean="0">
                                <a:solidFill>
                                  <a:schemeClr val="bg1"/>
                                </a:solidFill>
                                <a:latin typeface="Cambria Math" charset="0"/>
                              </a:rPr>
                            </m:ctrlPr>
                          </m:sSubSupPr>
                          <m:e>
                            <m:r>
                              <a:rPr lang="en-US" b="0" i="1" smtClean="0">
                                <a:solidFill>
                                  <a:schemeClr val="bg1"/>
                                </a:solidFill>
                                <a:latin typeface="Cambria Math" charset="0"/>
                              </a:rPr>
                              <m:t>𝑘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chemeClr val="bg1"/>
                                </a:solidFill>
                                <a:latin typeface="Cambria Math" charset="0"/>
                              </a:rPr>
                              <m:t>𝐹</m:t>
                            </m:r>
                          </m:sub>
                          <m:sup>
                            <m:r>
                              <a:rPr lang="en-US" b="0" i="1" smtClean="0">
                                <a:solidFill>
                                  <a:schemeClr val="bg1"/>
                                </a:solidFill>
                                <a:latin typeface="Cambria Math" charset="0"/>
                              </a:rPr>
                              <m:t>−1</m:t>
                            </m:r>
                          </m:sup>
                        </m:sSubSup>
                      </m:oMath>
                    </m:oMathPara>
                  </a14:m>
                  <a:endParaRPr lang="en-US" dirty="0">
                    <a:solidFill>
                      <a:schemeClr val="bg1"/>
                    </a:solidFill>
                  </a:endParaRPr>
                </a:p>
              </p:txBody>
            </p:sp>
          </mc:Choice>
          <mc:Fallback xmlns="">
            <p:sp>
              <p:nvSpPr>
                <p:cNvPr id="329" name="TextBox 32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752600" y="3261064"/>
                  <a:ext cx="596253" cy="280270"/>
                </a:xfrm>
                <a:prstGeom prst="rect">
                  <a:avLst/>
                </a:prstGeom>
                <a:blipFill rotWithShape="0">
                  <a:blip r:embed="rId6"/>
                  <a:stretch>
                    <a:fillRect l="-2062" r="-4124" b="-19565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351" name="Group 350"/>
          <p:cNvGrpSpPr/>
          <p:nvPr/>
        </p:nvGrpSpPr>
        <p:grpSpPr>
          <a:xfrm>
            <a:off x="3950747" y="1981200"/>
            <a:ext cx="4172022" cy="3048000"/>
            <a:chOff x="3950747" y="1981200"/>
            <a:chExt cx="4172022" cy="3048000"/>
          </a:xfrm>
        </p:grpSpPr>
        <p:sp>
          <p:nvSpPr>
            <p:cNvPr id="330" name="Up Arrow 329"/>
            <p:cNvSpPr/>
            <p:nvPr/>
          </p:nvSpPr>
          <p:spPr>
            <a:xfrm>
              <a:off x="4435005" y="2514600"/>
              <a:ext cx="400355" cy="2000250"/>
            </a:xfrm>
            <a:prstGeom prst="upArrow">
              <a:avLst/>
            </a:prstGeom>
            <a:gradFill flip="none" rotWithShape="1">
              <a:gsLst>
                <a:gs pos="0">
                  <a:schemeClr val="tx2">
                    <a:lumMod val="75000"/>
                    <a:tint val="66000"/>
                    <a:satMod val="160000"/>
                  </a:schemeClr>
                </a:gs>
                <a:gs pos="50000">
                  <a:schemeClr val="tx2">
                    <a:lumMod val="75000"/>
                    <a:tint val="44500"/>
                    <a:satMod val="160000"/>
                  </a:schemeClr>
                </a:gs>
                <a:gs pos="100000">
                  <a:schemeClr val="tx2">
                    <a:lumMod val="75000"/>
                    <a:tint val="23500"/>
                    <a:satMod val="160000"/>
                  </a:schemeClr>
                </a:gs>
              </a:gsLst>
              <a:path path="circle">
                <a:fillToRect r="100000" b="100000"/>
              </a:path>
              <a:tileRect l="-100000" t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/>
            </a:p>
          </p:txBody>
        </p:sp>
        <p:grpSp>
          <p:nvGrpSpPr>
            <p:cNvPr id="331" name="Group 330"/>
            <p:cNvGrpSpPr/>
            <p:nvPr/>
          </p:nvGrpSpPr>
          <p:grpSpPr>
            <a:xfrm>
              <a:off x="4179347" y="2209800"/>
              <a:ext cx="975585" cy="261300"/>
              <a:chOff x="545775" y="533400"/>
              <a:chExt cx="2177002" cy="583087"/>
            </a:xfrm>
          </p:grpSpPr>
          <p:sp>
            <p:nvSpPr>
              <p:cNvPr id="335" name="TextBox 334"/>
              <p:cNvSpPr txBox="1"/>
              <p:nvPr/>
            </p:nvSpPr>
            <p:spPr>
              <a:xfrm>
                <a:off x="545775" y="533400"/>
                <a:ext cx="2177002" cy="54943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000" dirty="0" smtClean="0">
                    <a:latin typeface="Arial" pitchFamily="34" charset="0"/>
                    <a:cs typeface="Arial" pitchFamily="34" charset="0"/>
                  </a:rPr>
                  <a:t>metal (          )</a:t>
                </a:r>
                <a:endParaRPr lang="en-US" sz="1000" dirty="0">
                  <a:latin typeface="Arial" pitchFamily="34" charset="0"/>
                  <a:cs typeface="Arial" pitchFamily="34" charset="0"/>
                </a:endParaRPr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graphicFrame>
                <p:nvGraphicFramePr>
                  <p:cNvPr id="336" name="Object 335"/>
                  <p:cNvGraphicFramePr>
                    <a:graphicFrameLocks noChangeAspect="1"/>
                  </p:cNvGraphicFramePr>
                  <p:nvPr>
                    <p:extLst>
                      <p:ext uri="{D42A27DB-BD31-4B8C-83A1-F6EECF244321}">
                        <p14:modId xmlns:p14="http://schemas.microsoft.com/office/powerpoint/2010/main" val="3273725162"/>
                      </p:ext>
                    </p:extLst>
                  </p:nvPr>
                </p:nvGraphicFramePr>
                <p:xfrm>
                  <a:off x="1556961" y="624083"/>
                  <a:ext cx="926189" cy="492404"/>
                </p:xfrm>
                <a:graphic>
                  <a:graphicData uri="http://schemas.openxmlformats.org/presentationml/2006/ole">
                    <mc:AlternateContent>
                      <mc:Choice xmlns:v="urn:schemas-microsoft-com:vml" Requires="v">
                        <p:oleObj spid="_x0000_s1075" name="Equation" r:id="rId7" imgW="381000" imgH="203200" progId="Equation.3">
                          <p:embed/>
                        </p:oleObj>
                      </mc:Choice>
                      <mc:Fallback>
                        <p:oleObj name="Equation" r:id="rId7" imgW="381000" imgH="203200" progId="Equation.3">
                          <p:embed/>
                          <p:pic>
                            <p:nvPicPr>
                              <p:cNvPr id="0" name=""/>
                              <p:cNvPicPr/>
                              <p:nvPr/>
                            </p:nvPicPr>
                            <p:blipFill>
                              <a:blip r:embed="rId8"/>
                              <a:stretch>
                                <a:fillRect/>
                              </a:stretch>
                            </p:blipFill>
                            <p:spPr>
                              <a:xfrm>
                                <a:off x="1556961" y="624083"/>
                                <a:ext cx="926189" cy="492404"/>
                              </a:xfrm>
                              <a:prstGeom prst="rect">
                                <a:avLst/>
                              </a:prstGeom>
                            </p:spPr>
                          </p:pic>
                        </p:oleObj>
                      </mc:Fallback>
                    </mc:AlternateContent>
                  </a:graphicData>
                </a:graphic>
              </p:graphicFrame>
            </mc:Choice>
            <mc:Fallback xmlns="">
              <p:graphicFrame>
                <p:nvGraphicFramePr>
                  <p:cNvPr id="336" name="Object 335"/>
                  <p:cNvGraphicFramePr>
                    <a:graphicFrameLocks noChangeAspect="1"/>
                  </p:cNvGraphicFramePr>
                  <p:nvPr>
                    <p:extLst>
                      <p:ext uri="{D42A27DB-BD31-4B8C-83A1-F6EECF244321}">
                        <p14:modId xmlns:p14="http://schemas.microsoft.com/office/powerpoint/2010/main" val="3273725162"/>
                      </p:ext>
                    </p:extLst>
                  </p:nvPr>
                </p:nvGraphicFramePr>
                <p:xfrm>
                  <a:off x="1556961" y="624083"/>
                  <a:ext cx="926189" cy="492404"/>
                </p:xfrm>
                <a:graphic>
                  <a:graphicData uri="http://schemas.openxmlformats.org/presentationml/2006/ole">
                    <mc:AlternateContent>
                      <mc:Choice xmlns:v="urn:schemas-microsoft-com:vml" Requires="v">
                        <p:oleObj spid="_x0000_s1070" name="Equation" r:id="rId9" imgW="381000" imgH="203200" progId="Equation.3">
                          <p:embed/>
                        </p:oleObj>
                      </mc:Choice>
                      <mc:Fallback>
                        <p:oleObj name="Equation" r:id="rId9" imgW="381000" imgH="203200" progId="Equation.3">
                          <p:embed/>
                          <p:pic>
                            <p:nvPicPr>
                              <p:cNvPr id="0" name=""/>
                              <p:cNvPicPr/>
                              <p:nvPr/>
                            </p:nvPicPr>
                            <p:blipFill>
                              <a:blip r:embed="rId10"/>
                              <a:stretch>
                                <a:fillRect/>
                              </a:stretch>
                            </p:blipFill>
                            <p:spPr>
                              <a:xfrm>
                                <a:off x="1556961" y="624083"/>
                                <a:ext cx="926189" cy="492404"/>
                              </a:xfrm>
                              <a:prstGeom prst="rect">
                                <a:avLst/>
                              </a:prstGeom>
                            </p:spPr>
                          </p:pic>
                        </p:oleObj>
                      </mc:Fallback>
                    </mc:AlternateContent>
                  </a:graphicData>
                </a:graphic>
              </p:graphicFrame>
            </mc:Fallback>
          </mc:AlternateContent>
        </p:grpSp>
        <p:grpSp>
          <p:nvGrpSpPr>
            <p:cNvPr id="350" name="Group 349"/>
            <p:cNvGrpSpPr/>
            <p:nvPr/>
          </p:nvGrpSpPr>
          <p:grpSpPr>
            <a:xfrm>
              <a:off x="4953000" y="1981200"/>
              <a:ext cx="3169769" cy="3048000"/>
              <a:chOff x="4953000" y="1981200"/>
              <a:chExt cx="3169769" cy="3048000"/>
            </a:xfrm>
          </p:grpSpPr>
          <p:grpSp>
            <p:nvGrpSpPr>
              <p:cNvPr id="344" name="Group 343"/>
              <p:cNvGrpSpPr/>
              <p:nvPr/>
            </p:nvGrpSpPr>
            <p:grpSpPr>
              <a:xfrm>
                <a:off x="4953000" y="1981200"/>
                <a:ext cx="3169769" cy="3048000"/>
                <a:chOff x="4953000" y="1981200"/>
                <a:chExt cx="3169769" cy="3048000"/>
              </a:xfrm>
            </p:grpSpPr>
            <p:pic>
              <p:nvPicPr>
                <p:cNvPr id="328" name="Picture 143"/>
                <p:cNvPicPr>
                  <a:picLocks noChangeAspect="1" noChangeArrowheads="1"/>
                </p:cNvPicPr>
                <p:nvPr/>
              </p:nvPicPr>
              <p:blipFill rotWithShape="1">
                <a:blip r:embed="rId11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t="50000"/>
                <a:stretch/>
              </p:blipFill>
              <p:spPr bwMode="auto">
                <a:xfrm>
                  <a:off x="4953000" y="1981200"/>
                  <a:ext cx="3169769" cy="2986459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  <p:sp>
              <p:nvSpPr>
                <p:cNvPr id="339" name="TextBox 338"/>
                <p:cNvSpPr txBox="1"/>
                <p:nvPr/>
              </p:nvSpPr>
              <p:spPr>
                <a:xfrm>
                  <a:off x="5386066" y="2100590"/>
                  <a:ext cx="2459328" cy="261610"/>
                </a:xfrm>
                <a:prstGeom prst="rect">
                  <a:avLst/>
                </a:prstGeom>
                <a:solidFill>
                  <a:schemeClr val="bg1"/>
                </a:solidFill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1100" b="1" dirty="0" smtClean="0"/>
                    <a:t>relative dopant precursor flow (%)</a:t>
                  </a:r>
                  <a:endParaRPr lang="en-US" sz="1100" b="1" dirty="0"/>
                </a:p>
              </p:txBody>
            </p:sp>
            <p:sp>
              <p:nvSpPr>
                <p:cNvPr id="340" name="TextBox 339"/>
                <p:cNvSpPr txBox="1"/>
                <p:nvPr/>
              </p:nvSpPr>
              <p:spPr>
                <a:xfrm>
                  <a:off x="5562600" y="4767590"/>
                  <a:ext cx="2270173" cy="261610"/>
                </a:xfrm>
                <a:prstGeom prst="rect">
                  <a:avLst/>
                </a:prstGeom>
                <a:solidFill>
                  <a:schemeClr val="bg1"/>
                </a:solidFill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1100" b="1" smtClean="0"/>
                    <a:t>free electron density (10</a:t>
                  </a:r>
                  <a:r>
                    <a:rPr lang="en-US" sz="1100" b="1" baseline="30000" smtClean="0"/>
                    <a:t>20 </a:t>
                  </a:r>
                  <a:r>
                    <a:rPr lang="en-US" sz="1100" b="1" smtClean="0"/>
                    <a:t>cm</a:t>
                  </a:r>
                  <a:r>
                    <a:rPr lang="en-US" sz="1100" b="1" baseline="30000" smtClean="0"/>
                    <a:t>-3</a:t>
                  </a:r>
                  <a:r>
                    <a:rPr lang="en-US" sz="1100" b="1" smtClean="0"/>
                    <a:t>)</a:t>
                  </a:r>
                  <a:endParaRPr lang="en-US" sz="1100" b="1"/>
                </a:p>
              </p:txBody>
            </p:sp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341" name="TextBox 340"/>
                    <p:cNvSpPr txBox="1"/>
                    <p:nvPr/>
                  </p:nvSpPr>
                  <p:spPr>
                    <a:xfrm rot="16200000">
                      <a:off x="4013755" y="3383920"/>
                      <a:ext cx="2444900" cy="261610"/>
                    </a:xfrm>
                    <a:prstGeom prst="rect">
                      <a:avLst/>
                    </a:prstGeom>
                    <a:solidFill>
                      <a:schemeClr val="bg1"/>
                    </a:solidFill>
                  </p:spPr>
                  <p:txBody>
                    <a:bodyPr wrap="none" rtlCol="0">
                      <a:spAutoFit/>
                    </a:bodyPr>
                    <a:lstStyle/>
                    <a:p>
                      <a:r>
                        <a:rPr lang="en-US" sz="1100" b="1" dirty="0" smtClean="0"/>
                        <a:t>electron localization length </a:t>
                      </a:r>
                      <a14:m>
                        <m:oMath xmlns:m="http://schemas.openxmlformats.org/officeDocument/2006/math">
                          <m:r>
                            <a:rPr lang="en-US" sz="1100" b="1" i="1" smtClean="0">
                              <a:latin typeface="Cambria Math" charset="0"/>
                            </a:rPr>
                            <m:t>𝝃</m:t>
                          </m:r>
                          <m:r>
                            <a:rPr lang="en-US" sz="1100" b="1" i="1" smtClean="0">
                              <a:latin typeface="Cambria Math" charset="0"/>
                            </a:rPr>
                            <m:t> </m:t>
                          </m:r>
                        </m:oMath>
                      </a14:m>
                      <a:r>
                        <a:rPr lang="en-US" sz="1100" b="1" dirty="0" smtClean="0"/>
                        <a:t>(nm)</a:t>
                      </a:r>
                      <a:endParaRPr lang="en-US" sz="1100" b="1" dirty="0"/>
                    </a:p>
                  </p:txBody>
                </p:sp>
              </mc:Choice>
              <mc:Fallback xmlns="">
                <p:sp>
                  <p:nvSpPr>
                    <p:cNvPr id="341" name="TextBox 340"/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 rot="16200000">
                      <a:off x="4013755" y="3383920"/>
                      <a:ext cx="2444900" cy="261610"/>
                    </a:xfrm>
                    <a:prstGeom prst="rect">
                      <a:avLst/>
                    </a:prstGeom>
                    <a:blipFill rotWithShape="0">
                      <a:blip r:embed="rId12"/>
                      <a:stretch>
                        <a:fillRect l="-76190" r="-102381"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p:sp>
              <p:nvSpPr>
                <p:cNvPr id="343" name="TextBox 342"/>
                <p:cNvSpPr txBox="1"/>
                <p:nvPr/>
              </p:nvSpPr>
              <p:spPr>
                <a:xfrm>
                  <a:off x="7042846" y="3625850"/>
                  <a:ext cx="498640" cy="304800"/>
                </a:xfrm>
                <a:prstGeom prst="rect">
                  <a:avLst/>
                </a:prstGeom>
                <a:solidFill>
                  <a:schemeClr val="bg1"/>
                </a:solidFill>
              </p:spPr>
              <p:txBody>
                <a:bodyPr wrap="square" rtlCol="0"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342" name="TextBox 341"/>
                <p:cNvSpPr txBox="1"/>
                <p:nvPr/>
              </p:nvSpPr>
              <p:spPr>
                <a:xfrm>
                  <a:off x="6358203" y="3746515"/>
                  <a:ext cx="1369286" cy="246221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1000" i="1" dirty="0" err="1" smtClean="0"/>
                    <a:t>nanocrystal</a:t>
                  </a:r>
                  <a:r>
                    <a:rPr lang="en-US" sz="1000" i="1" dirty="0" smtClean="0"/>
                    <a:t> diameter</a:t>
                  </a:r>
                  <a:endParaRPr lang="en-US" sz="1000" i="1" dirty="0"/>
                </a:p>
              </p:txBody>
            </p:sp>
          </p:grpSp>
          <p:cxnSp>
            <p:nvCxnSpPr>
              <p:cNvPr id="346" name="Straight Connector 345"/>
              <p:cNvCxnSpPr/>
              <p:nvPr/>
            </p:nvCxnSpPr>
            <p:spPr>
              <a:xfrm>
                <a:off x="6681358" y="3356882"/>
                <a:ext cx="0" cy="457200"/>
              </a:xfrm>
              <a:prstGeom prst="line">
                <a:avLst/>
              </a:prstGeom>
              <a:ln w="50800">
                <a:solidFill>
                  <a:schemeClr val="bg1"/>
                </a:solidFill>
              </a:ln>
              <a:effectLst>
                <a:outerShdw blurRad="50800" dist="50800" dir="5400000" algn="ctr" rotWithShape="0">
                  <a:schemeClr val="bg1"/>
                </a:outerShdw>
              </a:effectLst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9" name="Straight Arrow Connector 348"/>
              <p:cNvCxnSpPr/>
              <p:nvPr/>
            </p:nvCxnSpPr>
            <p:spPr>
              <a:xfrm>
                <a:off x="6358203" y="3746515"/>
                <a:ext cx="0" cy="368285"/>
              </a:xfrm>
              <a:prstGeom prst="straightConnector1">
                <a:avLst/>
              </a:prstGeom>
              <a:ln w="12700">
                <a:solidFill>
                  <a:schemeClr val="tx1"/>
                </a:solidFill>
                <a:tailEnd type="triangle" w="sm" len="med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32" name="Group 331"/>
            <p:cNvGrpSpPr/>
            <p:nvPr/>
          </p:nvGrpSpPr>
          <p:grpSpPr>
            <a:xfrm>
              <a:off x="3950747" y="4546686"/>
              <a:ext cx="1307053" cy="253916"/>
              <a:chOff x="391886" y="5303370"/>
              <a:chExt cx="2916667" cy="566610"/>
            </a:xfrm>
          </p:grpSpPr>
          <p:sp>
            <p:nvSpPr>
              <p:cNvPr id="333" name="TextBox 332"/>
              <p:cNvSpPr txBox="1"/>
              <p:nvPr/>
            </p:nvSpPr>
            <p:spPr>
              <a:xfrm>
                <a:off x="391886" y="5303370"/>
                <a:ext cx="2916667" cy="5666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050" dirty="0" smtClean="0">
                    <a:latin typeface="Arial" pitchFamily="34" charset="0"/>
                    <a:cs typeface="Arial" pitchFamily="34" charset="0"/>
                  </a:rPr>
                  <a:t>insulator (             )</a:t>
                </a:r>
                <a:endParaRPr lang="en-US" sz="1050" dirty="0">
                  <a:latin typeface="Arial" pitchFamily="34" charset="0"/>
                  <a:cs typeface="Arial" pitchFamily="34" charset="0"/>
                </a:endParaRPr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graphicFrame>
                <p:nvGraphicFramePr>
                  <p:cNvPr id="334" name="Object 333"/>
                  <p:cNvGraphicFramePr>
                    <a:graphicFrameLocks noChangeAspect="1"/>
                  </p:cNvGraphicFramePr>
                  <p:nvPr>
                    <p:extLst>
                      <p:ext uri="{D42A27DB-BD31-4B8C-83A1-F6EECF244321}">
                        <p14:modId xmlns:p14="http://schemas.microsoft.com/office/powerpoint/2010/main" val="1496846523"/>
                      </p:ext>
                    </p:extLst>
                  </p:nvPr>
                </p:nvGraphicFramePr>
                <p:xfrm>
                  <a:off x="1842863" y="5427889"/>
                  <a:ext cx="1166008" cy="413747"/>
                </p:xfrm>
                <a:graphic>
                  <a:graphicData uri="http://schemas.openxmlformats.org/presentationml/2006/ole">
                    <mc:AlternateContent>
                      <mc:Choice xmlns:v="urn:schemas-microsoft-com:vml" Requires="v">
                        <p:oleObj spid="_x0000_s1076" name="Equation" r:id="rId13" imgW="571320" imgH="203040" progId="Equation.DSMT4">
                          <p:embed/>
                        </p:oleObj>
                      </mc:Choice>
                      <mc:Fallback>
                        <p:oleObj name="Equation" r:id="rId13" imgW="571320" imgH="203040" progId="Equation.DSMT4">
                          <p:embed/>
                          <p:pic>
                            <p:nvPicPr>
                              <p:cNvPr id="0" name=""/>
                              <p:cNvPicPr/>
                              <p:nvPr/>
                            </p:nvPicPr>
                            <p:blipFill>
                              <a:blip r:embed="rId14"/>
                              <a:stretch>
                                <a:fillRect/>
                              </a:stretch>
                            </p:blipFill>
                            <p:spPr>
                              <a:xfrm>
                                <a:off x="1842863" y="5427889"/>
                                <a:ext cx="1166008" cy="413747"/>
                              </a:xfrm>
                              <a:prstGeom prst="rect">
                                <a:avLst/>
                              </a:prstGeom>
                            </p:spPr>
                          </p:pic>
                        </p:oleObj>
                      </mc:Fallback>
                    </mc:AlternateContent>
                  </a:graphicData>
                </a:graphic>
              </p:graphicFrame>
            </mc:Choice>
            <mc:Fallback xmlns="">
              <p:graphicFrame>
                <p:nvGraphicFramePr>
                  <p:cNvPr id="334" name="Object 333"/>
                  <p:cNvGraphicFramePr>
                    <a:graphicFrameLocks noChangeAspect="1"/>
                  </p:cNvGraphicFramePr>
                  <p:nvPr>
                    <p:extLst>
                      <p:ext uri="{D42A27DB-BD31-4B8C-83A1-F6EECF244321}">
                        <p14:modId xmlns:p14="http://schemas.microsoft.com/office/powerpoint/2010/main" val="1496846523"/>
                      </p:ext>
                    </p:extLst>
                  </p:nvPr>
                </p:nvGraphicFramePr>
                <p:xfrm>
                  <a:off x="1842863" y="5427889"/>
                  <a:ext cx="1166008" cy="413747"/>
                </p:xfrm>
                <a:graphic>
                  <a:graphicData uri="http://schemas.openxmlformats.org/presentationml/2006/ole">
                    <mc:AlternateContent>
                      <mc:Choice xmlns:v="urn:schemas-microsoft-com:vml" Requires="v">
                        <p:oleObj spid="_x0000_s1071" name="Equation" r:id="rId15" imgW="571320" imgH="203040" progId="Equation.DSMT4">
                          <p:embed/>
                        </p:oleObj>
                      </mc:Choice>
                      <mc:Fallback>
                        <p:oleObj name="Equation" r:id="rId15" imgW="571320" imgH="203040" progId="Equation.DSMT4">
                          <p:embed/>
                          <p:pic>
                            <p:nvPicPr>
                              <p:cNvPr id="0" name=""/>
                              <p:cNvPicPr/>
                              <p:nvPr/>
                            </p:nvPicPr>
                            <p:blipFill>
                              <a:blip r:embed="rId16"/>
                              <a:stretch>
                                <a:fillRect/>
                              </a:stretch>
                            </p:blipFill>
                            <p:spPr>
                              <a:xfrm>
                                <a:off x="1842863" y="5427889"/>
                                <a:ext cx="1166008" cy="413747"/>
                              </a:xfrm>
                              <a:prstGeom prst="rect">
                                <a:avLst/>
                              </a:prstGeom>
                            </p:spPr>
                          </p:pic>
                        </p:oleObj>
                      </mc:Fallback>
                    </mc:AlternateContent>
                  </a:graphicData>
                </a:graphic>
              </p:graphicFrame>
            </mc:Fallback>
          </mc:AlternateContent>
        </p:grp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1828</TotalTime>
  <Words>230</Words>
  <Application>Microsoft Macintosh PowerPoint</Application>
  <PresentationFormat>On-screen Show (4:3)</PresentationFormat>
  <Paragraphs>19</Paragraphs>
  <Slides>2</Slides>
  <Notes>2</Notes>
  <HiddenSlides>0</HiddenSlides>
  <MMClips>0</MMClips>
  <ScaleCrop>false</ScaleCrop>
  <HeadingPairs>
    <vt:vector size="8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8" baseType="lpstr">
      <vt:lpstr>Arial</vt:lpstr>
      <vt:lpstr>Cambria Math</vt:lpstr>
      <vt:lpstr>Gulim</vt:lpstr>
      <vt:lpstr>ＭＳ Ｐゴシック</vt:lpstr>
      <vt:lpstr>Default Design</vt:lpstr>
      <vt:lpstr>Equation</vt:lpstr>
      <vt:lpstr>PowerPoint Presentation</vt:lpstr>
      <vt:lpstr>PowerPoint Presentation</vt:lpstr>
    </vt:vector>
  </TitlesOfParts>
  <Company>University Of Minnesota</Company>
  <LinksUpToDate>false</LinksUpToDate>
  <SharedDoc>false</SharedDoc>
  <HyperlinksChanged>false</HyperlinksChanged>
  <AppVersion>15.0032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C. Daniel Frisbie</dc:creator>
  <cp:lastModifiedBy>Divya Abhat</cp:lastModifiedBy>
  <cp:revision>86</cp:revision>
  <cp:lastPrinted>2016-03-10T20:16:57Z</cp:lastPrinted>
  <dcterms:created xsi:type="dcterms:W3CDTF">2008-02-19T15:24:06Z</dcterms:created>
  <dcterms:modified xsi:type="dcterms:W3CDTF">2017-06-16T16:01:27Z</dcterms:modified>
</cp:coreProperties>
</file>