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7DBFF"/>
    <a:srgbClr val="C5E2FF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0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59B3-7981-448C-B8DE-88564DB6F1F3}" type="datetimeFigureOut">
              <a:rPr lang="en-US" smtClean="0"/>
              <a:pPr/>
              <a:t>5/8/2012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58C3C-1803-40CC-A88B-6D5BC86C0D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59B3-7981-448C-B8DE-88564DB6F1F3}" type="datetimeFigureOut">
              <a:rPr lang="en-US" smtClean="0"/>
              <a:pPr/>
              <a:t>5/8/2012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58C3C-1803-40CC-A88B-6D5BC86C0D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59B3-7981-448C-B8DE-88564DB6F1F3}" type="datetimeFigureOut">
              <a:rPr lang="en-US" smtClean="0"/>
              <a:pPr/>
              <a:t>5/8/2012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58C3C-1803-40CC-A88B-6D5BC86C0D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59B3-7981-448C-B8DE-88564DB6F1F3}" type="datetimeFigureOut">
              <a:rPr lang="en-US" smtClean="0"/>
              <a:pPr/>
              <a:t>5/8/2012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58C3C-1803-40CC-A88B-6D5BC86C0D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59B3-7981-448C-B8DE-88564DB6F1F3}" type="datetimeFigureOut">
              <a:rPr lang="en-US" smtClean="0"/>
              <a:pPr/>
              <a:t>5/8/2012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58C3C-1803-40CC-A88B-6D5BC86C0D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59B3-7981-448C-B8DE-88564DB6F1F3}" type="datetimeFigureOut">
              <a:rPr lang="en-US" smtClean="0"/>
              <a:pPr/>
              <a:t>5/8/2012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58C3C-1803-40CC-A88B-6D5BC86C0D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59B3-7981-448C-B8DE-88564DB6F1F3}" type="datetimeFigureOut">
              <a:rPr lang="en-US" smtClean="0"/>
              <a:pPr/>
              <a:t>5/8/2012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58C3C-1803-40CC-A88B-6D5BC86C0D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59B3-7981-448C-B8DE-88564DB6F1F3}" type="datetimeFigureOut">
              <a:rPr lang="en-US" smtClean="0"/>
              <a:pPr/>
              <a:t>5/8/2012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58C3C-1803-40CC-A88B-6D5BC86C0D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59B3-7981-448C-B8DE-88564DB6F1F3}" type="datetimeFigureOut">
              <a:rPr lang="en-US" smtClean="0"/>
              <a:pPr/>
              <a:t>5/8/2012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58C3C-1803-40CC-A88B-6D5BC86C0D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59B3-7981-448C-B8DE-88564DB6F1F3}" type="datetimeFigureOut">
              <a:rPr lang="en-US" smtClean="0"/>
              <a:pPr/>
              <a:t>5/8/2012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58C3C-1803-40CC-A88B-6D5BC86C0D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59B3-7981-448C-B8DE-88564DB6F1F3}" type="datetimeFigureOut">
              <a:rPr lang="en-US" smtClean="0"/>
              <a:pPr/>
              <a:t>5/8/2012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58C3C-1803-40CC-A88B-6D5BC86C0D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6459B3-7981-448C-B8DE-88564DB6F1F3}" type="datetimeFigureOut">
              <a:rPr lang="en-US" smtClean="0"/>
              <a:pPr/>
              <a:t>5/8/2012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58C3C-1803-40CC-A88B-6D5BC86C0D8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half" idx="2"/>
          </p:nvPr>
        </p:nvSpPr>
        <p:spPr>
          <a:xfrm>
            <a:off x="304800" y="1524000"/>
            <a:ext cx="4648200" cy="31242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/>
              <a:t>Facile methods for detecting and repairing damaged regions of materials are critically important in numerous structural and functional materials, from airplane wings to fabrics to microelectronics to biological implant materials.  </a:t>
            </a:r>
            <a:r>
              <a:rPr lang="en-US" b="1" dirty="0" err="1" smtClean="0"/>
              <a:t>Emrick</a:t>
            </a:r>
            <a:r>
              <a:rPr lang="en-US" b="1" dirty="0" smtClean="0"/>
              <a:t>, Crosby, </a:t>
            </a:r>
            <a:r>
              <a:rPr lang="en-US" dirty="0" smtClean="0"/>
              <a:t>and </a:t>
            </a:r>
            <a:r>
              <a:rPr lang="en-US" b="1" dirty="0" smtClean="0"/>
              <a:t>Russell</a:t>
            </a:r>
            <a:r>
              <a:rPr lang="en-US" dirty="0" smtClean="0"/>
              <a:t>, working in the Materials Research Science and Engineering Center (MRSEC) on Polymers at UMass Amherst, demonstrated that microcapsules can carry nanoparticles across a damaged substrate, sense the damaged regions, and deposit </a:t>
            </a:r>
            <a:r>
              <a:rPr lang="en-US" dirty="0" err="1" smtClean="0"/>
              <a:t>nanoparticles</a:t>
            </a:r>
            <a:r>
              <a:rPr lang="en-US" dirty="0" smtClean="0"/>
              <a:t> selectively into the damaged areas, leaving the rest of the surface unaffected.  The work represents an experimental realization of a theoretical challenge described by </a:t>
            </a:r>
            <a:r>
              <a:rPr lang="en-US" dirty="0" err="1" smtClean="0"/>
              <a:t>Balazs</a:t>
            </a:r>
            <a:r>
              <a:rPr lang="en-US" dirty="0" smtClean="0"/>
              <a:t> (U Pittsburgh), termed “repair-and-go”.  The success of “repair-and-go” hinges on microencapsulation with polymer surfactants, as the thin polymer capsule wall (the polymer structure of the capsules is shown in the figure) allows </a:t>
            </a:r>
            <a:r>
              <a:rPr lang="en-US" dirty="0" err="1" smtClean="0"/>
              <a:t>nanoparticles</a:t>
            </a:r>
            <a:r>
              <a:rPr lang="en-US" dirty="0" smtClean="0"/>
              <a:t> to pass out of the capsule and into the crack.  Moreover, the polymer is anti-fouling, preventing irreversible absorption of the capsule on the substrate or in the damaged region.   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8229600" y="2133600"/>
            <a:ext cx="304800" cy="152400"/>
          </a:xfrm>
          <a:prstGeom prst="rect">
            <a:avLst/>
          </a:prstGeom>
          <a:noFill/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27" name="Straight Connector 1026"/>
          <p:cNvCxnSpPr>
            <a:stCxn id="3" idx="0"/>
          </p:cNvCxnSpPr>
          <p:nvPr/>
        </p:nvCxnSpPr>
        <p:spPr>
          <a:xfrm flipV="1">
            <a:off x="8382000" y="1981200"/>
            <a:ext cx="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783775" y="1170801"/>
            <a:ext cx="5607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Creating a “repair-and-go” system using </a:t>
            </a:r>
            <a:r>
              <a:rPr lang="en-US" sz="1200" b="1" dirty="0" err="1" smtClean="0">
                <a:latin typeface="Arial" pitchFamily="34" charset="0"/>
                <a:cs typeface="Arial" pitchFamily="34" charset="0"/>
              </a:rPr>
              <a:t>nanoparticle</a:t>
            </a: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 microencapsulation</a:t>
            </a:r>
            <a:endParaRPr lang="en-US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Curved Left Arrow 20"/>
          <p:cNvSpPr/>
          <p:nvPr/>
        </p:nvSpPr>
        <p:spPr>
          <a:xfrm rot="4344455">
            <a:off x="7611924" y="3106412"/>
            <a:ext cx="304800" cy="6858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4953000" y="1524000"/>
            <a:ext cx="3845268" cy="2928026"/>
            <a:chOff x="4953000" y="1524000"/>
            <a:chExt cx="3845268" cy="2928026"/>
          </a:xfrm>
        </p:grpSpPr>
        <p:grpSp>
          <p:nvGrpSpPr>
            <p:cNvPr id="1029" name="Group 1028"/>
            <p:cNvGrpSpPr/>
            <p:nvPr/>
          </p:nvGrpSpPr>
          <p:grpSpPr>
            <a:xfrm>
              <a:off x="4953000" y="1524000"/>
              <a:ext cx="3845268" cy="2928026"/>
              <a:chOff x="4781550" y="1676400"/>
              <a:chExt cx="4207218" cy="3200400"/>
            </a:xfrm>
          </p:grpSpPr>
          <p:pic>
            <p:nvPicPr>
              <p:cNvPr id="8" name="Picture 106" descr="y0197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500"/>
              <a:stretch>
                <a:fillRect/>
              </a:stretch>
            </p:blipFill>
            <p:spPr bwMode="auto">
              <a:xfrm>
                <a:off x="4781550" y="1676400"/>
                <a:ext cx="4207218" cy="32004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028" name="Rectangle 1027"/>
              <p:cNvSpPr/>
              <p:nvPr/>
            </p:nvSpPr>
            <p:spPr>
              <a:xfrm>
                <a:off x="5198413" y="1878419"/>
                <a:ext cx="2167688" cy="380999"/>
              </a:xfrm>
              <a:prstGeom prst="rect">
                <a:avLst/>
              </a:prstGeom>
              <a:solidFill>
                <a:srgbClr val="B7DB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b="1" dirty="0" smtClean="0">
                    <a:solidFill>
                      <a:schemeClr val="tx1"/>
                    </a:solidFill>
                  </a:rPr>
                  <a:t>Selective </a:t>
                </a:r>
                <a:r>
                  <a:rPr lang="en-US" sz="1400" b="1" dirty="0" err="1" smtClean="0">
                    <a:solidFill>
                      <a:schemeClr val="tx1"/>
                    </a:solidFill>
                  </a:rPr>
                  <a:t>nanoparticle</a:t>
                </a:r>
                <a:r>
                  <a:rPr lang="en-US" sz="1400" b="1" dirty="0" smtClean="0">
                    <a:solidFill>
                      <a:schemeClr val="tx1"/>
                    </a:solidFill>
                  </a:rPr>
                  <a:t> deposition </a:t>
                </a:r>
                <a:endParaRPr lang="en-US" sz="1400" b="1" dirty="0">
                  <a:solidFill>
                    <a:schemeClr val="tx1"/>
                  </a:solidFill>
                </a:endParaRPr>
              </a:p>
            </p:txBody>
          </p:sp>
        </p:grpSp>
        <p:graphicFrame>
          <p:nvGraphicFramePr>
            <p:cNvPr id="29" name="Object 2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89125775"/>
                </p:ext>
              </p:extLst>
            </p:nvPr>
          </p:nvGraphicFramePr>
          <p:xfrm>
            <a:off x="7947025" y="2063750"/>
            <a:ext cx="815975" cy="546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5" name="CS ChemDraw Drawing" r:id="rId4" imgW="1160834" imgH="775299" progId="ChemDraw.Document.6.0">
                    <p:embed/>
                  </p:oleObj>
                </mc:Choice>
                <mc:Fallback>
                  <p:oleObj name="CS ChemDraw Drawing" r:id="rId4" imgW="1160834" imgH="775299" progId="ChemDraw.Document.6.0">
                    <p:embed/>
                    <p:pic>
                      <p:nvPicPr>
                        <p:cNvPr id="0" name="Picture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947025" y="2063750"/>
                          <a:ext cx="815975" cy="5461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" name="TextBox 19"/>
            <p:cNvSpPr txBox="1"/>
            <p:nvPr/>
          </p:nvSpPr>
          <p:spPr>
            <a:xfrm>
              <a:off x="7010400" y="2209800"/>
              <a:ext cx="1300356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i="1" dirty="0" smtClean="0"/>
                <a:t>Polymer-stabilized </a:t>
              </a:r>
            </a:p>
            <a:p>
              <a:r>
                <a:rPr lang="en-US" sz="1100" b="1" i="1" dirty="0" smtClean="0"/>
                <a:t>microcapsule</a:t>
              </a:r>
              <a:endParaRPr lang="en-US" sz="1100" b="1" i="1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7210513" y="2971800"/>
              <a:ext cx="942887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i="1" dirty="0" err="1" smtClean="0">
                  <a:solidFill>
                    <a:schemeClr val="bg1"/>
                  </a:solidFill>
                </a:rPr>
                <a:t>Nanoparticle</a:t>
              </a:r>
              <a:endParaRPr lang="en-US" sz="1100" b="1" i="1" dirty="0" smtClean="0">
                <a:solidFill>
                  <a:schemeClr val="bg1"/>
                </a:solidFill>
              </a:endParaRPr>
            </a:p>
            <a:p>
              <a:r>
                <a:rPr lang="en-US" sz="1100" b="1" i="1" dirty="0" smtClean="0">
                  <a:solidFill>
                    <a:schemeClr val="bg1"/>
                  </a:solidFill>
                </a:rPr>
                <a:t>release</a:t>
              </a:r>
              <a:endParaRPr lang="en-US" sz="1100" b="1" i="1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1230</TotalTime>
  <Words>194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Office Theme</vt:lpstr>
      <vt:lpstr>CS ChemDraw Drawing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IRG I. A Novel Approach to Addressable 4 Teradot/in2 Patterned media</dc:title>
  <dc:creator>Linda</dc:creator>
  <cp:lastModifiedBy>MRSEC</cp:lastModifiedBy>
  <cp:revision>24</cp:revision>
  <dcterms:created xsi:type="dcterms:W3CDTF">2010-02-04T16:57:47Z</dcterms:created>
  <dcterms:modified xsi:type="dcterms:W3CDTF">2012-05-08T14:19:16Z</dcterms:modified>
</cp:coreProperties>
</file>