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36" autoAdjust="0"/>
    <p:restoredTop sz="94660" autoAdjust="0"/>
  </p:normalViewPr>
  <p:slideViewPr>
    <p:cSldViewPr>
      <p:cViewPr>
        <p:scale>
          <a:sx n="100" d="100"/>
          <a:sy n="100" d="100"/>
        </p:scale>
        <p:origin x="-8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8" d="100"/>
          <a:sy n="38" d="100"/>
        </p:scale>
        <p:origin x="-1512" y="-6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35A30F5-A6E2-4C70-B3BD-D0E7EB5B4DC9}" type="datetimeFigureOut">
              <a:rPr lang="en-US" smtClean="0"/>
              <a:pPr/>
              <a:t>5/8/2012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432A5C6-FCFB-4E53-8B7F-5B6FD425A1E0}" type="slidenum">
              <a:rPr lang="en-US" smtClean="0"/>
              <a:pPr/>
              <a:t>‹#›</a:t>
            </a:fld>
            <a:endParaRPr lang="en-US"/>
          </a:p>
        </p:txBody>
      </p:sp>
    </p:spTree>
    <p:extLst>
      <p:ext uri="{BB962C8B-B14F-4D97-AF65-F5344CB8AC3E}">
        <p14:creationId xmlns:p14="http://schemas.microsoft.com/office/powerpoint/2010/main" val="4218544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35E5F0E-7104-4126-BB70-36573FE47BB9}" type="datetimeFigureOut">
              <a:rPr lang="en-US" smtClean="0"/>
              <a:pPr/>
              <a:t>5/8/2012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CF67BD8-3044-485B-B527-9A52BFD267F5}" type="slidenum">
              <a:rPr lang="en-US" smtClean="0"/>
              <a:pPr/>
              <a:t>‹#›</a:t>
            </a:fld>
            <a:endParaRPr lang="en-US"/>
          </a:p>
        </p:txBody>
      </p:sp>
    </p:spTree>
    <p:extLst>
      <p:ext uri="{BB962C8B-B14F-4D97-AF65-F5344CB8AC3E}">
        <p14:creationId xmlns:p14="http://schemas.microsoft.com/office/powerpoint/2010/main" val="2509308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 thin sheet is crushed into a small three-dimensional volume, it invariably forms a structure with a low volume fraction but high resistance to further compression.  Being a far-from-equilibrium process, forced crumpling is not necessarily amenable to a statistical description in which the parameters of the initially flat sheet and the final confinement fully specify the resulting crumpled state. Instead, the internal geometry and mechanical properties of the crumpled ball may reflect the history of its preparation. </a:t>
            </a:r>
          </a:p>
          <a:p>
            <a:r>
              <a:rPr lang="en-US" dirty="0"/>
              <a:t> </a:t>
            </a:r>
          </a:p>
          <a:p>
            <a:r>
              <a:rPr lang="en-US" dirty="0"/>
              <a:t>We have performed X-ray </a:t>
            </a:r>
            <a:r>
              <a:rPr lang="en-US" dirty="0" err="1"/>
              <a:t>microtomography</a:t>
            </a:r>
            <a:r>
              <a:rPr lang="en-US" dirty="0"/>
              <a:t> experiments on foils crushed into a ball to uncover their detailed 3D structure. These measurements reveal that the internal 3-dimensional geometry of a crumpled ball is in many respects isotropic and homogeneous.  In these respects, crumpling recapitulates other classic </a:t>
            </a:r>
            <a:r>
              <a:rPr lang="en-US" dirty="0" err="1"/>
              <a:t>nonequilibrium</a:t>
            </a:r>
            <a:r>
              <a:rPr lang="en-US" dirty="0"/>
              <a:t> problems such as turbulence, where a system driven by long-wavelength, low-symmetry, forcing shows only rather subtle fingerprints of the forcing mechanism.  However, we find local </a:t>
            </a:r>
            <a:r>
              <a:rPr lang="en-US" dirty="0" err="1"/>
              <a:t>nematic</a:t>
            </a:r>
            <a:r>
              <a:rPr lang="en-US" dirty="0"/>
              <a:t> ordering of the sheet into parallel stacks. The layering proceeds radially inwards from the outer surface. The extent of this layering increases with the volume fraction, or degree of compression.  Stacking of the material into thicker “walls” may be either an alternative or an assistive mechanism to the formation of ridges, in endowing the crumpled material with structural rigidity.</a:t>
            </a:r>
          </a:p>
          <a:p>
            <a:endParaRPr lang="en-US" dirty="0"/>
          </a:p>
        </p:txBody>
      </p:sp>
      <p:sp>
        <p:nvSpPr>
          <p:cNvPr id="4" name="Slide Number Placeholder 3"/>
          <p:cNvSpPr>
            <a:spLocks noGrp="1"/>
          </p:cNvSpPr>
          <p:nvPr>
            <p:ph type="sldNum" sz="quarter" idx="10"/>
          </p:nvPr>
        </p:nvSpPr>
        <p:spPr/>
        <p:txBody>
          <a:bodyPr/>
          <a:lstStyle/>
          <a:p>
            <a:fld id="{1CF67BD8-3044-485B-B527-9A52BFD267F5}" type="slidenum">
              <a:rPr lang="en-US" smtClean="0"/>
              <a:pPr/>
              <a:t>1</a:t>
            </a:fld>
            <a:endParaRPr lang="en-US"/>
          </a:p>
        </p:txBody>
      </p:sp>
    </p:spTree>
    <p:extLst>
      <p:ext uri="{BB962C8B-B14F-4D97-AF65-F5344CB8AC3E}">
        <p14:creationId xmlns:p14="http://schemas.microsoft.com/office/powerpoint/2010/main" val="3624983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 y="76200"/>
            <a:ext cx="8763000" cy="533400"/>
          </a:xfrm>
        </p:spPr>
        <p:txBody>
          <a:bodyPr>
            <a:normAutofit/>
          </a:bodyPr>
          <a:lstStyle>
            <a:lvl1pPr>
              <a:defRPr sz="1400" b="1" baseline="0"/>
            </a:lvl1pPr>
          </a:lstStyle>
          <a:p>
            <a:r>
              <a:rPr lang="en-US" dirty="0" smtClean="0"/>
              <a:t>Highlight Title</a:t>
            </a:r>
            <a:endParaRPr lang="en-US" dirty="0"/>
          </a:p>
        </p:txBody>
      </p:sp>
      <p:sp>
        <p:nvSpPr>
          <p:cNvPr id="25" name="Picture Placeholder 24"/>
          <p:cNvSpPr>
            <a:spLocks noGrp="1"/>
          </p:cNvSpPr>
          <p:nvPr>
            <p:ph type="pic" sz="quarter" idx="10"/>
          </p:nvPr>
        </p:nvSpPr>
        <p:spPr>
          <a:xfrm>
            <a:off x="152400" y="1295400"/>
            <a:ext cx="4419600" cy="2362200"/>
          </a:xfrm>
        </p:spPr>
        <p:txBody>
          <a:bodyPr/>
          <a:lstStyle>
            <a:lvl1pPr>
              <a:defRPr baseline="0"/>
            </a:lvl1pPr>
          </a:lstStyle>
          <a:p>
            <a:endParaRPr lang="en-US" dirty="0" smtClean="0"/>
          </a:p>
        </p:txBody>
      </p:sp>
      <p:sp>
        <p:nvSpPr>
          <p:cNvPr id="43" name="Text Placeholder 42"/>
          <p:cNvSpPr>
            <a:spLocks noGrp="1"/>
          </p:cNvSpPr>
          <p:nvPr>
            <p:ph type="body" sz="quarter" idx="14" hasCustomPrompt="1"/>
          </p:nvPr>
        </p:nvSpPr>
        <p:spPr>
          <a:xfrm>
            <a:off x="266700" y="4495800"/>
            <a:ext cx="8610600" cy="2057400"/>
          </a:xfrm>
        </p:spPr>
        <p:txBody>
          <a:bodyPr/>
          <a:lstStyle>
            <a:lvl1pPr>
              <a:defRPr baseline="0"/>
            </a:lvl1pPr>
          </a:lstStyle>
          <a:p>
            <a:pPr lvl="0"/>
            <a:r>
              <a:rPr lang="en-US" dirty="0" smtClean="0"/>
              <a:t>           Project Outcome -  Provide a short paragraph that provides a key result, accomplishment, or outcome of the project.  Write the text for a “lay audience”.  Lead-in sentence should engage the audience and describe what has been accomplished.</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152400"/>
            <a:ext cx="8229600" cy="334962"/>
          </a:xfrm>
          <a:prstGeom prst="rect">
            <a:avLst/>
          </a:prstGeom>
        </p:spPr>
        <p:txBody>
          <a:bodyPr vert="horz" lIns="91440" tIns="45720" rIns="91440" bIns="45720" rtlCol="0" anchor="ctr">
            <a:normAutofit/>
          </a:bodyPr>
          <a:lstStyle/>
          <a:p>
            <a:r>
              <a:rPr lang="en-US" dirty="0" smtClean="0"/>
              <a:t>Principal Investigator, Institution, Award ID</a:t>
            </a:r>
            <a:br>
              <a:rPr lang="en-US" dirty="0" smtClean="0"/>
            </a:br>
            <a:r>
              <a:rPr lang="en-US" dirty="0" smtClean="0"/>
              <a:t>Highlight Title</a:t>
            </a:r>
            <a:endParaRPr lang="en-US" dirty="0"/>
          </a:p>
        </p:txBody>
      </p:sp>
      <p:sp>
        <p:nvSpPr>
          <p:cNvPr id="3" name="Text Placeholder 2"/>
          <p:cNvSpPr>
            <a:spLocks noGrp="1"/>
          </p:cNvSpPr>
          <p:nvPr>
            <p:ph type="body" idx="1"/>
          </p:nvPr>
        </p:nvSpPr>
        <p:spPr>
          <a:xfrm>
            <a:off x="5029200" y="914400"/>
            <a:ext cx="3581400" cy="3428999"/>
          </a:xfrm>
          <a:prstGeom prst="rect">
            <a:avLst/>
          </a:prstGeom>
        </p:spPr>
        <p:txBody>
          <a:bodyPr vert="horz" lIns="91440" tIns="45720" rIns="91440" bIns="45720" rtlCol="0">
            <a:normAutofit/>
          </a:bodyPr>
          <a:lstStyle/>
          <a:p>
            <a:pPr lvl="0"/>
            <a:r>
              <a:rPr lang="en-US" dirty="0" smtClean="0"/>
              <a:t>Project Outcome</a:t>
            </a:r>
          </a:p>
          <a:p>
            <a:pPr lvl="0"/>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C7EA9-568C-40D8-83A5-C5473CBC88A6}" type="datetimeFigureOut">
              <a:rPr lang="en-US" smtClean="0"/>
              <a:pPr/>
              <a:t>5/8/2012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350EA-E0CA-405D-BFB2-4D43428FBE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spcBef>
          <a:spcPct val="0"/>
        </a:spcBef>
        <a:buNone/>
        <a:defRPr sz="1200" b="1"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11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457200" y="1600200"/>
            <a:ext cx="4361512" cy="3733800"/>
          </a:xfrm>
        </p:spPr>
        <p:txBody>
          <a:bodyPr>
            <a:noAutofit/>
          </a:bodyPr>
          <a:lstStyle/>
          <a:p>
            <a:pPr marL="0" indent="0" algn="just"/>
            <a:r>
              <a:rPr lang="en-US" sz="1150" dirty="0" smtClean="0">
                <a:latin typeface="Arial" pitchFamily="34" charset="0"/>
                <a:cs typeface="Arial" pitchFamily="34" charset="0"/>
              </a:rPr>
              <a:t>Polymers having “conjugated structures”, allowing them to conduct electricity, hold great potential for flexible and ink-jet printable electronic devices</a:t>
            </a:r>
            <a:r>
              <a:rPr lang="en-US" sz="1150" dirty="0">
                <a:latin typeface="Arial" pitchFamily="34" charset="0"/>
                <a:cs typeface="Arial" pitchFamily="34" charset="0"/>
              </a:rPr>
              <a:t> </a:t>
            </a:r>
            <a:r>
              <a:rPr lang="en-US" sz="1150" dirty="0" smtClean="0">
                <a:latin typeface="Arial" pitchFamily="34" charset="0"/>
                <a:cs typeface="Arial" pitchFamily="34" charset="0"/>
              </a:rPr>
              <a:t>and inexpensive plastic solar cells. Work by </a:t>
            </a:r>
            <a:r>
              <a:rPr lang="en-US" sz="1150" b="1" dirty="0" smtClean="0">
                <a:latin typeface="Arial" pitchFamily="34" charset="0"/>
                <a:cs typeface="Arial" pitchFamily="34" charset="0"/>
              </a:rPr>
              <a:t>Hayward</a:t>
            </a:r>
            <a:r>
              <a:rPr lang="en-US" sz="1150" dirty="0" smtClean="0">
                <a:latin typeface="Arial" pitchFamily="34" charset="0"/>
                <a:cs typeface="Arial" pitchFamily="34" charset="0"/>
              </a:rPr>
              <a:t> and </a:t>
            </a:r>
            <a:r>
              <a:rPr lang="en-US" sz="1150" b="1" dirty="0" err="1" smtClean="0">
                <a:latin typeface="Arial" pitchFamily="34" charset="0"/>
                <a:cs typeface="Arial" pitchFamily="34" charset="0"/>
              </a:rPr>
              <a:t>Emrick</a:t>
            </a:r>
            <a:r>
              <a:rPr lang="en-US" sz="1150" dirty="0" smtClean="0">
                <a:latin typeface="Arial" pitchFamily="34" charset="0"/>
                <a:cs typeface="Arial" pitchFamily="34" charset="0"/>
              </a:rPr>
              <a:t> in the Materials Research Science and Engineering Center (MRSEC) on Polymers at the University of Massachusetts Amherst has shown how to coax such polymers to twist into conducting wires thousands of times smaller than the twisted cables used in common electronic devices. These structures are based on </a:t>
            </a:r>
            <a:r>
              <a:rPr lang="en-US" sz="1150" dirty="0" err="1" smtClean="0">
                <a:latin typeface="Arial" pitchFamily="34" charset="0"/>
                <a:cs typeface="Arial" pitchFamily="34" charset="0"/>
              </a:rPr>
              <a:t>polythiophenes</a:t>
            </a:r>
            <a:r>
              <a:rPr lang="en-US" sz="1150" dirty="0" smtClean="0">
                <a:latin typeface="Arial" pitchFamily="34" charset="0"/>
                <a:cs typeface="Arial" pitchFamily="34" charset="0"/>
              </a:rPr>
              <a:t>, which tend to crystallize into ribbons only a few nanometers in thickness. Such crystalline nanostructures are important to determining the electronic properties of materials based on this polymer, and the ability to control their formation holds promise for improving the performance of devices. Remarkably, the inclusion of functional groups that bind salt ions leads to twisting of these nanowires into helices that join together into double helices, reminiscent of DNA, and larger bundles containing multiple strands. These materials provide opportunities to 1) study the still poorly understood driving forces for helical assembly, and 2) tune the electronic properties of conjugated polymers.</a:t>
            </a:r>
            <a:endParaRPr lang="en-US" sz="1150" dirty="0">
              <a:latin typeface="Arial" pitchFamily="34" charset="0"/>
              <a:cs typeface="Arial" pitchFamily="34" charset="0"/>
            </a:endParaRPr>
          </a:p>
        </p:txBody>
      </p:sp>
      <p:sp>
        <p:nvSpPr>
          <p:cNvPr id="6" name="TextBox 5"/>
          <p:cNvSpPr txBox="1"/>
          <p:nvPr/>
        </p:nvSpPr>
        <p:spPr>
          <a:xfrm>
            <a:off x="2909768" y="1078468"/>
            <a:ext cx="3262432" cy="369332"/>
          </a:xfrm>
          <a:prstGeom prst="rect">
            <a:avLst/>
          </a:prstGeom>
          <a:noFill/>
        </p:spPr>
        <p:txBody>
          <a:bodyPr wrap="none" rtlCol="0">
            <a:spAutoFit/>
          </a:bodyPr>
          <a:lstStyle/>
          <a:p>
            <a:r>
              <a:rPr lang="en-US" b="1" dirty="0" smtClean="0">
                <a:latin typeface="+mj-lt"/>
              </a:rPr>
              <a:t>Conjugated polymer helices</a:t>
            </a:r>
            <a:endParaRPr lang="en-US" b="1" dirty="0">
              <a:latin typeface="+mj-lt"/>
            </a:endParaRPr>
          </a:p>
        </p:txBody>
      </p:sp>
      <p:pic>
        <p:nvPicPr>
          <p:cNvPr id="7" name="Picture 6" descr="C:\Users\keun\Desktop\Picture2.tif"/>
          <p:cNvPicPr>
            <a:picLocks noChangeAspect="1" noChangeArrowheads="1"/>
          </p:cNvPicPr>
          <p:nvPr/>
        </p:nvPicPr>
        <p:blipFill>
          <a:blip r:embed="rId3" cstate="screen"/>
          <a:srcRect/>
          <a:stretch>
            <a:fillRect/>
          </a:stretch>
        </p:blipFill>
        <p:spPr bwMode="auto">
          <a:xfrm>
            <a:off x="4953000" y="1676400"/>
            <a:ext cx="3505200" cy="3493565"/>
          </a:xfrm>
          <a:prstGeom prst="rect">
            <a:avLst/>
          </a:prstGeom>
          <a:noFill/>
        </p:spPr>
      </p:pic>
    </p:spTree>
    <p:extLst>
      <p:ext uri="{BB962C8B-B14F-4D97-AF65-F5344CB8AC3E}">
        <p14:creationId xmlns:p14="http://schemas.microsoft.com/office/powerpoint/2010/main" val="2075843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Chemistry Highligh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TotalTime>
  <Words>285</Words>
  <Application>Microsoft Office PowerPoint</Application>
  <PresentationFormat>On-screen Show (4:3)</PresentationFormat>
  <Paragraphs>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Chemistry Highlight Template</vt:lpstr>
      <vt:lpstr>PowerPoint Presentation</vt:lpstr>
    </vt:vector>
  </TitlesOfParts>
  <Company>National Science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NSF</dc:creator>
  <cp:lastModifiedBy>MRSEC</cp:lastModifiedBy>
  <cp:revision>23</cp:revision>
  <cp:lastPrinted>2012-01-12T13:43:17Z</cp:lastPrinted>
  <dcterms:created xsi:type="dcterms:W3CDTF">2011-03-01T18:15:19Z</dcterms:created>
  <dcterms:modified xsi:type="dcterms:W3CDTF">2012-05-08T14:20:00Z</dcterms:modified>
</cp:coreProperties>
</file>