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36" autoAdjust="0"/>
    <p:restoredTop sz="94660" autoAdjust="0"/>
  </p:normalViewPr>
  <p:slideViewPr>
    <p:cSldViewPr>
      <p:cViewPr>
        <p:scale>
          <a:sx n="100" d="100"/>
          <a:sy n="100" d="100"/>
        </p:scale>
        <p:origin x="-876" y="2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8" d="100"/>
          <a:sy n="38" d="100"/>
        </p:scale>
        <p:origin x="-1512" y="-67"/>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35A30F5-A6E2-4C70-B3BD-D0E7EB5B4DC9}" type="datetimeFigureOut">
              <a:rPr lang="en-US" smtClean="0"/>
              <a:pPr/>
              <a:t>5/17/2012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8432A5C6-FCFB-4E53-8B7F-5B6FD425A1E0}" type="slidenum">
              <a:rPr lang="en-US" smtClean="0"/>
              <a:pPr/>
              <a:t>‹#›</a:t>
            </a:fld>
            <a:endParaRPr lang="en-US"/>
          </a:p>
        </p:txBody>
      </p:sp>
    </p:spTree>
    <p:extLst>
      <p:ext uri="{BB962C8B-B14F-4D97-AF65-F5344CB8AC3E}">
        <p14:creationId xmlns:p14="http://schemas.microsoft.com/office/powerpoint/2010/main" val="42185447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35E5F0E-7104-4126-BB70-36573FE47BB9}" type="datetimeFigureOut">
              <a:rPr lang="en-US" smtClean="0"/>
              <a:pPr/>
              <a:t>5/17/2012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CF67BD8-3044-485B-B527-9A52BFD267F5}" type="slidenum">
              <a:rPr lang="en-US" smtClean="0"/>
              <a:pPr/>
              <a:t>‹#›</a:t>
            </a:fld>
            <a:endParaRPr lang="en-US"/>
          </a:p>
        </p:txBody>
      </p:sp>
    </p:spTree>
    <p:extLst>
      <p:ext uri="{BB962C8B-B14F-4D97-AF65-F5344CB8AC3E}">
        <p14:creationId xmlns:p14="http://schemas.microsoft.com/office/powerpoint/2010/main" val="2509308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a thin sheet is crushed into a small three-dimensional volume, it invariably forms a structure with a low volume fraction but high resistance to further compression.  Being a far-from-equilibrium process, forced crumpling is not necessarily amenable to a statistical description in which the parameters of the initially flat sheet and the final confinement fully specify the resulting crumpled state. Instead, the internal geometry and mechanical properties of the crumpled ball may reflect the history of its preparation. </a:t>
            </a:r>
          </a:p>
          <a:p>
            <a:r>
              <a:rPr lang="en-US" dirty="0"/>
              <a:t> </a:t>
            </a:r>
          </a:p>
          <a:p>
            <a:r>
              <a:rPr lang="en-US" dirty="0"/>
              <a:t>We have performed X-ray </a:t>
            </a:r>
            <a:r>
              <a:rPr lang="en-US" dirty="0" err="1"/>
              <a:t>microtomography</a:t>
            </a:r>
            <a:r>
              <a:rPr lang="en-US" dirty="0"/>
              <a:t> experiments on foils crushed into a ball to uncover their detailed 3D structure. These measurements reveal that the internal 3-dimensional geometry of a crumpled ball is in many respects isotropic and homogeneous.  In these respects, crumpling recapitulates other classic </a:t>
            </a:r>
            <a:r>
              <a:rPr lang="en-US" dirty="0" err="1"/>
              <a:t>nonequilibrium</a:t>
            </a:r>
            <a:r>
              <a:rPr lang="en-US" dirty="0"/>
              <a:t> problems such as turbulence, where a system driven by long-wavelength, low-symmetry, forcing shows only rather subtle fingerprints of the forcing mechanism.  However, we find local </a:t>
            </a:r>
            <a:r>
              <a:rPr lang="en-US" dirty="0" err="1"/>
              <a:t>nematic</a:t>
            </a:r>
            <a:r>
              <a:rPr lang="en-US" dirty="0"/>
              <a:t> ordering of the sheet into parallel stacks. The layering proceeds radially inwards from the outer surface. The extent of this layering increases with the volume fraction, or degree of compression.  Stacking of the material into thicker “walls” may be either an alternative or an assistive mechanism to the formation of ridges, in endowing the crumpled material with structural rigidity.</a:t>
            </a:r>
          </a:p>
          <a:p>
            <a:endParaRPr lang="en-US" dirty="0"/>
          </a:p>
        </p:txBody>
      </p:sp>
      <p:sp>
        <p:nvSpPr>
          <p:cNvPr id="4" name="Slide Number Placeholder 3"/>
          <p:cNvSpPr>
            <a:spLocks noGrp="1"/>
          </p:cNvSpPr>
          <p:nvPr>
            <p:ph type="sldNum" sz="quarter" idx="10"/>
          </p:nvPr>
        </p:nvSpPr>
        <p:spPr/>
        <p:txBody>
          <a:bodyPr/>
          <a:lstStyle/>
          <a:p>
            <a:fld id="{1CF67BD8-3044-485B-B527-9A52BFD267F5}" type="slidenum">
              <a:rPr lang="en-US" smtClean="0"/>
              <a:pPr/>
              <a:t>1</a:t>
            </a:fld>
            <a:endParaRPr lang="en-US"/>
          </a:p>
        </p:txBody>
      </p:sp>
    </p:spTree>
    <p:extLst>
      <p:ext uri="{BB962C8B-B14F-4D97-AF65-F5344CB8AC3E}">
        <p14:creationId xmlns:p14="http://schemas.microsoft.com/office/powerpoint/2010/main" val="3624983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 y="76200"/>
            <a:ext cx="8763000" cy="533400"/>
          </a:xfrm>
        </p:spPr>
        <p:txBody>
          <a:bodyPr>
            <a:normAutofit/>
          </a:bodyPr>
          <a:lstStyle>
            <a:lvl1pPr>
              <a:defRPr sz="1400" b="1" baseline="0"/>
            </a:lvl1pPr>
          </a:lstStyle>
          <a:p>
            <a:r>
              <a:rPr lang="en-US" dirty="0" smtClean="0"/>
              <a:t>Highlight Title</a:t>
            </a:r>
            <a:endParaRPr lang="en-US" dirty="0"/>
          </a:p>
        </p:txBody>
      </p:sp>
      <p:sp>
        <p:nvSpPr>
          <p:cNvPr id="25" name="Picture Placeholder 24"/>
          <p:cNvSpPr>
            <a:spLocks noGrp="1"/>
          </p:cNvSpPr>
          <p:nvPr>
            <p:ph type="pic" sz="quarter" idx="10"/>
          </p:nvPr>
        </p:nvSpPr>
        <p:spPr>
          <a:xfrm>
            <a:off x="152400" y="1295400"/>
            <a:ext cx="4419600" cy="2362200"/>
          </a:xfrm>
        </p:spPr>
        <p:txBody>
          <a:bodyPr/>
          <a:lstStyle>
            <a:lvl1pPr>
              <a:defRPr baseline="0"/>
            </a:lvl1pPr>
          </a:lstStyle>
          <a:p>
            <a:endParaRPr lang="en-US" dirty="0" smtClean="0"/>
          </a:p>
        </p:txBody>
      </p:sp>
      <p:sp>
        <p:nvSpPr>
          <p:cNvPr id="43" name="Text Placeholder 42"/>
          <p:cNvSpPr>
            <a:spLocks noGrp="1"/>
          </p:cNvSpPr>
          <p:nvPr>
            <p:ph type="body" sz="quarter" idx="14" hasCustomPrompt="1"/>
          </p:nvPr>
        </p:nvSpPr>
        <p:spPr>
          <a:xfrm>
            <a:off x="266700" y="4495800"/>
            <a:ext cx="8610600" cy="2057400"/>
          </a:xfrm>
        </p:spPr>
        <p:txBody>
          <a:bodyPr/>
          <a:lstStyle>
            <a:lvl1pPr>
              <a:defRPr baseline="0"/>
            </a:lvl1pPr>
          </a:lstStyle>
          <a:p>
            <a:pPr lvl="0"/>
            <a:r>
              <a:rPr lang="en-US" dirty="0" smtClean="0"/>
              <a:t>           Project Outcome -  Provide a short paragraph that provides a key result, accomplishment, or outcome of the project.  Write the text for a “lay audience”.  Lead-in sentence should engage the audience and describe what has been accomplished.</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 y="152400"/>
            <a:ext cx="8229600" cy="334962"/>
          </a:xfrm>
          <a:prstGeom prst="rect">
            <a:avLst/>
          </a:prstGeom>
        </p:spPr>
        <p:txBody>
          <a:bodyPr vert="horz" lIns="91440" tIns="45720" rIns="91440" bIns="45720" rtlCol="0" anchor="ctr">
            <a:normAutofit/>
          </a:bodyPr>
          <a:lstStyle/>
          <a:p>
            <a:r>
              <a:rPr lang="en-US" dirty="0" smtClean="0"/>
              <a:t>Principal Investigator, Institution, Award ID</a:t>
            </a:r>
            <a:br>
              <a:rPr lang="en-US" dirty="0" smtClean="0"/>
            </a:br>
            <a:r>
              <a:rPr lang="en-US" dirty="0" smtClean="0"/>
              <a:t>Highlight Title</a:t>
            </a:r>
            <a:endParaRPr lang="en-US" dirty="0"/>
          </a:p>
        </p:txBody>
      </p:sp>
      <p:sp>
        <p:nvSpPr>
          <p:cNvPr id="3" name="Text Placeholder 2"/>
          <p:cNvSpPr>
            <a:spLocks noGrp="1"/>
          </p:cNvSpPr>
          <p:nvPr>
            <p:ph type="body" idx="1"/>
          </p:nvPr>
        </p:nvSpPr>
        <p:spPr>
          <a:xfrm>
            <a:off x="5029200" y="914400"/>
            <a:ext cx="3581400" cy="3428999"/>
          </a:xfrm>
          <a:prstGeom prst="rect">
            <a:avLst/>
          </a:prstGeom>
        </p:spPr>
        <p:txBody>
          <a:bodyPr vert="horz" lIns="91440" tIns="45720" rIns="91440" bIns="45720" rtlCol="0">
            <a:normAutofit/>
          </a:bodyPr>
          <a:lstStyle/>
          <a:p>
            <a:pPr lvl="0"/>
            <a:r>
              <a:rPr lang="en-US" dirty="0" smtClean="0"/>
              <a:t>Project Outcome</a:t>
            </a:r>
          </a:p>
          <a:p>
            <a:pPr lvl="0"/>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4C7EA9-568C-40D8-83A5-C5473CBC88A6}" type="datetimeFigureOut">
              <a:rPr lang="en-US" smtClean="0"/>
              <a:pPr/>
              <a:t>5/17/2012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B350EA-E0CA-405D-BFB2-4D43428FBE1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spcBef>
          <a:spcPct val="0"/>
        </a:spcBef>
        <a:buNone/>
        <a:defRPr sz="1200" b="1"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None/>
        <a:defRPr sz="11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76200"/>
            <a:ext cx="8763000" cy="381000"/>
          </a:xfrm>
        </p:spPr>
        <p:txBody>
          <a:bodyPr>
            <a:normAutofit fontScale="90000"/>
          </a:bodyPr>
          <a:lstStyle/>
          <a:p>
            <a:r>
              <a:rPr lang="en-US" dirty="0" smtClean="0"/>
              <a:t/>
            </a:r>
            <a:br>
              <a:rPr lang="en-US" dirty="0" smtClean="0"/>
            </a:br>
            <a:r>
              <a:rPr lang="en-US" dirty="0" smtClean="0"/>
              <a:t>3-dimensional </a:t>
            </a:r>
            <a:r>
              <a:rPr lang="en-US" dirty="0"/>
              <a:t>structure of a sheet crumpled into a sphere</a:t>
            </a:r>
            <a:br>
              <a:rPr lang="en-US" dirty="0"/>
            </a:br>
            <a:r>
              <a:rPr lang="en-US" dirty="0"/>
              <a:t/>
            </a:r>
            <a:br>
              <a:rPr lang="en-US" dirty="0"/>
            </a:br>
            <a:r>
              <a:rPr lang="en-US" dirty="0"/>
              <a:t> </a:t>
            </a:r>
          </a:p>
        </p:txBody>
      </p:sp>
      <p:sp>
        <p:nvSpPr>
          <p:cNvPr id="4" name="Text Placeholder 3"/>
          <p:cNvSpPr>
            <a:spLocks noGrp="1"/>
          </p:cNvSpPr>
          <p:nvPr>
            <p:ph type="body" sz="quarter" idx="14"/>
          </p:nvPr>
        </p:nvSpPr>
        <p:spPr>
          <a:xfrm>
            <a:off x="457200" y="1600200"/>
            <a:ext cx="4361512" cy="3505200"/>
          </a:xfrm>
        </p:spPr>
        <p:txBody>
          <a:bodyPr>
            <a:noAutofit/>
          </a:bodyPr>
          <a:lstStyle/>
          <a:p>
            <a:pPr marL="0" indent="0" algn="just"/>
            <a:r>
              <a:rPr lang="en-US" dirty="0" smtClean="0">
                <a:latin typeface="Arial" pitchFamily="34" charset="0"/>
                <a:cs typeface="Arial" pitchFamily="34" charset="0"/>
              </a:rPr>
              <a:t>The crumpling or crushing of paper, aluminum foil, or even a car fender is an everyday occurrence that is surprisingly rich in new physical and materials principles.  Working in the Materials Research Science and Engineering Center (MRSEC) on Polymers at the University of Massachusetts Amherst, </a:t>
            </a:r>
            <a:r>
              <a:rPr lang="en-US" b="1" dirty="0" err="1" smtClean="0">
                <a:latin typeface="Arial" pitchFamily="34" charset="0"/>
                <a:cs typeface="Arial" pitchFamily="34" charset="0"/>
              </a:rPr>
              <a:t>Menon</a:t>
            </a:r>
            <a:r>
              <a:rPr lang="en-US" b="1" dirty="0" smtClean="0">
                <a:latin typeface="Arial" pitchFamily="34" charset="0"/>
                <a:cs typeface="Arial" pitchFamily="34" charset="0"/>
              </a:rPr>
              <a:t> </a:t>
            </a:r>
            <a:r>
              <a:rPr lang="en-US" dirty="0" smtClean="0">
                <a:latin typeface="Arial" pitchFamily="34" charset="0"/>
                <a:cs typeface="Arial" pitchFamily="34" charset="0"/>
              </a:rPr>
              <a:t>and </a:t>
            </a:r>
            <a:r>
              <a:rPr lang="en-US" b="1" dirty="0" smtClean="0">
                <a:latin typeface="Arial" pitchFamily="34" charset="0"/>
                <a:cs typeface="Arial" pitchFamily="34" charset="0"/>
              </a:rPr>
              <a:t>Russell </a:t>
            </a:r>
            <a:r>
              <a:rPr lang="en-US" dirty="0" smtClean="0">
                <a:latin typeface="Arial" pitchFamily="34" charset="0"/>
                <a:cs typeface="Arial" pitchFamily="34" charset="0"/>
              </a:rPr>
              <a:t>used X-ray </a:t>
            </a:r>
            <a:r>
              <a:rPr lang="en-US" dirty="0" err="1">
                <a:latin typeface="Arial" pitchFamily="34" charset="0"/>
                <a:cs typeface="Arial" pitchFamily="34" charset="0"/>
              </a:rPr>
              <a:t>microtomography</a:t>
            </a:r>
            <a:r>
              <a:rPr lang="en-US" dirty="0">
                <a:latin typeface="Arial" pitchFamily="34" charset="0"/>
                <a:cs typeface="Arial" pitchFamily="34" charset="0"/>
              </a:rPr>
              <a:t> experiments on foils crushed into a ball </a:t>
            </a:r>
            <a:r>
              <a:rPr lang="en-US" dirty="0" smtClean="0">
                <a:latin typeface="Arial" pitchFamily="34" charset="0"/>
                <a:cs typeface="Arial" pitchFamily="34" charset="0"/>
              </a:rPr>
              <a:t>to understand </a:t>
            </a:r>
            <a:r>
              <a:rPr lang="en-US" dirty="0">
                <a:latin typeface="Arial" pitchFamily="34" charset="0"/>
                <a:cs typeface="Arial" pitchFamily="34" charset="0"/>
              </a:rPr>
              <a:t>their detailed 3D structure. These measurements reveal that the internal 3-dimensional geometry of a crumpled ball is in many respects isotropic and homogeneous. </a:t>
            </a:r>
            <a:r>
              <a:rPr lang="en-US" dirty="0" smtClean="0">
                <a:latin typeface="Arial" pitchFamily="34" charset="0"/>
                <a:cs typeface="Arial" pitchFamily="34" charset="0"/>
              </a:rPr>
              <a:t>Crumpling recapitulates </a:t>
            </a:r>
            <a:r>
              <a:rPr lang="en-US" dirty="0">
                <a:latin typeface="Arial" pitchFamily="34" charset="0"/>
                <a:cs typeface="Arial" pitchFamily="34" charset="0"/>
              </a:rPr>
              <a:t>classic </a:t>
            </a:r>
            <a:r>
              <a:rPr lang="en-US" dirty="0" err="1">
                <a:latin typeface="Arial" pitchFamily="34" charset="0"/>
                <a:cs typeface="Arial" pitchFamily="34" charset="0"/>
              </a:rPr>
              <a:t>nonequilibrium</a:t>
            </a:r>
            <a:r>
              <a:rPr lang="en-US" dirty="0">
                <a:latin typeface="Arial" pitchFamily="34" charset="0"/>
                <a:cs typeface="Arial" pitchFamily="34" charset="0"/>
              </a:rPr>
              <a:t> problems such as turbulence, where a system driven by </a:t>
            </a:r>
            <a:r>
              <a:rPr lang="en-US" dirty="0" smtClean="0">
                <a:latin typeface="Arial" pitchFamily="34" charset="0"/>
                <a:cs typeface="Arial" pitchFamily="34" charset="0"/>
              </a:rPr>
              <a:t>long-wavelength and low-symmetry forces shows </a:t>
            </a:r>
            <a:r>
              <a:rPr lang="en-US" dirty="0">
                <a:latin typeface="Arial" pitchFamily="34" charset="0"/>
                <a:cs typeface="Arial" pitchFamily="34" charset="0"/>
              </a:rPr>
              <a:t>only rather subtle fingerprints of the forcing mechanism.  However, </a:t>
            </a:r>
            <a:r>
              <a:rPr lang="en-US" dirty="0" smtClean="0">
                <a:latin typeface="Arial" pitchFamily="34" charset="0"/>
                <a:cs typeface="Arial" pitchFamily="34" charset="0"/>
              </a:rPr>
              <a:t>the researchers found local </a:t>
            </a:r>
            <a:r>
              <a:rPr lang="en-US" dirty="0" err="1">
                <a:latin typeface="Arial" pitchFamily="34" charset="0"/>
                <a:cs typeface="Arial" pitchFamily="34" charset="0"/>
              </a:rPr>
              <a:t>nematic</a:t>
            </a:r>
            <a:r>
              <a:rPr lang="en-US" dirty="0">
                <a:latin typeface="Arial" pitchFamily="34" charset="0"/>
                <a:cs typeface="Arial" pitchFamily="34" charset="0"/>
              </a:rPr>
              <a:t> ordering of the sheet into parallel </a:t>
            </a:r>
            <a:r>
              <a:rPr lang="en-US" dirty="0" smtClean="0">
                <a:latin typeface="Arial" pitchFamily="34" charset="0"/>
                <a:cs typeface="Arial" pitchFamily="34" charset="0"/>
              </a:rPr>
              <a:t>stacks, a surprising results that will help physicists and materials scientists better understand these complex structures. The </a:t>
            </a:r>
            <a:r>
              <a:rPr lang="en-US" dirty="0">
                <a:latin typeface="Arial" pitchFamily="34" charset="0"/>
                <a:cs typeface="Arial" pitchFamily="34" charset="0"/>
              </a:rPr>
              <a:t>extent of </a:t>
            </a:r>
            <a:r>
              <a:rPr lang="en-US" dirty="0" smtClean="0">
                <a:latin typeface="Arial" pitchFamily="34" charset="0"/>
                <a:cs typeface="Arial" pitchFamily="34" charset="0"/>
              </a:rPr>
              <a:t>this stacking or </a:t>
            </a:r>
            <a:r>
              <a:rPr lang="en-US" dirty="0">
                <a:latin typeface="Arial" pitchFamily="34" charset="0"/>
                <a:cs typeface="Arial" pitchFamily="34" charset="0"/>
              </a:rPr>
              <a:t>layering </a:t>
            </a:r>
            <a:r>
              <a:rPr lang="en-US" dirty="0" smtClean="0">
                <a:latin typeface="Arial" pitchFamily="34" charset="0"/>
                <a:cs typeface="Arial" pitchFamily="34" charset="0"/>
              </a:rPr>
              <a:t>increased </a:t>
            </a:r>
            <a:r>
              <a:rPr lang="en-US" dirty="0">
                <a:latin typeface="Arial" pitchFamily="34" charset="0"/>
                <a:cs typeface="Arial" pitchFamily="34" charset="0"/>
              </a:rPr>
              <a:t>with the volume fraction, or degree of compression.  Stacking of the material into thicker “walls” may be either an alternative or an assistive mechanism to the formation of ridges, </a:t>
            </a:r>
            <a:r>
              <a:rPr lang="en-US" dirty="0" smtClean="0">
                <a:latin typeface="Arial" pitchFamily="34" charset="0"/>
                <a:cs typeface="Arial" pitchFamily="34" charset="0"/>
              </a:rPr>
              <a:t>and impart structural rigidity to the material.</a:t>
            </a:r>
            <a:endParaRPr lang="en-US" dirty="0">
              <a:latin typeface="Arial" pitchFamily="34" charset="0"/>
              <a:cs typeface="Arial" pitchFamily="34" charset="0"/>
            </a:endParaRPr>
          </a:p>
        </p:txBody>
      </p:sp>
      <p:pic>
        <p:nvPicPr>
          <p:cNvPr id="17" name="Picture 16" descr="Reconstructed.jpg"/>
          <p:cNvPicPr/>
          <p:nvPr/>
        </p:nvPicPr>
        <p:blipFill>
          <a:blip r:embed="rId3" cstate="print"/>
          <a:stretch>
            <a:fillRect/>
          </a:stretch>
        </p:blipFill>
        <p:spPr>
          <a:xfrm>
            <a:off x="4800600" y="1600200"/>
            <a:ext cx="3505200" cy="3429000"/>
          </a:xfrm>
          <a:prstGeom prst="rect">
            <a:avLst/>
          </a:prstGeom>
        </p:spPr>
      </p:pic>
      <p:sp>
        <p:nvSpPr>
          <p:cNvPr id="6" name="TextBox 5"/>
          <p:cNvSpPr txBox="1"/>
          <p:nvPr/>
        </p:nvSpPr>
        <p:spPr>
          <a:xfrm>
            <a:off x="3124200" y="1143000"/>
            <a:ext cx="2672526" cy="369332"/>
          </a:xfrm>
          <a:prstGeom prst="rect">
            <a:avLst/>
          </a:prstGeom>
          <a:noFill/>
        </p:spPr>
        <p:txBody>
          <a:bodyPr wrap="none" rtlCol="0">
            <a:spAutoFit/>
          </a:bodyPr>
          <a:lstStyle/>
          <a:p>
            <a:r>
              <a:rPr lang="en-US" b="1" dirty="0" smtClean="0">
                <a:latin typeface="+mj-lt"/>
              </a:rPr>
              <a:t>Inside a Crumpled Ball</a:t>
            </a:r>
            <a:endParaRPr lang="en-US" b="1" dirty="0">
              <a:latin typeface="+mj-lt"/>
            </a:endParaRPr>
          </a:p>
        </p:txBody>
      </p:sp>
    </p:spTree>
    <p:extLst>
      <p:ext uri="{BB962C8B-B14F-4D97-AF65-F5344CB8AC3E}">
        <p14:creationId xmlns:p14="http://schemas.microsoft.com/office/powerpoint/2010/main" val="2075843785"/>
      </p:ext>
    </p:extLst>
  </p:cSld>
  <p:clrMapOvr>
    <a:masterClrMapping/>
  </p:clrMapOvr>
  <p:timing>
    <p:tnLst>
      <p:par>
        <p:cTn id="1" dur="indefinite" restart="never" nodeType="tmRoot"/>
      </p:par>
    </p:tnLst>
  </p:timing>
</p:sld>
</file>

<file path=ppt/theme/theme1.xml><?xml version="1.0" encoding="utf-8"?>
<a:theme xmlns:a="http://schemas.openxmlformats.org/drawingml/2006/main" name="Chemistry Highligh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179</TotalTime>
  <Words>289</Words>
  <Application>Microsoft Office PowerPoint</Application>
  <PresentationFormat>On-screen Show (4:3)</PresentationFormat>
  <Paragraphs>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Chemistry Highlight Template</vt:lpstr>
      <vt:lpstr> 3-dimensional structure of a sheet crumpled into a sphere   </vt:lpstr>
    </vt:vector>
  </TitlesOfParts>
  <Company>National Science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NSF</dc:creator>
  <cp:lastModifiedBy>MRSEC</cp:lastModifiedBy>
  <cp:revision>17</cp:revision>
  <cp:lastPrinted>2012-01-12T13:43:17Z</cp:lastPrinted>
  <dcterms:created xsi:type="dcterms:W3CDTF">2011-03-01T18:15:19Z</dcterms:created>
  <dcterms:modified xsi:type="dcterms:W3CDTF">2012-05-17T17:30:03Z</dcterms:modified>
</cp:coreProperties>
</file>