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36" autoAdjust="0"/>
    <p:restoredTop sz="94660" autoAdjust="0"/>
  </p:normalViewPr>
  <p:slideViewPr>
    <p:cSldViewPr>
      <p:cViewPr>
        <p:scale>
          <a:sx n="100" d="100"/>
          <a:sy n="100" d="100"/>
        </p:scale>
        <p:origin x="-876"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8" d="100"/>
          <a:sy n="38" d="100"/>
        </p:scale>
        <p:origin x="-1512"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35A30F5-A6E2-4C70-B3BD-D0E7EB5B4DC9}" type="datetimeFigureOut">
              <a:rPr lang="en-US" smtClean="0"/>
              <a:pPr/>
              <a:t>5/8/2012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432A5C6-FCFB-4E53-8B7F-5B6FD425A1E0}" type="slidenum">
              <a:rPr lang="en-US" smtClean="0"/>
              <a:pPr/>
              <a:t>‹#›</a:t>
            </a:fld>
            <a:endParaRPr lang="en-US"/>
          </a:p>
        </p:txBody>
      </p:sp>
    </p:spTree>
    <p:extLst>
      <p:ext uri="{BB962C8B-B14F-4D97-AF65-F5344CB8AC3E}">
        <p14:creationId xmlns:p14="http://schemas.microsoft.com/office/powerpoint/2010/main" val="4218544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5E5F0E-7104-4126-BB70-36573FE47BB9}" type="datetimeFigureOut">
              <a:rPr lang="en-US" smtClean="0"/>
              <a:pPr/>
              <a:t>5/8/2012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F67BD8-3044-485B-B527-9A52BFD267F5}" type="slidenum">
              <a:rPr lang="en-US" smtClean="0"/>
              <a:pPr/>
              <a:t>‹#›</a:t>
            </a:fld>
            <a:endParaRPr lang="en-US"/>
          </a:p>
        </p:txBody>
      </p:sp>
    </p:spTree>
    <p:extLst>
      <p:ext uri="{BB962C8B-B14F-4D97-AF65-F5344CB8AC3E}">
        <p14:creationId xmlns:p14="http://schemas.microsoft.com/office/powerpoint/2010/main" val="250930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molecular- and </a:t>
            </a:r>
            <a:r>
              <a:rPr lang="en-US" dirty="0" err="1"/>
              <a:t>nano</a:t>
            </a:r>
            <a:r>
              <a:rPr lang="en-US" dirty="0"/>
              <a:t>-scale structure of bulk materials can only be imaged by transmission electron microscopy, a technique that places the materials under a very high vacuum.  Until now, the high vacuum requirement has made transmission electron microscopy imaging incompatible with ‘wet’ materials, those such as gels that contain a high solvent fraction.  To view the fine structure of such materials, samples have traditional been first frozen (i.e., </a:t>
            </a:r>
            <a:r>
              <a:rPr lang="en-US" dirty="0" err="1"/>
              <a:t>cryo</a:t>
            </a:r>
            <a:r>
              <a:rPr lang="en-US" dirty="0"/>
              <a:t>-TEM), a step not only eliminating any prospect for observing materials dynamics but also potentially introducing artifacts from solvent crystallization.  Ionic liquids break this imaging dilemma, as they are essentially nonvolatile and thereby stable as liquids at high vacuum.  We are developing the ionic liquid-microscopy experimental approach from several perspectives, but a key goal has been to refine the approach so that dynamics of wet polymeric systems can be imaged in real time and</a:t>
            </a:r>
            <a:r>
              <a:rPr lang="en-US" i="1" dirty="0"/>
              <a:t> in situ</a:t>
            </a:r>
            <a:r>
              <a:rPr lang="en-US" dirty="0"/>
              <a:t>, replicating at much smaller length scales the highly developed benefits of optical microscopy for directly observing material dynamics in the time domain.</a:t>
            </a:r>
          </a:p>
          <a:p>
            <a:r>
              <a:rPr lang="en-US" dirty="0"/>
              <a:t> </a:t>
            </a:r>
          </a:p>
          <a:p>
            <a:r>
              <a:rPr lang="en-US" dirty="0"/>
              <a:t>Shown below are two images, taken 1 min apart, of an ionic liquid wetting a 1 </a:t>
            </a:r>
            <a:r>
              <a:rPr lang="en-US" dirty="0">
                <a:sym typeface="Symbol"/>
              </a:rPr>
              <a:t></a:t>
            </a:r>
            <a:r>
              <a:rPr lang="en-US" dirty="0"/>
              <a:t>m opening of a holey carbon film; suspended in the liquid are polymer-coated nanoparticle tracers.  In the interval between images, the thin film, originally spread over the opening, has </a:t>
            </a:r>
            <a:r>
              <a:rPr lang="en-US" dirty="0" err="1"/>
              <a:t>destablilized</a:t>
            </a:r>
            <a:r>
              <a:rPr lang="en-US" dirty="0"/>
              <a:t> by breaking into ~100-nm droplets that distribute around the opening’s rim (the break-up actually takes much less than a second).  Nano- and micro-scale wetting transitions are key to numerous technologies ranging from microfluidics to </a:t>
            </a:r>
            <a:r>
              <a:rPr lang="en-US" dirty="0" err="1"/>
              <a:t>ultralyophobic</a:t>
            </a:r>
            <a:r>
              <a:rPr lang="en-US" dirty="0"/>
              <a:t> surfaces, but these transitions have never before been experimentally visualized.</a:t>
            </a:r>
          </a:p>
        </p:txBody>
      </p:sp>
      <p:sp>
        <p:nvSpPr>
          <p:cNvPr id="4" name="Slide Number Placeholder 3"/>
          <p:cNvSpPr>
            <a:spLocks noGrp="1"/>
          </p:cNvSpPr>
          <p:nvPr>
            <p:ph type="sldNum" sz="quarter" idx="10"/>
          </p:nvPr>
        </p:nvSpPr>
        <p:spPr/>
        <p:txBody>
          <a:bodyPr/>
          <a:lstStyle/>
          <a:p>
            <a:fld id="{1CF67BD8-3044-485B-B527-9A52BFD267F5}" type="slidenum">
              <a:rPr lang="en-US" smtClean="0"/>
              <a:pPr/>
              <a:t>1</a:t>
            </a:fld>
            <a:endParaRPr lang="en-US"/>
          </a:p>
        </p:txBody>
      </p:sp>
    </p:spTree>
    <p:extLst>
      <p:ext uri="{BB962C8B-B14F-4D97-AF65-F5344CB8AC3E}">
        <p14:creationId xmlns:p14="http://schemas.microsoft.com/office/powerpoint/2010/main" val="362498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 y="76200"/>
            <a:ext cx="8763000" cy="533400"/>
          </a:xfrm>
        </p:spPr>
        <p:txBody>
          <a:bodyPr>
            <a:normAutofit/>
          </a:bodyPr>
          <a:lstStyle>
            <a:lvl1pPr>
              <a:defRPr sz="1400" b="1" baseline="0"/>
            </a:lvl1pPr>
          </a:lstStyle>
          <a:p>
            <a:r>
              <a:rPr lang="en-US" dirty="0" smtClean="0"/>
              <a:t>Highlight Title</a:t>
            </a:r>
            <a:endParaRPr lang="en-US" dirty="0"/>
          </a:p>
        </p:txBody>
      </p:sp>
      <p:sp>
        <p:nvSpPr>
          <p:cNvPr id="25" name="Picture Placeholder 24"/>
          <p:cNvSpPr>
            <a:spLocks noGrp="1"/>
          </p:cNvSpPr>
          <p:nvPr>
            <p:ph type="pic" sz="quarter" idx="10"/>
          </p:nvPr>
        </p:nvSpPr>
        <p:spPr>
          <a:xfrm>
            <a:off x="152400" y="1295400"/>
            <a:ext cx="4419600" cy="2362200"/>
          </a:xfrm>
        </p:spPr>
        <p:txBody>
          <a:bodyPr/>
          <a:lstStyle>
            <a:lvl1pPr>
              <a:defRPr baseline="0"/>
            </a:lvl1pPr>
          </a:lstStyle>
          <a:p>
            <a:endParaRPr lang="en-US" dirty="0" smtClean="0"/>
          </a:p>
        </p:txBody>
      </p:sp>
      <p:sp>
        <p:nvSpPr>
          <p:cNvPr id="43" name="Text Placeholder 42"/>
          <p:cNvSpPr>
            <a:spLocks noGrp="1"/>
          </p:cNvSpPr>
          <p:nvPr>
            <p:ph type="body" sz="quarter" idx="14" hasCustomPrompt="1"/>
          </p:nvPr>
        </p:nvSpPr>
        <p:spPr>
          <a:xfrm>
            <a:off x="266700" y="4495800"/>
            <a:ext cx="8610600" cy="2057400"/>
          </a:xfrm>
        </p:spPr>
        <p:txBody>
          <a:bodyPr/>
          <a:lstStyle>
            <a:lvl1pPr>
              <a:defRPr baseline="0"/>
            </a:lvl1pPr>
          </a:lstStyle>
          <a:p>
            <a:pPr lvl="0"/>
            <a:r>
              <a:rPr lang="en-US" dirty="0" smtClean="0"/>
              <a:t>           Project Outcome -  Provide a short paragraph that provides a key result, accomplishment, or outcome of the project.  Write the text for a “lay audience”.  Lead-in sentence should engage the audience and describe what has been accomplished.</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229600" cy="334962"/>
          </a:xfrm>
          <a:prstGeom prst="rect">
            <a:avLst/>
          </a:prstGeom>
        </p:spPr>
        <p:txBody>
          <a:bodyPr vert="horz" lIns="91440" tIns="45720" rIns="91440" bIns="45720" rtlCol="0" anchor="ctr">
            <a:normAutofit/>
          </a:bodyPr>
          <a:lstStyle/>
          <a:p>
            <a:r>
              <a:rPr lang="en-US" dirty="0" smtClean="0"/>
              <a:t>Principal Investigator, Institution, Award ID</a:t>
            </a:r>
            <a:br>
              <a:rPr lang="en-US" dirty="0" smtClean="0"/>
            </a:br>
            <a:r>
              <a:rPr lang="en-US" dirty="0" smtClean="0"/>
              <a:t>Highlight Title</a:t>
            </a:r>
            <a:endParaRPr lang="en-US" dirty="0"/>
          </a:p>
        </p:txBody>
      </p:sp>
      <p:sp>
        <p:nvSpPr>
          <p:cNvPr id="3" name="Text Placeholder 2"/>
          <p:cNvSpPr>
            <a:spLocks noGrp="1"/>
          </p:cNvSpPr>
          <p:nvPr>
            <p:ph type="body" idx="1"/>
          </p:nvPr>
        </p:nvSpPr>
        <p:spPr>
          <a:xfrm>
            <a:off x="5029200" y="914400"/>
            <a:ext cx="3581400" cy="3428999"/>
          </a:xfrm>
          <a:prstGeom prst="rect">
            <a:avLst/>
          </a:prstGeom>
        </p:spPr>
        <p:txBody>
          <a:bodyPr vert="horz" lIns="91440" tIns="45720" rIns="91440" bIns="45720" rtlCol="0">
            <a:normAutofit/>
          </a:bodyPr>
          <a:lstStyle/>
          <a:p>
            <a:pPr lvl="0"/>
            <a:r>
              <a:rPr lang="en-US" dirty="0" smtClean="0"/>
              <a:t>Project Outcome</a:t>
            </a:r>
          </a:p>
          <a:p>
            <a:pPr lvl="0"/>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C7EA9-568C-40D8-83A5-C5473CBC88A6}" type="datetimeFigureOut">
              <a:rPr lang="en-US" smtClean="0"/>
              <a:pPr/>
              <a:t>5/8/2012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350EA-E0CA-405D-BFB2-4D43428FBE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spcBef>
          <a:spcPct val="0"/>
        </a:spcBef>
        <a:buNone/>
        <a:defRPr sz="12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11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762000"/>
            <a:ext cx="4724400" cy="381000"/>
          </a:xfrm>
        </p:spPr>
        <p:txBody>
          <a:bodyPr>
            <a:normAutofit/>
          </a:bodyPr>
          <a:lstStyle/>
          <a:p>
            <a:pPr algn="ctr"/>
            <a:r>
              <a:rPr lang="en-US" dirty="0" err="1" smtClean="0">
                <a:latin typeface="Arial" pitchFamily="34" charset="0"/>
                <a:cs typeface="Arial" pitchFamily="34" charset="0"/>
              </a:rPr>
              <a:t>Nanoscale</a:t>
            </a:r>
            <a:r>
              <a:rPr lang="en-US" dirty="0" smtClean="0">
                <a:latin typeface="Arial" pitchFamily="34" charset="0"/>
                <a:cs typeface="Arial" pitchFamily="34" charset="0"/>
              </a:rPr>
              <a:t> Imaging of Wet Polymer Materials</a:t>
            </a:r>
            <a:r>
              <a:rPr lang="en-US" dirty="0">
                <a:latin typeface="Arial" pitchFamily="34" charset="0"/>
                <a:cs typeface="Arial" pitchFamily="34" charset="0"/>
              </a:rPr>
              <a:t> </a:t>
            </a:r>
          </a:p>
        </p:txBody>
      </p:sp>
      <p:sp>
        <p:nvSpPr>
          <p:cNvPr id="4" name="Text Placeholder 3"/>
          <p:cNvSpPr>
            <a:spLocks noGrp="1"/>
          </p:cNvSpPr>
          <p:nvPr>
            <p:ph type="body" sz="quarter" idx="14"/>
          </p:nvPr>
        </p:nvSpPr>
        <p:spPr>
          <a:xfrm>
            <a:off x="1828800" y="1143000"/>
            <a:ext cx="5562600" cy="3048000"/>
          </a:xfrm>
        </p:spPr>
        <p:txBody>
          <a:bodyPr>
            <a:noAutofit/>
          </a:bodyPr>
          <a:lstStyle/>
          <a:p>
            <a:pPr marL="0" indent="0" algn="just"/>
            <a:r>
              <a:rPr lang="en-US" dirty="0" smtClean="0">
                <a:latin typeface="+mj-lt"/>
              </a:rPr>
              <a:t>The molecular- and </a:t>
            </a:r>
            <a:r>
              <a:rPr lang="en-US" dirty="0" err="1" smtClean="0">
                <a:latin typeface="+mj-lt"/>
              </a:rPr>
              <a:t>nano</a:t>
            </a:r>
            <a:r>
              <a:rPr lang="en-US" dirty="0" smtClean="0">
                <a:latin typeface="+mj-lt"/>
              </a:rPr>
              <a:t>-scale structure of bulk materials can be imaged only by transmission electron microscopy (TEM), a technique that requires high vacuum (low pressure). Until now, this constraint made TEM incompatible with ‘wet’ materials, such as molecules dispersed in a liquid or gels swollen by a solvent. Working at the Materials Research Science and Engineering Center (MRSEC) on Polymers at UMass Amherst, </a:t>
            </a:r>
            <a:r>
              <a:rPr lang="en-US" b="1" dirty="0" smtClean="0">
                <a:latin typeface="+mj-lt"/>
              </a:rPr>
              <a:t>Hoagland</a:t>
            </a:r>
            <a:r>
              <a:rPr lang="en-US" dirty="0" smtClean="0">
                <a:latin typeface="+mj-lt"/>
              </a:rPr>
              <a:t>, </a:t>
            </a:r>
            <a:r>
              <a:rPr lang="en-US" b="1" dirty="0" smtClean="0">
                <a:latin typeface="+mj-lt"/>
              </a:rPr>
              <a:t>McCarthy</a:t>
            </a:r>
            <a:r>
              <a:rPr lang="en-US" dirty="0" smtClean="0">
                <a:latin typeface="+mj-lt"/>
              </a:rPr>
              <a:t>, and </a:t>
            </a:r>
            <a:r>
              <a:rPr lang="en-US" b="1" dirty="0" smtClean="0">
                <a:latin typeface="+mj-lt"/>
              </a:rPr>
              <a:t>Russell</a:t>
            </a:r>
            <a:r>
              <a:rPr lang="en-US" dirty="0" smtClean="0">
                <a:latin typeface="+mj-lt"/>
              </a:rPr>
              <a:t> successfully imaged the fine structure of wet polymeric materials prepared with ionic liquids. These non-volatile liquids dissolve or solvate an interesting spectrum of ‘soft’ polymer systems of fundamental and technological interest. A key objective is to refine the approach so that the dynamics of such systems can be imaged </a:t>
            </a:r>
            <a:r>
              <a:rPr lang="en-US" i="1" dirty="0" smtClean="0">
                <a:latin typeface="+mj-lt"/>
              </a:rPr>
              <a:t>in situ</a:t>
            </a:r>
            <a:r>
              <a:rPr lang="en-US" dirty="0" smtClean="0">
                <a:latin typeface="+mj-lt"/>
              </a:rPr>
              <a:t> and in real time, accomplishing tasks akin to those known from optical microscopy but at much smaller length scales.  Shown below are two images, taken 1 second apart, of an ionic liquid spanning a 1-</a:t>
            </a:r>
            <a:r>
              <a:rPr lang="en-US" dirty="0" smtClean="0">
                <a:latin typeface="+mj-lt"/>
                <a:sym typeface="Symbol"/>
              </a:rPr>
              <a:t></a:t>
            </a:r>
            <a:r>
              <a:rPr lang="en-US" dirty="0" smtClean="0">
                <a:latin typeface="+mj-lt"/>
              </a:rPr>
              <a:t>m opening in a carbon film.  Suspended in the liquid are polymer-coated </a:t>
            </a:r>
            <a:r>
              <a:rPr lang="en-US" dirty="0" err="1" smtClean="0">
                <a:latin typeface="+mj-lt"/>
              </a:rPr>
              <a:t>nanoparticle</a:t>
            </a:r>
            <a:r>
              <a:rPr lang="en-US" dirty="0" smtClean="0">
                <a:latin typeface="+mj-lt"/>
              </a:rPr>
              <a:t> tracers. In the interval between images, the thin film, originally spread over the opening, has destabilized by breaking into ~100-nm droplets that distribute around the rim.  </a:t>
            </a:r>
            <a:r>
              <a:rPr lang="en-US" dirty="0" err="1" smtClean="0">
                <a:latin typeface="+mj-lt"/>
              </a:rPr>
              <a:t>Nano</a:t>
            </a:r>
            <a:r>
              <a:rPr lang="en-US" dirty="0" smtClean="0">
                <a:latin typeface="+mj-lt"/>
              </a:rPr>
              <a:t>- and micro-scale wetting transitions are key to numerous technologies ranging from </a:t>
            </a:r>
            <a:r>
              <a:rPr lang="en-US" dirty="0" err="1" smtClean="0">
                <a:latin typeface="+mj-lt"/>
              </a:rPr>
              <a:t>microfluidics</a:t>
            </a:r>
            <a:r>
              <a:rPr lang="en-US" dirty="0" smtClean="0">
                <a:latin typeface="+mj-lt"/>
              </a:rPr>
              <a:t> to </a:t>
            </a:r>
            <a:r>
              <a:rPr lang="en-US" dirty="0" err="1" smtClean="0">
                <a:latin typeface="+mj-lt"/>
              </a:rPr>
              <a:t>ultralyophobic</a:t>
            </a:r>
            <a:r>
              <a:rPr lang="en-US" dirty="0" smtClean="0">
                <a:latin typeface="+mj-lt"/>
              </a:rPr>
              <a:t> surfaces, but these transitions have never been visualized experimentally.</a:t>
            </a:r>
          </a:p>
          <a:p>
            <a:pPr algn="just"/>
            <a:endParaRPr lang="en-US" dirty="0">
              <a:latin typeface="Arial" pitchFamily="34" charset="0"/>
              <a:cs typeface="Arial" pitchFamily="34" charset="0"/>
            </a:endParaRPr>
          </a:p>
        </p:txBody>
      </p:sp>
      <p:grpSp>
        <p:nvGrpSpPr>
          <p:cNvPr id="20" name="Group 19"/>
          <p:cNvGrpSpPr/>
          <p:nvPr/>
        </p:nvGrpSpPr>
        <p:grpSpPr>
          <a:xfrm>
            <a:off x="1905000" y="4350567"/>
            <a:ext cx="5438775" cy="1974033"/>
            <a:chOff x="1447800" y="4121967"/>
            <a:chExt cx="5438775" cy="1974033"/>
          </a:xfrm>
        </p:grpSpPr>
        <p:pic>
          <p:nvPicPr>
            <p:cNvPr id="10" name="Picture 2" descr="C:\Users\Paul\Desktop\Research\TEM\20110708\20110708 bmim bf4 qdot 33k [1].tif"/>
            <p:cNvPicPr>
              <a:picLocks noChangeAspect="1" noChangeArrowheads="1"/>
            </p:cNvPicPr>
            <p:nvPr/>
          </p:nvPicPr>
          <p:blipFill>
            <a:blip r:embed="rId3" cstate="print"/>
            <a:srcRect l="17104" t="10150" b="2538"/>
            <a:stretch>
              <a:fillRect/>
            </a:stretch>
          </p:blipFill>
          <p:spPr bwMode="auto">
            <a:xfrm>
              <a:off x="4045733" y="4121967"/>
              <a:ext cx="2742163" cy="1963843"/>
            </a:xfrm>
            <a:prstGeom prst="rect">
              <a:avLst/>
            </a:prstGeom>
            <a:noFill/>
            <a:ln w="9525">
              <a:noFill/>
              <a:miter lim="800000"/>
              <a:headEnd/>
              <a:tailEnd/>
            </a:ln>
          </p:spPr>
        </p:pic>
        <p:pic>
          <p:nvPicPr>
            <p:cNvPr id="11" name="Picture 3" descr="C:\Users\Paul\Desktop\Research\TEM\20110817\HC+bmim BF4+Qdot 33k 01.tif"/>
            <p:cNvPicPr>
              <a:picLocks noChangeAspect="1" noChangeArrowheads="1"/>
            </p:cNvPicPr>
            <p:nvPr/>
          </p:nvPicPr>
          <p:blipFill>
            <a:blip r:embed="rId4" cstate="print"/>
            <a:srcRect l="23944" r="8553" b="12688"/>
            <a:stretch>
              <a:fillRect/>
            </a:stretch>
          </p:blipFill>
          <p:spPr bwMode="auto">
            <a:xfrm>
              <a:off x="1463134" y="4121967"/>
              <a:ext cx="2246851" cy="1974033"/>
            </a:xfrm>
            <a:prstGeom prst="rect">
              <a:avLst/>
            </a:prstGeom>
            <a:noFill/>
            <a:ln w="9525">
              <a:noFill/>
              <a:miter lim="800000"/>
              <a:headEnd/>
              <a:tailEnd/>
            </a:ln>
          </p:spPr>
        </p:pic>
        <p:cxnSp>
          <p:nvCxnSpPr>
            <p:cNvPr id="12" name="Straight Arrow Connector 14"/>
            <p:cNvCxnSpPr>
              <a:cxnSpLocks noChangeShapeType="1"/>
            </p:cNvCxnSpPr>
            <p:nvPr/>
          </p:nvCxnSpPr>
          <p:spPr bwMode="auto">
            <a:xfrm flipV="1">
              <a:off x="3756248" y="5103607"/>
              <a:ext cx="254742" cy="0"/>
            </a:xfrm>
            <a:prstGeom prst="straightConnector1">
              <a:avLst/>
            </a:prstGeom>
            <a:noFill/>
            <a:ln w="38100">
              <a:solidFill>
                <a:schemeClr val="tx1"/>
              </a:solidFill>
              <a:round/>
              <a:headEnd/>
              <a:tailEnd type="arrow" w="med" len="med"/>
            </a:ln>
          </p:spPr>
        </p:cxnSp>
        <p:cxnSp>
          <p:nvCxnSpPr>
            <p:cNvPr id="13" name="Straight Connector 12"/>
            <p:cNvCxnSpPr/>
            <p:nvPr/>
          </p:nvCxnSpPr>
          <p:spPr>
            <a:xfrm>
              <a:off x="1629409" y="4269266"/>
              <a:ext cx="190790" cy="0"/>
            </a:xfrm>
            <a:prstGeom prst="line">
              <a:avLst/>
            </a:prstGeom>
            <a:ln w="571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187493" y="4277868"/>
              <a:ext cx="190790" cy="0"/>
            </a:xfrm>
            <a:prstGeom prst="line">
              <a:avLst/>
            </a:prstGeom>
            <a:ln w="5715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257"/>
            <p:cNvSpPr txBox="1">
              <a:spLocks noChangeArrowheads="1"/>
            </p:cNvSpPr>
            <p:nvPr/>
          </p:nvSpPr>
          <p:spPr bwMode="auto">
            <a:xfrm>
              <a:off x="1447800" y="4269266"/>
              <a:ext cx="689672" cy="246221"/>
            </a:xfrm>
            <a:prstGeom prst="rect">
              <a:avLst/>
            </a:prstGeom>
            <a:noFill/>
            <a:ln w="9525">
              <a:noFill/>
              <a:miter lim="800000"/>
              <a:headEnd/>
              <a:tailEnd/>
            </a:ln>
          </p:spPr>
          <p:txBody>
            <a:bodyPr wrap="square">
              <a:prstTxWarp prst="textNoShape">
                <a:avLst/>
              </a:prstTxWarp>
              <a:spAutoFit/>
            </a:bodyPr>
            <a:lstStyle/>
            <a:p>
              <a:r>
                <a:rPr lang="en-US" sz="1000" b="1" dirty="0">
                  <a:latin typeface="+mj-lt"/>
                </a:rPr>
                <a:t>100 nm</a:t>
              </a:r>
            </a:p>
          </p:txBody>
        </p:sp>
        <p:sp>
          <p:nvSpPr>
            <p:cNvPr id="16" name="Rectangle 15"/>
            <p:cNvSpPr/>
            <p:nvPr/>
          </p:nvSpPr>
          <p:spPr>
            <a:xfrm>
              <a:off x="2963738" y="5814323"/>
              <a:ext cx="715924" cy="2254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latin typeface="+mj-lt"/>
              </a:endParaRPr>
            </a:p>
          </p:txBody>
        </p:sp>
        <p:sp>
          <p:nvSpPr>
            <p:cNvPr id="17" name="TextBox 15"/>
            <p:cNvSpPr txBox="1">
              <a:spLocks noChangeArrowheads="1"/>
            </p:cNvSpPr>
            <p:nvPr/>
          </p:nvSpPr>
          <p:spPr bwMode="auto">
            <a:xfrm>
              <a:off x="2909600" y="5796430"/>
              <a:ext cx="824200" cy="246221"/>
            </a:xfrm>
            <a:prstGeom prst="rect">
              <a:avLst/>
            </a:prstGeom>
            <a:noFill/>
            <a:ln w="9525">
              <a:noFill/>
              <a:miter lim="800000"/>
              <a:headEnd/>
              <a:tailEnd/>
            </a:ln>
          </p:spPr>
          <p:txBody>
            <a:bodyPr wrap="square">
              <a:prstTxWarp prst="textNoShape">
                <a:avLst/>
              </a:prstTxWarp>
              <a:spAutoFit/>
            </a:bodyPr>
            <a:lstStyle/>
            <a:p>
              <a:pPr algn="ctr"/>
              <a:r>
                <a:rPr lang="en-US" sz="1000" b="1" dirty="0" smtClean="0">
                  <a:latin typeface="+mj-lt"/>
                </a:rPr>
                <a:t>Time zero</a:t>
              </a:r>
              <a:endParaRPr lang="en-US" sz="1000" b="1" dirty="0">
                <a:latin typeface="+mj-lt"/>
              </a:endParaRPr>
            </a:p>
          </p:txBody>
        </p:sp>
        <p:sp>
          <p:nvSpPr>
            <p:cNvPr id="18" name="Rectangle 17"/>
            <p:cNvSpPr/>
            <p:nvPr/>
          </p:nvSpPr>
          <p:spPr>
            <a:xfrm>
              <a:off x="6011207" y="5814323"/>
              <a:ext cx="715924" cy="2254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6"/>
            <p:cNvSpPr txBox="1">
              <a:spLocks noChangeArrowheads="1"/>
            </p:cNvSpPr>
            <p:nvPr/>
          </p:nvSpPr>
          <p:spPr bwMode="auto">
            <a:xfrm>
              <a:off x="5819775" y="5791200"/>
              <a:ext cx="1066800" cy="230832"/>
            </a:xfrm>
            <a:prstGeom prst="rect">
              <a:avLst/>
            </a:prstGeom>
            <a:noFill/>
            <a:ln w="9525">
              <a:noFill/>
              <a:miter lim="800000"/>
              <a:headEnd/>
              <a:tailEnd/>
            </a:ln>
          </p:spPr>
          <p:txBody>
            <a:bodyPr wrap="square">
              <a:prstTxWarp prst="textNoShape">
                <a:avLst/>
              </a:prstTxWarp>
              <a:spAutoFit/>
            </a:bodyPr>
            <a:lstStyle/>
            <a:p>
              <a:pPr algn="ctr"/>
              <a:r>
                <a:rPr lang="en-US" sz="900" b="1" dirty="0" smtClean="0">
                  <a:latin typeface="+mj-lt"/>
                </a:rPr>
                <a:t>t = 1 second</a:t>
              </a:r>
              <a:endParaRPr lang="en-US" sz="900" b="1" dirty="0">
                <a:latin typeface="+mj-lt"/>
              </a:endParaRPr>
            </a:p>
          </p:txBody>
        </p:sp>
      </p:grpSp>
    </p:spTree>
    <p:extLst>
      <p:ext uri="{BB962C8B-B14F-4D97-AF65-F5344CB8AC3E}">
        <p14:creationId xmlns:p14="http://schemas.microsoft.com/office/powerpoint/2010/main" val="2075843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hemistry Highligh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TotalTime>
  <Words>446</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Chemistry Highlight Template</vt:lpstr>
      <vt:lpstr>Nanoscale Imaging of Wet Polymer Materials </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NSF</dc:creator>
  <cp:lastModifiedBy>MRSEC</cp:lastModifiedBy>
  <cp:revision>27</cp:revision>
  <cp:lastPrinted>2012-01-12T13:43:17Z</cp:lastPrinted>
  <dcterms:created xsi:type="dcterms:W3CDTF">2012-01-14T23:44:45Z</dcterms:created>
  <dcterms:modified xsi:type="dcterms:W3CDTF">2012-05-08T14:21:47Z</dcterms:modified>
</cp:coreProperties>
</file>