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9"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L" initials="ML" lastIdx="0" clrIdx="0">
    <p:extLst>
      <p:ext uri="{19B8F6BF-5375-455C-9EA6-DF929625EA0E}">
        <p15:presenceInfo xmlns:p15="http://schemas.microsoft.com/office/powerpoint/2012/main" userId="32b64f1d494eb4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0" autoAdjust="0"/>
    <p:restoredTop sz="88708" autoAdjust="0"/>
  </p:normalViewPr>
  <p:slideViewPr>
    <p:cSldViewPr snapToGrid="0" snapToObjects="1">
      <p:cViewPr varScale="1">
        <p:scale>
          <a:sx n="93" d="100"/>
          <a:sy n="93" d="100"/>
        </p:scale>
        <p:origin x="105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A382E33-56E5-4B4F-8F19-A16C1C0A6BDE}" type="datetimeFigureOut">
              <a:rPr lang="en-US" smtClean="0"/>
              <a:t>10/26/2018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6403CEA-EF12-4A27-AD2D-5454BF828980}" type="slidenum">
              <a:rPr lang="en-US" smtClean="0"/>
              <a:t>‹#›</a:t>
            </a:fld>
            <a:endParaRPr lang="en-US"/>
          </a:p>
        </p:txBody>
      </p:sp>
    </p:spTree>
    <p:extLst>
      <p:ext uri="{BB962C8B-B14F-4D97-AF65-F5344CB8AC3E}">
        <p14:creationId xmlns:p14="http://schemas.microsoft.com/office/powerpoint/2010/main" val="55506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10/26/2018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2000" b="1" dirty="0" smtClean="0">
                <a:solidFill>
                  <a:schemeClr val="tx1"/>
                </a:solidFill>
              </a:rPr>
              <a:t>Field Trip Series</a:t>
            </a:r>
            <a:endParaRPr lang="en-US" sz="2000" b="1" dirty="0">
              <a:solidFill>
                <a:schemeClr val="tx1"/>
              </a:solidFill>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smtClean="0">
                <a:solidFill>
                  <a:schemeClr val="bg1"/>
                </a:solidFill>
              </a:rPr>
              <a:t>Sophia Seifert &amp; Mark Licurse</a:t>
            </a:r>
            <a:br>
              <a:rPr lang="en-US" sz="1200" b="1" dirty="0" smtClean="0">
                <a:solidFill>
                  <a:schemeClr val="bg1"/>
                </a:solidFill>
              </a:rPr>
            </a:br>
            <a:r>
              <a:rPr lang="en-US" sz="1200" b="1" dirty="0" smtClean="0">
                <a:solidFill>
                  <a:schemeClr val="bg1"/>
                </a:solidFill>
              </a:rPr>
              <a:t>LRSM, University of Pennsylvania</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NSF MRSEC </a:t>
            </a:r>
            <a:r>
              <a:rPr lang="en-US" sz="1200" b="1" dirty="0" smtClean="0">
                <a:solidFill>
                  <a:schemeClr val="bg1"/>
                </a:solidFill>
              </a:rPr>
              <a:t>DMR-11-20901</a:t>
            </a:r>
            <a:endParaRPr lang="en-US" sz="1200" b="1" dirty="0">
              <a:solidFill>
                <a:schemeClr val="bg1"/>
              </a:solidFill>
            </a:endParaRPr>
          </a:p>
        </p:txBody>
      </p:sp>
      <p:sp>
        <p:nvSpPr>
          <p:cNvPr id="9" name="Text Box 28"/>
          <p:cNvSpPr txBox="1">
            <a:spLocks noChangeArrowheads="1"/>
          </p:cNvSpPr>
          <p:nvPr/>
        </p:nvSpPr>
        <p:spPr bwMode="auto">
          <a:xfrm>
            <a:off x="230371" y="1576586"/>
            <a:ext cx="4788429"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300" dirty="0"/>
              <a:t>Starting in 2017, the LRSM and Singh Center for Nanotechnology hosted monthly field trips for Philadelphia middle and high school students. During these visits, students had introductory lessons on Materials Science and Nanotechnology and suited up for the clean room at the </a:t>
            </a:r>
            <a:r>
              <a:rPr lang="en-US" sz="1300" dirty="0" err="1"/>
              <a:t>Quattrone</a:t>
            </a:r>
            <a:r>
              <a:rPr lang="en-US" sz="1300" dirty="0"/>
              <a:t> Nanofabrication facility, where they observed and, when possible, assisted with lithography and soft-lithography.</a:t>
            </a:r>
          </a:p>
          <a:p>
            <a:pPr algn="just" eaLnBrk="1" hangingPunct="1"/>
            <a:endParaRPr lang="en-US" sz="1300" dirty="0"/>
          </a:p>
          <a:p>
            <a:pPr algn="just" eaLnBrk="1" hangingPunct="1"/>
            <a:r>
              <a:rPr lang="en-US" sz="1300" dirty="0"/>
              <a:t>124 students from four schools participated in the field trip program, of which 81% were URM and 96% were low-income (</a:t>
            </a:r>
            <a:r>
              <a:rPr lang="en-US" sz="1300" i="1" dirty="0"/>
              <a:t>i.e</a:t>
            </a:r>
            <a:r>
              <a:rPr lang="en-US" sz="1300" i="1" dirty="0" smtClean="0"/>
              <a:t>., </a:t>
            </a:r>
            <a:r>
              <a:rPr lang="en-US" sz="1300" dirty="0"/>
              <a:t>they qualify for the Federal Free and Reduced Lunch program).</a:t>
            </a:r>
          </a:p>
        </p:txBody>
      </p:sp>
      <p:sp>
        <p:nvSpPr>
          <p:cNvPr id="12" name="Rectangle 11"/>
          <p:cNvSpPr/>
          <p:nvPr/>
        </p:nvSpPr>
        <p:spPr>
          <a:xfrm>
            <a:off x="152400" y="745755"/>
            <a:ext cx="561033" cy="276999"/>
          </a:xfrm>
          <a:prstGeom prst="rect">
            <a:avLst/>
          </a:prstGeom>
        </p:spPr>
        <p:txBody>
          <a:bodyPr wrap="square" anchor="ctr">
            <a:spAutoFit/>
          </a:bodyPr>
          <a:lstStyle/>
          <a:p>
            <a:r>
              <a:rPr lang="en-US" sz="1200" b="1" dirty="0" smtClean="0">
                <a:solidFill>
                  <a:srgbClr val="002060"/>
                </a:solidFill>
              </a:rPr>
              <a:t>2017</a:t>
            </a:r>
            <a:endParaRPr lang="en-US" sz="1200" b="1" dirty="0">
              <a:solidFill>
                <a:srgbClr val="002060"/>
              </a:solidFill>
            </a:endParaRPr>
          </a:p>
        </p:txBody>
      </p:sp>
      <p:sp>
        <p:nvSpPr>
          <p:cNvPr id="10" name="Rectangle 37"/>
          <p:cNvSpPr>
            <a:spLocks noChangeArrowheads="1"/>
          </p:cNvSpPr>
          <p:nvPr/>
        </p:nvSpPr>
        <p:spPr bwMode="auto">
          <a:xfrm>
            <a:off x="5129784" y="1600200"/>
            <a:ext cx="3401568" cy="46451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4" name="Picture 3" title="Latin Charter Students in the Singh Cleanroom"/>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38552" y="3989060"/>
            <a:ext cx="3200079" cy="2136586"/>
          </a:xfrm>
          <a:prstGeom prst="rect">
            <a:avLst/>
          </a:prstGeom>
        </p:spPr>
      </p:pic>
      <p:pic>
        <p:nvPicPr>
          <p:cNvPr id="5" name="Picture 4" title="Latin Charter Students in the Singh Cleanroom"/>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38553" y="1741853"/>
            <a:ext cx="3181816" cy="2123332"/>
          </a:xfrm>
          <a:prstGeom prst="rect">
            <a:avLst/>
          </a:prstGeom>
        </p:spPr>
      </p:pic>
      <p:pic>
        <p:nvPicPr>
          <p:cNvPr id="11" name="Picture 10" title="Latin Charter Students in front of the Singh Cleanroom"/>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4504" y="4136230"/>
            <a:ext cx="4235116" cy="1939237"/>
          </a:xfrm>
          <a:prstGeom prst="rect">
            <a:avLst/>
          </a:prstGeom>
        </p:spPr>
      </p:pic>
      <p:sp>
        <p:nvSpPr>
          <p:cNvPr id="14" name="Rectangle 37"/>
          <p:cNvSpPr>
            <a:spLocks noChangeArrowheads="1"/>
          </p:cNvSpPr>
          <p:nvPr/>
        </p:nvSpPr>
        <p:spPr bwMode="auto">
          <a:xfrm>
            <a:off x="317152" y="4023360"/>
            <a:ext cx="4466603" cy="21642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886433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12209</TotalTime>
  <Words>112</Words>
  <Application>Microsoft Office PowerPoint</Application>
  <PresentationFormat>On-screen Show (4:3)</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Field Trip Series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FELICE MACERA</cp:lastModifiedBy>
  <cp:revision>88</cp:revision>
  <cp:lastPrinted>2016-08-01T15:14:13Z</cp:lastPrinted>
  <dcterms:created xsi:type="dcterms:W3CDTF">2016-07-19T18:16:54Z</dcterms:created>
  <dcterms:modified xsi:type="dcterms:W3CDTF">2018-10-26T19:02:13Z</dcterms:modified>
  <cp:category/>
</cp:coreProperties>
</file>