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L" initials="ML" lastIdx="0" clrIdx="0">
    <p:extLst>
      <p:ext uri="{19B8F6BF-5375-455C-9EA6-DF929625EA0E}">
        <p15:presenceInfo xmlns:p15="http://schemas.microsoft.com/office/powerpoint/2012/main" userId="32b64f1d494eb4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88708" autoAdjust="0"/>
  </p:normalViewPr>
  <p:slideViewPr>
    <p:cSldViewPr snapToGrid="0" snapToObjects="1">
      <p:cViewPr varScale="1">
        <p:scale>
          <a:sx n="93" d="100"/>
          <a:sy n="9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2E33-56E5-4B4F-8F19-A16C1C0A6BD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CEA-EF12-4A27-AD2D-5454BF82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3CEA-EF12-4A27-AD2D-5454BF828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Shells of Cholesteric Liquid Crystals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Daeyeon</a:t>
            </a:r>
            <a:r>
              <a:rPr lang="en-US" sz="1200" b="1" dirty="0" smtClean="0">
                <a:solidFill>
                  <a:schemeClr val="bg1"/>
                </a:solidFill>
              </a:rPr>
              <a:t> Lee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</a:rPr>
              <a:t>Kathleen </a:t>
            </a:r>
            <a:r>
              <a:rPr lang="en-US" sz="1200" b="1" dirty="0" err="1" smtClean="0">
                <a:solidFill>
                  <a:schemeClr val="bg1"/>
                </a:solidFill>
              </a:rPr>
              <a:t>Stebe</a:t>
            </a:r>
            <a:r>
              <a:rPr lang="en-US" sz="1200" b="1" dirty="0">
                <a:solidFill>
                  <a:schemeClr val="bg1"/>
                </a:solidFill>
              </a:rPr>
              <a:t>, and </a:t>
            </a:r>
            <a:r>
              <a:rPr lang="en-US" sz="1200" b="1" dirty="0" smtClean="0">
                <a:solidFill>
                  <a:schemeClr val="bg1"/>
                </a:solidFill>
              </a:rPr>
              <a:t>Randall </a:t>
            </a:r>
            <a:r>
              <a:rPr lang="en-US" sz="1200" b="1" dirty="0" err="1" smtClean="0">
                <a:solidFill>
                  <a:schemeClr val="bg1"/>
                </a:solidFill>
              </a:rPr>
              <a:t>Kamien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IRG1, University of Pennsylvania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</a:t>
            </a:r>
            <a:r>
              <a:rPr lang="en-US" sz="1200" b="1" dirty="0" smtClean="0">
                <a:solidFill>
                  <a:schemeClr val="bg1"/>
                </a:solidFill>
              </a:rPr>
              <a:t>DMR-11-20901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371" y="1576586"/>
            <a:ext cx="4958616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200" dirty="0"/>
              <a:t>Liquid crystals, fluids with aligned phases of </a:t>
            </a:r>
            <a:r>
              <a:rPr lang="en-US" sz="1200" dirty="0" smtClean="0"/>
              <a:t>rod-like constituent </a:t>
            </a:r>
            <a:r>
              <a:rPr lang="en-US" sz="1200" dirty="0"/>
              <a:t>molecules, are used in everything from computer and television displays to mood rings. </a:t>
            </a:r>
            <a:r>
              <a:rPr lang="en-US" sz="1200" dirty="0" smtClean="0"/>
              <a:t>“Handedness” or </a:t>
            </a:r>
            <a:r>
              <a:rPr lang="en-US" sz="1200" dirty="0"/>
              <a:t>c</a:t>
            </a:r>
            <a:r>
              <a:rPr lang="en-US" sz="1200" dirty="0" smtClean="0"/>
              <a:t>hirality</a:t>
            </a:r>
            <a:r>
              <a:rPr lang="en-US" sz="1200" dirty="0"/>
              <a:t>, </a:t>
            </a:r>
            <a:r>
              <a:rPr lang="en-US" sz="1200" dirty="0" smtClean="0"/>
              <a:t>is ubiquitous </a:t>
            </a:r>
            <a:r>
              <a:rPr lang="en-US" sz="1200" dirty="0"/>
              <a:t>in complex biological </a:t>
            </a:r>
            <a:r>
              <a:rPr lang="en-US" sz="1200" dirty="0" smtClean="0"/>
              <a:t>systems and can </a:t>
            </a:r>
            <a:r>
              <a:rPr lang="en-US" sz="1200" dirty="0"/>
              <a:t>be controlled and quantified in synthetic materials </a:t>
            </a:r>
            <a:r>
              <a:rPr lang="en-US" sz="1200" dirty="0" smtClean="0"/>
              <a:t>such as cholesteric </a:t>
            </a:r>
            <a:r>
              <a:rPr lang="en-US" sz="1200" dirty="0"/>
              <a:t>liquid </a:t>
            </a:r>
            <a:r>
              <a:rPr lang="en-US" sz="1200" dirty="0" smtClean="0"/>
              <a:t>crystals</a:t>
            </a:r>
            <a:r>
              <a:rPr lang="en-US" sz="1200" dirty="0"/>
              <a:t>. </a:t>
            </a:r>
            <a:endParaRPr lang="en-US" sz="1200" b="1" dirty="0"/>
          </a:p>
          <a:p>
            <a:pPr algn="just" eaLnBrk="1" hangingPunct="1">
              <a:spcAft>
                <a:spcPts val="600"/>
              </a:spcAft>
            </a:pPr>
            <a:r>
              <a:rPr lang="en-US" sz="1200" b="1" dirty="0" smtClean="0"/>
              <a:t>Lee</a:t>
            </a:r>
            <a:r>
              <a:rPr lang="en-US" sz="1200" dirty="0"/>
              <a:t>, </a:t>
            </a:r>
            <a:r>
              <a:rPr lang="en-US" sz="1200" b="1" dirty="0"/>
              <a:t>Stebe, </a:t>
            </a:r>
            <a:r>
              <a:rPr lang="en-US" sz="1200" dirty="0"/>
              <a:t>and </a:t>
            </a:r>
            <a:r>
              <a:rPr lang="en-US" sz="1200" b="1" dirty="0"/>
              <a:t>Kamien</a:t>
            </a:r>
            <a:r>
              <a:rPr lang="en-US" sz="1200" dirty="0"/>
              <a:t> investigated spherical shells of cholesteric liquid </a:t>
            </a:r>
            <a:r>
              <a:rPr lang="en-US" sz="1200" dirty="0" smtClean="0"/>
              <a:t>crystals in water. The cholesteric liquid crystals align and twist in specific configurations as a result of a delicate balance of elastic energy, geometry, and surface alignment. Interestingly, the </a:t>
            </a:r>
            <a:r>
              <a:rPr lang="en-US" sz="1200" dirty="0"/>
              <a:t>shell confinement leads to a plethora of new </a:t>
            </a:r>
            <a:r>
              <a:rPr lang="en-US" sz="1200" dirty="0" smtClean="0"/>
              <a:t>liquid crystal states </a:t>
            </a:r>
            <a:r>
              <a:rPr lang="en-US" sz="1200" dirty="0"/>
              <a:t>and associated surface </a:t>
            </a:r>
            <a:r>
              <a:rPr lang="en-US" sz="1200" dirty="0" smtClean="0"/>
              <a:t>structures that look like fingerprints (see figure). 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Because liquid crystals are similar to oil</a:t>
            </a:r>
            <a:r>
              <a:rPr lang="en-US" sz="1200" dirty="0" smtClean="0"/>
              <a:t>, “soap” molecules called surfactants are attracted </a:t>
            </a:r>
            <a:r>
              <a:rPr lang="en-US" sz="1200" dirty="0"/>
              <a:t>to the liquid crystal </a:t>
            </a:r>
            <a:r>
              <a:rPr lang="en-US" sz="1200" dirty="0" smtClean="0"/>
              <a:t>shells. The concentration of surfactants affects the anchoring of the cholesteric liquid crystals (CLCs) at the shell walls, </a:t>
            </a:r>
            <a:r>
              <a:rPr lang="en-US" sz="1200" dirty="0"/>
              <a:t>causing the </a:t>
            </a:r>
            <a:r>
              <a:rPr lang="en-US" sz="1200" dirty="0" smtClean="0"/>
              <a:t>CLC molecules </a:t>
            </a:r>
            <a:r>
              <a:rPr lang="en-US" sz="1200" dirty="0"/>
              <a:t>to order in different ways and create striking patterns. The more </a:t>
            </a:r>
            <a:r>
              <a:rPr lang="en-US" sz="1200" dirty="0" smtClean="0"/>
              <a:t>surfactant added </a:t>
            </a:r>
            <a:r>
              <a:rPr lang="en-US" sz="1200" dirty="0"/>
              <a:t>to the solution, the more the patterns changed. Adding water caused the patterns to reverse</a:t>
            </a:r>
            <a:r>
              <a:rPr lang="en-US" sz="1200" dirty="0" smtClean="0"/>
              <a:t>.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5469357" y="1850660"/>
            <a:ext cx="3137419" cy="3132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69357" y="4328403"/>
            <a:ext cx="3137419" cy="6545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05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Fingerprint patterns result from focal </a:t>
            </a:r>
            <a:r>
              <a:rPr lang="en-US" sz="105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conic </a:t>
            </a:r>
            <a:r>
              <a:rPr lang="en-US" sz="105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domains that form </a:t>
            </a:r>
            <a:r>
              <a:rPr lang="en-US" sz="105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inner surfaces of spherical shells filled with cholesteric </a:t>
            </a:r>
            <a:r>
              <a:rPr lang="en-US" sz="105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liquid crystals.</a:t>
            </a:r>
            <a:endParaRPr lang="en-US" sz="1600" b="1" dirty="0"/>
          </a:p>
        </p:txBody>
      </p:sp>
      <p:pic>
        <p:nvPicPr>
          <p:cNvPr id="4" name="Picture 3" descr="Focal conic domains (FCDs) form on inner surfaces of spherical shells filled with cholesteric LC.&#10;" title="spherical shell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310" y="1965492"/>
            <a:ext cx="2927745" cy="2322712"/>
          </a:xfrm>
          <a:prstGeom prst="rect">
            <a:avLst/>
          </a:prstGeom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40646" y="5118236"/>
            <a:ext cx="86465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200" dirty="0" smtClean="0"/>
              <a:t>This striking new ability to control </a:t>
            </a:r>
            <a:r>
              <a:rPr lang="en-US" sz="1200" dirty="0"/>
              <a:t>the patterns that </a:t>
            </a:r>
            <a:r>
              <a:rPr lang="en-US" sz="1200" dirty="0" smtClean="0"/>
              <a:t>form in the spherical shell could prove </a:t>
            </a:r>
            <a:r>
              <a:rPr lang="en-US" sz="1200" dirty="0"/>
              <a:t>useful </a:t>
            </a:r>
            <a:r>
              <a:rPr lang="en-US" sz="1200" dirty="0" smtClean="0"/>
              <a:t>for arranging nanoparticles and for creating </a:t>
            </a:r>
            <a:r>
              <a:rPr lang="en-US" sz="1200" dirty="0"/>
              <a:t>patchy </a:t>
            </a:r>
            <a:r>
              <a:rPr lang="en-US" sz="1200" dirty="0" smtClean="0"/>
              <a:t>microscopic CLC drops </a:t>
            </a:r>
            <a:r>
              <a:rPr lang="en-US" sz="1200" dirty="0"/>
              <a:t>suspended in </a:t>
            </a:r>
            <a:r>
              <a:rPr lang="en-US" sz="1200" dirty="0" smtClean="0"/>
              <a:t>water. The patches offer the possibility to attach specific molecules </a:t>
            </a:r>
            <a:r>
              <a:rPr lang="en-US" sz="1200" dirty="0"/>
              <a:t>to specific spots on the </a:t>
            </a:r>
            <a:r>
              <a:rPr lang="en-US" sz="1200" dirty="0" smtClean="0"/>
              <a:t>drop. </a:t>
            </a:r>
            <a:r>
              <a:rPr lang="en-US" sz="1200" dirty="0"/>
              <a:t>O</a:t>
            </a:r>
            <a:r>
              <a:rPr lang="en-US" sz="1200" dirty="0" smtClean="0"/>
              <a:t>rdered nanoparticles on the drop surface hold potential in sensing applications.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Tran, M.O.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Lavrentovich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Durey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Darmon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M.F.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Haase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Li, D. Lee, K.J.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Stebe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R.D.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Kamien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Lopez-Leon,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X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12207</TotalTime>
  <Words>346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Times New Roman</vt:lpstr>
      <vt:lpstr>Wingdings 2</vt:lpstr>
      <vt:lpstr>Breeze</vt:lpstr>
      <vt:lpstr>Shells of Cholesteric Liquid Crystals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83</cp:revision>
  <cp:lastPrinted>2016-08-01T15:14:13Z</cp:lastPrinted>
  <dcterms:created xsi:type="dcterms:W3CDTF">2016-07-19T18:16:54Z</dcterms:created>
  <dcterms:modified xsi:type="dcterms:W3CDTF">2018-10-26T19:05:36Z</dcterms:modified>
  <cp:category/>
</cp:coreProperties>
</file>