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62" r:id="rId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k L" initials="ML" lastIdx="0" clrIdx="0">
    <p:extLst>
      <p:ext uri="{19B8F6BF-5375-455C-9EA6-DF929625EA0E}">
        <p15:presenceInfo xmlns:p15="http://schemas.microsoft.com/office/powerpoint/2012/main" userId="32b64f1d494eb49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30" autoAdjust="0"/>
    <p:restoredTop sz="88708" autoAdjust="0"/>
  </p:normalViewPr>
  <p:slideViewPr>
    <p:cSldViewPr snapToGrid="0" snapToObjects="1">
      <p:cViewPr varScale="1">
        <p:scale>
          <a:sx n="93" d="100"/>
          <a:sy n="93" d="100"/>
        </p:scale>
        <p:origin x="10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382E33-56E5-4B4F-8F19-A16C1C0A6BDE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03CEA-EF12-4A27-AD2D-5454BF828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064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03CEA-EF12-4A27-AD2D-5454BF8289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805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9748" y="1995294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9747" y="3956266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929" y="-26103"/>
            <a:ext cx="5281622" cy="803189"/>
          </a:xfrm>
        </p:spPr>
        <p:txBody>
          <a:bodyPr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513" y="25655"/>
            <a:ext cx="5795584" cy="731178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240822"/>
            <a:ext cx="5797964" cy="504198"/>
          </a:xfrm>
        </p:spPr>
        <p:txBody>
          <a:bodyPr/>
          <a:lstStyle>
            <a:lvl1pPr algn="l"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12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6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5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AA67AA0-DEF6-D741-AF0E-1BCF8203E1C0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DMR Templates BMAT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DMR Templates MMN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DMR Templates CER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DMR Templates CMMT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DMR Templates D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DMR Templates 88P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4" r:id="rId4"/>
    <p:sldLayoutId id="2147483666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110532"/>
            <a:ext cx="5797964" cy="803867"/>
          </a:xfrm>
        </p:spPr>
        <p:txBody>
          <a:bodyPr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Janus </a:t>
            </a:r>
            <a:r>
              <a:rPr lang="en-US" sz="2000" b="1" dirty="0" err="1" smtClean="0">
                <a:solidFill>
                  <a:schemeClr val="tx1"/>
                </a:solidFill>
              </a:rPr>
              <a:t>dendrimersomes</a:t>
            </a:r>
            <a:r>
              <a:rPr lang="en-US" sz="2000" b="1" dirty="0">
                <a:solidFill>
                  <a:schemeClr val="tx1"/>
                </a:solidFill>
              </a:rPr>
              <a:t> as models for cell fusion and fission</a:t>
            </a:r>
            <a:r>
              <a:rPr lang="en-US" sz="2000" b="1" dirty="0" smtClean="0">
                <a:solidFill>
                  <a:schemeClr val="tx1"/>
                </a:solidFill>
              </a:rPr>
              <a:t>.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71035" y="1022354"/>
            <a:ext cx="4692577" cy="44627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de-DE" sz="1150" b="1" dirty="0" smtClean="0">
                <a:solidFill>
                  <a:schemeClr val="bg1"/>
                </a:solidFill>
              </a:rPr>
              <a:t>Virgil Percec</a:t>
            </a:r>
            <a:r>
              <a:rPr lang="de-DE" sz="1150" b="1" dirty="0">
                <a:solidFill>
                  <a:schemeClr val="bg1"/>
                </a:solidFill>
              </a:rPr>
              <a:t>, </a:t>
            </a:r>
            <a:r>
              <a:rPr lang="de-DE" sz="1150" b="1" dirty="0" smtClean="0">
                <a:solidFill>
                  <a:schemeClr val="bg1"/>
                </a:solidFill>
              </a:rPr>
              <a:t>Michael Klein</a:t>
            </a:r>
            <a:r>
              <a:rPr lang="de-DE" sz="1150" b="1" dirty="0">
                <a:solidFill>
                  <a:schemeClr val="bg1"/>
                </a:solidFill>
              </a:rPr>
              <a:t>, </a:t>
            </a:r>
            <a:r>
              <a:rPr lang="de-DE" sz="1150" b="1" dirty="0" smtClean="0">
                <a:solidFill>
                  <a:schemeClr val="bg1"/>
                </a:solidFill>
              </a:rPr>
              <a:t>Dan Hammer</a:t>
            </a:r>
            <a:r>
              <a:rPr lang="de-DE" sz="1150" b="1" dirty="0">
                <a:solidFill>
                  <a:schemeClr val="bg1"/>
                </a:solidFill>
              </a:rPr>
              <a:t>, and </a:t>
            </a:r>
            <a:r>
              <a:rPr lang="de-DE" sz="1150" b="1" dirty="0" smtClean="0">
                <a:solidFill>
                  <a:schemeClr val="bg1"/>
                </a:solidFill>
              </a:rPr>
              <a:t>Tobias Baumgart </a:t>
            </a:r>
            <a:r>
              <a:rPr lang="en-US" sz="1150" b="1" dirty="0" smtClean="0">
                <a:solidFill>
                  <a:schemeClr val="bg1"/>
                </a:solidFill>
              </a:rPr>
              <a:t/>
            </a:r>
            <a:br>
              <a:rPr lang="en-US" sz="1150" b="1" dirty="0" smtClean="0">
                <a:solidFill>
                  <a:schemeClr val="bg1"/>
                </a:solidFill>
              </a:rPr>
            </a:br>
            <a:r>
              <a:rPr lang="en-US" sz="1150" b="1" dirty="0" smtClean="0">
                <a:solidFill>
                  <a:schemeClr val="bg1"/>
                </a:solidFill>
              </a:rPr>
              <a:t>IRG2, University of Pennsylvania &amp; Temple University</a:t>
            </a:r>
            <a:endParaRPr lang="en-US" sz="115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346918"/>
            <a:ext cx="2759824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NSF MRSEC </a:t>
            </a:r>
            <a:r>
              <a:rPr lang="en-US" sz="1200" b="1" dirty="0" smtClean="0">
                <a:solidFill>
                  <a:schemeClr val="bg1"/>
                </a:solidFill>
              </a:rPr>
              <a:t>DMR-11-20901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230371" y="1576585"/>
            <a:ext cx="4925829" cy="453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1200" dirty="0" smtClean="0"/>
              <a:t>Vesicle fusion </a:t>
            </a:r>
            <a:r>
              <a:rPr lang="en-US" sz="1200" dirty="0"/>
              <a:t>and fission processes </a:t>
            </a:r>
            <a:r>
              <a:rPr lang="en-US" sz="1200" dirty="0" smtClean="0"/>
              <a:t>often occur in </a:t>
            </a:r>
            <a:r>
              <a:rPr lang="en-US" sz="1200" dirty="0"/>
              <a:t>biological </a:t>
            </a:r>
            <a:r>
              <a:rPr lang="en-US" sz="1200" dirty="0" smtClean="0"/>
              <a:t>systems, usually with the aid of specialized proteins. </a:t>
            </a:r>
            <a:r>
              <a:rPr lang="en-US" sz="1200" b="1" dirty="0"/>
              <a:t>Percec, Klein, Hammer,</a:t>
            </a:r>
            <a:r>
              <a:rPr lang="en-US" sz="1200" dirty="0"/>
              <a:t> and </a:t>
            </a:r>
            <a:r>
              <a:rPr lang="en-US" sz="1200" b="1" dirty="0" smtClean="0"/>
              <a:t>Baumgart </a:t>
            </a:r>
            <a:r>
              <a:rPr lang="en-US" sz="1200" dirty="0" smtClean="0"/>
              <a:t>carried out comprehensive fusion/fission experiments based on three membrane ingredients</a:t>
            </a:r>
            <a:r>
              <a:rPr lang="en-US" sz="1200" dirty="0"/>
              <a:t>:</a:t>
            </a:r>
            <a:r>
              <a:rPr lang="en-US" sz="1200" dirty="0" smtClean="0"/>
              <a:t> hydrogenated (R</a:t>
            </a:r>
            <a:r>
              <a:rPr lang="en-US" sz="1200" baseline="-25000" dirty="0" smtClean="0"/>
              <a:t>H</a:t>
            </a:r>
            <a:r>
              <a:rPr lang="en-US" sz="1200" dirty="0"/>
              <a:t>), fluorinated (</a:t>
            </a:r>
            <a:r>
              <a:rPr lang="en-US" sz="1200" dirty="0" smtClean="0"/>
              <a:t>R</a:t>
            </a:r>
            <a:r>
              <a:rPr lang="en-US" sz="1200" baseline="-25000" dirty="0" smtClean="0"/>
              <a:t>F</a:t>
            </a:r>
            <a:r>
              <a:rPr lang="en-US" sz="1200" dirty="0" smtClean="0"/>
              <a:t>), and hybrid-hydrogenated/fluorinated </a:t>
            </a:r>
            <a:r>
              <a:rPr lang="en-US" sz="1200" dirty="0"/>
              <a:t>(</a:t>
            </a:r>
            <a:r>
              <a:rPr lang="en-US" sz="1200" dirty="0" smtClean="0"/>
              <a:t>R</a:t>
            </a:r>
            <a:r>
              <a:rPr lang="en-US" sz="1200" baseline="-25000" dirty="0" smtClean="0"/>
              <a:t>HF</a:t>
            </a:r>
            <a:r>
              <a:rPr lang="en-US" sz="1200" dirty="0" smtClean="0"/>
              <a:t>) Janus dendrimers (Figure – 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Top Left).</a:t>
            </a:r>
            <a:endParaRPr lang="en-US" sz="1200" dirty="0"/>
          </a:p>
          <a:p>
            <a:pPr>
              <a:spcAft>
                <a:spcPts val="600"/>
              </a:spcAft>
            </a:pPr>
            <a:r>
              <a:rPr lang="en-US" sz="1200" dirty="0" smtClean="0"/>
              <a:t>By varying the ratio of the three Janus dendrimers in solution, they were able to create a range of soft “containers” (vesicles) ranging from isolated vesicles to dumbbell-shaped fused Janus </a:t>
            </a:r>
            <a:r>
              <a:rPr lang="en-US" sz="1200" dirty="0" err="1" smtClean="0"/>
              <a:t>dendrimersomes</a:t>
            </a:r>
            <a:r>
              <a:rPr lang="en-US" sz="1200" dirty="0" smtClean="0"/>
              <a:t> (Figure – Top Right). The latter is a vesicle made from hydrogenated Janus dendrimers bonded to a vesicle made from fluorinated Janus dendrimers. </a:t>
            </a:r>
            <a:endParaRPr lang="en-US" sz="1200" dirty="0"/>
          </a:p>
          <a:p>
            <a:pPr>
              <a:spcAft>
                <a:spcPts val="600"/>
              </a:spcAft>
            </a:pPr>
            <a:r>
              <a:rPr lang="en-US" sz="1200" dirty="0" smtClean="0"/>
              <a:t>From computer modeling, microscopy &amp; electron microscopy, a model for fusion was derived. The key feature for fusion is the hybrid-hydrogenated/fluorinated Janus </a:t>
            </a:r>
            <a:r>
              <a:rPr lang="en-US" sz="1200" dirty="0" err="1" smtClean="0"/>
              <a:t>dendrimersome</a:t>
            </a:r>
            <a:r>
              <a:rPr lang="en-US" sz="1200" dirty="0" smtClean="0"/>
              <a:t> that enters the membrane </a:t>
            </a:r>
            <a:r>
              <a:rPr lang="en-US" sz="1200" dirty="0"/>
              <a:t>&amp;</a:t>
            </a:r>
            <a:r>
              <a:rPr lang="en-US" sz="1200" dirty="0" smtClean="0"/>
              <a:t> bridges between the different </a:t>
            </a:r>
            <a:r>
              <a:rPr lang="en-US" sz="1200" dirty="0"/>
              <a:t>vesicles (Figure – Bottom</a:t>
            </a:r>
            <a:r>
              <a:rPr lang="en-US" sz="1200" dirty="0" smtClean="0"/>
              <a:t>).</a:t>
            </a:r>
            <a:endParaRPr lang="en-US" sz="1200" dirty="0"/>
          </a:p>
          <a:p>
            <a:pPr>
              <a:spcAft>
                <a:spcPts val="600"/>
              </a:spcAft>
            </a:pPr>
            <a:r>
              <a:rPr lang="en-US" sz="1200" dirty="0" smtClean="0"/>
              <a:t>The work demonstrates that fusion/fission can be mediated with only three simple membrane elements, as long as composition is carefully controlled.</a:t>
            </a:r>
            <a:endParaRPr lang="en-US" sz="1200" dirty="0"/>
          </a:p>
          <a:p>
            <a:pPr>
              <a:spcAft>
                <a:spcPts val="600"/>
              </a:spcAft>
            </a:pPr>
            <a:endParaRPr lang="en-US" sz="1200" b="1" dirty="0" smtClean="0"/>
          </a:p>
          <a:p>
            <a:pPr>
              <a:spcAft>
                <a:spcPts val="600"/>
              </a:spcAft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Q. Xiao, S.E. Sherman, S.E.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Wilner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X. Zhou, C.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Dazen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Baumgart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E.H. Reed, D.A. Hammer, W.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Shinoda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M.L. Klein, V.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Percec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PNAS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114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2017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400" y="745755"/>
            <a:ext cx="561033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</a:rPr>
              <a:t>2017</a:t>
            </a:r>
            <a:endParaRPr lang="en-US" sz="1200" b="1" dirty="0">
              <a:solidFill>
                <a:srgbClr val="002060"/>
              </a:solidFill>
            </a:endParaRPr>
          </a:p>
        </p:txBody>
      </p:sp>
      <p:sp>
        <p:nvSpPr>
          <p:cNvPr id="10" name="Rectangle 37"/>
          <p:cNvSpPr>
            <a:spLocks noChangeArrowheads="1"/>
          </p:cNvSpPr>
          <p:nvPr/>
        </p:nvSpPr>
        <p:spPr bwMode="auto">
          <a:xfrm>
            <a:off x="5156200" y="1600200"/>
            <a:ext cx="3670300" cy="5168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4" name="Picture 3" descr="top left: hydrogenated (RH), fluorinated (RF), and hybrid –hydrogenated/fluorinated (RHF) Janus dendrimers, top right: dumbbell-shaped fused Janus dendrimersomes , bottom: Janus dendrisome that enters the membrane &amp; bridges between the different vesicles " title="Janus dendrimersome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113" y="1701799"/>
            <a:ext cx="3457137" cy="496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03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12207</TotalTime>
  <Words>261</Words>
  <Application>Microsoft Office PowerPoint</Application>
  <PresentationFormat>On-screen Show (4:3)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News Gothic MT</vt:lpstr>
      <vt:lpstr>Times New Roman</vt:lpstr>
      <vt:lpstr>Wingdings 2</vt:lpstr>
      <vt:lpstr>Breeze</vt:lpstr>
      <vt:lpstr>Janus dendrimersomes as models for cell fusion and fission.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rob</dc:creator>
  <cp:keywords/>
  <dc:description/>
  <cp:lastModifiedBy>FELICE MACERA</cp:lastModifiedBy>
  <cp:revision>83</cp:revision>
  <cp:lastPrinted>2016-08-01T15:14:13Z</cp:lastPrinted>
  <dcterms:created xsi:type="dcterms:W3CDTF">2016-07-19T18:16:54Z</dcterms:created>
  <dcterms:modified xsi:type="dcterms:W3CDTF">2018-10-26T18:58:56Z</dcterms:modified>
  <cp:category/>
</cp:coreProperties>
</file>