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4" r:id="rId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 L" initials="ML" lastIdx="0" clrIdx="0">
    <p:extLst>
      <p:ext uri="{19B8F6BF-5375-455C-9EA6-DF929625EA0E}">
        <p15:presenceInfo xmlns:p15="http://schemas.microsoft.com/office/powerpoint/2012/main" userId="32b64f1d494eb49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30" autoAdjust="0"/>
    <p:restoredTop sz="88708" autoAdjust="0"/>
  </p:normalViewPr>
  <p:slideViewPr>
    <p:cSldViewPr snapToGrid="0" snapToObjects="1">
      <p:cViewPr varScale="1">
        <p:scale>
          <a:sx n="93" d="100"/>
          <a:sy n="93" d="100"/>
        </p:scale>
        <p:origin x="10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82E33-56E5-4B4F-8F19-A16C1C0A6BDE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03CEA-EF12-4A27-AD2D-5454BF828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64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03CEA-EF12-4A27-AD2D-5454BF8289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16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12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110532"/>
            <a:ext cx="5797964" cy="803867"/>
          </a:xfrm>
        </p:spPr>
        <p:txBody>
          <a:bodyPr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Birefringent Stable </a:t>
            </a:r>
            <a:r>
              <a:rPr lang="en-US" sz="2000" b="1" dirty="0" smtClean="0">
                <a:solidFill>
                  <a:schemeClr val="tx1"/>
                </a:solidFill>
              </a:rPr>
              <a:t>Glasses </a:t>
            </a:r>
            <a:r>
              <a:rPr lang="en-US" sz="2000" b="1" dirty="0">
                <a:solidFill>
                  <a:schemeClr val="tx1"/>
                </a:solidFill>
              </a:rPr>
              <a:t>with Predominantly Isotropic Molecular </a:t>
            </a:r>
            <a:r>
              <a:rPr lang="en-US" sz="2000" b="1" dirty="0" smtClean="0">
                <a:solidFill>
                  <a:schemeClr val="tx1"/>
                </a:solidFill>
              </a:rPr>
              <a:t>Orientation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71035" y="1014660"/>
            <a:ext cx="4692577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de-DE" sz="1200" b="1" dirty="0" smtClean="0">
                <a:solidFill>
                  <a:schemeClr val="bg1"/>
                </a:solidFill>
              </a:rPr>
              <a:t>Zahra Fakhraai </a:t>
            </a:r>
            <a:r>
              <a:rPr lang="de-DE" sz="1200" b="1" dirty="0">
                <a:solidFill>
                  <a:schemeClr val="bg1"/>
                </a:solidFill>
              </a:rPr>
              <a:t>and </a:t>
            </a:r>
            <a:r>
              <a:rPr lang="de-DE" sz="1200" b="1" dirty="0" smtClean="0">
                <a:solidFill>
                  <a:schemeClr val="bg1"/>
                </a:solidFill>
              </a:rPr>
              <a:t>Jay Kikkawa </a:t>
            </a:r>
            <a:r>
              <a:rPr lang="en-US" sz="1200" b="1" dirty="0" smtClean="0">
                <a:solidFill>
                  <a:schemeClr val="bg1"/>
                </a:solidFill>
              </a:rPr>
              <a:t/>
            </a:r>
            <a:br>
              <a:rPr lang="en-US" sz="1200" b="1" dirty="0" smtClean="0">
                <a:solidFill>
                  <a:schemeClr val="bg1"/>
                </a:solidFill>
              </a:rPr>
            </a:br>
            <a:r>
              <a:rPr lang="en-US" sz="1200" b="1" dirty="0" smtClean="0">
                <a:solidFill>
                  <a:schemeClr val="bg1"/>
                </a:solidFill>
              </a:rPr>
              <a:t>IRG3, University of Pennsylvania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346918"/>
            <a:ext cx="2759824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NSF MRSEC </a:t>
            </a:r>
            <a:r>
              <a:rPr lang="en-US" sz="1200" b="1" dirty="0" smtClean="0">
                <a:solidFill>
                  <a:schemeClr val="bg1"/>
                </a:solidFill>
              </a:rPr>
              <a:t>DMR-11-20901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230371" y="1507429"/>
            <a:ext cx="4630387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400" dirty="0"/>
              <a:t>S</a:t>
            </a:r>
            <a:r>
              <a:rPr lang="en-US" sz="1400" dirty="0" smtClean="0"/>
              <a:t>table </a:t>
            </a:r>
            <a:r>
              <a:rPr lang="en-US" sz="1400" dirty="0"/>
              <a:t>glasses produced by physical vapor deposition </a:t>
            </a:r>
            <a:r>
              <a:rPr lang="en-US" sz="1400" dirty="0" smtClean="0"/>
              <a:t>are important to understand. They exhibit optical birefringence, which traditionally </a:t>
            </a:r>
            <a:r>
              <a:rPr lang="en-US" sz="1400" dirty="0"/>
              <a:t>implies </a:t>
            </a:r>
            <a:r>
              <a:rPr lang="en-US" sz="1400" dirty="0" smtClean="0"/>
              <a:t>that the constituent molecules are aligned. </a:t>
            </a:r>
            <a:endParaRPr lang="en-US" sz="1400" b="1" dirty="0"/>
          </a:p>
          <a:p>
            <a:pPr>
              <a:spcAft>
                <a:spcPts val="600"/>
              </a:spcAft>
            </a:pPr>
            <a:r>
              <a:rPr lang="en-US" sz="1400" b="1" dirty="0" smtClean="0"/>
              <a:t>Fakhraai</a:t>
            </a:r>
            <a:r>
              <a:rPr lang="en-US" sz="1400" dirty="0" smtClean="0"/>
              <a:t> </a:t>
            </a:r>
            <a:r>
              <a:rPr lang="en-US" sz="1400" dirty="0"/>
              <a:t>and </a:t>
            </a:r>
            <a:r>
              <a:rPr lang="en-US" sz="1400" b="1" dirty="0"/>
              <a:t>Kikkawa</a:t>
            </a:r>
            <a:r>
              <a:rPr lang="en-US" sz="1400" dirty="0"/>
              <a:t> produced and </a:t>
            </a:r>
            <a:r>
              <a:rPr lang="en-US" sz="1400" dirty="0" smtClean="0"/>
              <a:t>carefully characterized </a:t>
            </a:r>
            <a:r>
              <a:rPr lang="en-US" sz="1400" dirty="0"/>
              <a:t>stable glasses of </a:t>
            </a:r>
            <a:r>
              <a:rPr lang="en-US" sz="1400" dirty="0" smtClean="0"/>
              <a:t>anthracene </a:t>
            </a:r>
            <a:r>
              <a:rPr lang="en-US" sz="1400" dirty="0"/>
              <a:t>molecules that retain </a:t>
            </a:r>
            <a:r>
              <a:rPr lang="en-US" sz="1400" dirty="0" smtClean="0"/>
              <a:t>their three-dimensional shape </a:t>
            </a:r>
            <a:r>
              <a:rPr lang="en-US" sz="1400" dirty="0"/>
              <a:t>and do not preferentially align in a specific direction. Using a combination of angle-and polarization-dependent photoluminescence and </a:t>
            </a:r>
            <a:r>
              <a:rPr lang="en-US" sz="1400" dirty="0" err="1"/>
              <a:t>ellipsometry</a:t>
            </a:r>
            <a:r>
              <a:rPr lang="en-US" sz="1400" dirty="0"/>
              <a:t> experiments, they showed that these stable glasses possess a predominantly isotropic molecular orientation </a:t>
            </a:r>
            <a:r>
              <a:rPr lang="en-US" sz="1400" i="1" dirty="0"/>
              <a:t>while </a:t>
            </a:r>
            <a:r>
              <a:rPr lang="en-US" sz="1400" i="1" dirty="0" smtClean="0"/>
              <a:t>remaining </a:t>
            </a:r>
            <a:r>
              <a:rPr lang="en-US" sz="1400" i="1" dirty="0"/>
              <a:t>optically birefringent</a:t>
            </a:r>
            <a:r>
              <a:rPr lang="en-US" sz="1400" dirty="0"/>
              <a:t>. T</a:t>
            </a:r>
            <a:r>
              <a:rPr lang="en-US" sz="1400" dirty="0" smtClean="0"/>
              <a:t>he </a:t>
            </a:r>
            <a:r>
              <a:rPr lang="en-US" sz="1400" dirty="0"/>
              <a:t>intrinsic </a:t>
            </a:r>
            <a:r>
              <a:rPr lang="en-US" sz="1400" dirty="0" smtClean="0"/>
              <a:t>birefringence, which is still not understood, appeared to be correlated </a:t>
            </a:r>
            <a:r>
              <a:rPr lang="en-US" sz="1400" dirty="0"/>
              <a:t>with increased </a:t>
            </a:r>
            <a:r>
              <a:rPr lang="en-US" sz="1400" dirty="0" smtClean="0"/>
              <a:t>density. The work suggests </a:t>
            </a:r>
            <a:r>
              <a:rPr lang="en-US" sz="1400" dirty="0"/>
              <a:t>that </a:t>
            </a:r>
            <a:r>
              <a:rPr lang="en-US" sz="1400" dirty="0" smtClean="0"/>
              <a:t>long-range molecular </a:t>
            </a:r>
            <a:r>
              <a:rPr lang="en-US" sz="1400" dirty="0"/>
              <a:t>ordering is </a:t>
            </a:r>
            <a:r>
              <a:rPr lang="en-US" sz="1400" i="1" dirty="0"/>
              <a:t>not required</a:t>
            </a:r>
            <a:r>
              <a:rPr lang="en-US" sz="1400" dirty="0"/>
              <a:t> to produce stable glasses or optical birefringence. </a:t>
            </a:r>
          </a:p>
          <a:p>
            <a:pPr>
              <a:spcAft>
                <a:spcPts val="600"/>
              </a:spcAft>
            </a:pPr>
            <a:r>
              <a:rPr lang="en-US" sz="1400" dirty="0" smtClean="0"/>
              <a:t>The </a:t>
            </a:r>
            <a:r>
              <a:rPr lang="en-US" sz="1400" dirty="0"/>
              <a:t>work provides new </a:t>
            </a:r>
            <a:r>
              <a:rPr lang="en-US" sz="1400" dirty="0" smtClean="0"/>
              <a:t>data and insights </a:t>
            </a:r>
            <a:r>
              <a:rPr lang="en-US" sz="1400" dirty="0"/>
              <a:t>into the process of stable glass formation via surface-mediated </a:t>
            </a:r>
            <a:r>
              <a:rPr lang="en-US" sz="1400" dirty="0" smtClean="0"/>
              <a:t>equilibration.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152400" y="745755"/>
            <a:ext cx="561033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2017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10" name="Rectangle 37"/>
          <p:cNvSpPr>
            <a:spLocks noChangeArrowheads="1"/>
          </p:cNvSpPr>
          <p:nvPr/>
        </p:nvSpPr>
        <p:spPr bwMode="auto">
          <a:xfrm>
            <a:off x="4937760" y="1600200"/>
            <a:ext cx="3888741" cy="33471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85453" y="4253113"/>
            <a:ext cx="35902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Schematic of glass films formed by physical vapor </a:t>
            </a:r>
            <a:r>
              <a:rPr lang="en-US" dirty="0"/>
              <a:t>d</a:t>
            </a:r>
            <a:r>
              <a:rPr lang="en-US" dirty="0" smtClean="0"/>
              <a:t>eposition.</a:t>
            </a:r>
            <a:endParaRPr lang="en-US" dirty="0"/>
          </a:p>
        </p:txBody>
      </p:sp>
      <p:pic>
        <p:nvPicPr>
          <p:cNvPr id="3" name="Picture 2" descr="Schematic of glass films formed by physical vapor deposition.&#10;" title="Schematic of glass film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453" y="1732548"/>
            <a:ext cx="3593354" cy="23966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01435" y="5416191"/>
            <a:ext cx="41425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 Liu, A.L.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Exarhos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 C. Alguire, F. Gao, E. Salami-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Ranjbaran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K. Cheng, T.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J.E.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Subotnik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P.J. Walsh, J.M.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Kikkawa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Z.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Fakhraai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Rev. Lett.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119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202434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12208</TotalTime>
  <Words>219</Words>
  <Application>Microsoft Office PowerPoint</Application>
  <PresentationFormat>On-screen Show (4:3)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News Gothic MT</vt:lpstr>
      <vt:lpstr>Times New Roman</vt:lpstr>
      <vt:lpstr>Wingdings 2</vt:lpstr>
      <vt:lpstr>Breeze</vt:lpstr>
      <vt:lpstr>Birefringent Stable Glasses with Predominantly Isotropic Molecular Orientation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rob</dc:creator>
  <cp:keywords/>
  <dc:description/>
  <cp:lastModifiedBy>FELICE MACERA</cp:lastModifiedBy>
  <cp:revision>85</cp:revision>
  <cp:lastPrinted>2016-08-01T15:14:13Z</cp:lastPrinted>
  <dcterms:created xsi:type="dcterms:W3CDTF">2016-07-19T18:16:54Z</dcterms:created>
  <dcterms:modified xsi:type="dcterms:W3CDTF">2018-10-26T19:05:14Z</dcterms:modified>
  <cp:category/>
</cp:coreProperties>
</file>