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67" r:id="rId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k L" initials="ML" lastIdx="0" clrIdx="0">
    <p:extLst>
      <p:ext uri="{19B8F6BF-5375-455C-9EA6-DF929625EA0E}">
        <p15:presenceInfo xmlns:p15="http://schemas.microsoft.com/office/powerpoint/2012/main" userId="32b64f1d494eb49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30" autoAdjust="0"/>
    <p:restoredTop sz="88708" autoAdjust="0"/>
  </p:normalViewPr>
  <p:slideViewPr>
    <p:cSldViewPr snapToGrid="0" snapToObjects="1">
      <p:cViewPr varScale="1">
        <p:scale>
          <a:sx n="93" d="100"/>
          <a:sy n="93" d="100"/>
        </p:scale>
        <p:origin x="10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382E33-56E5-4B4F-8F19-A16C1C0A6BDE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03CEA-EF12-4A27-AD2D-5454BF828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064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03CEA-EF12-4A27-AD2D-5454BF8289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703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9748" y="1995294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9747" y="3956266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929" y="-26103"/>
            <a:ext cx="5281622" cy="803189"/>
          </a:xfrm>
        </p:spPr>
        <p:txBody>
          <a:bodyPr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513" y="25655"/>
            <a:ext cx="5795584" cy="731178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240822"/>
            <a:ext cx="5797964" cy="504198"/>
          </a:xfrm>
        </p:spPr>
        <p:txBody>
          <a:bodyPr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12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6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5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AA67AA0-DEF6-D741-AF0E-1BCF8203E1C0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DMR Templates BMAT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DMR Templates MMN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DMR Templates CER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DMR Templates CMMT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DMR Templates D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DMR Templates 88P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4" r:id="rId4"/>
    <p:sldLayoutId id="2147483666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110532"/>
            <a:ext cx="5797964" cy="803867"/>
          </a:xfrm>
        </p:spPr>
        <p:txBody>
          <a:bodyPr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Large-area synthesis of </a:t>
            </a:r>
            <a:r>
              <a:rPr lang="en-US" sz="2000" b="1" dirty="0" smtClean="0">
                <a:solidFill>
                  <a:schemeClr val="tx1"/>
                </a:solidFill>
              </a:rPr>
              <a:t>monolayer</a:t>
            </a:r>
            <a:br>
              <a:rPr lang="en-US" sz="2000" b="1" dirty="0" smtClean="0">
                <a:solidFill>
                  <a:schemeClr val="tx1"/>
                </a:solidFill>
              </a:rPr>
            </a:br>
            <a:r>
              <a:rPr lang="en-US" sz="2000" b="1" dirty="0" smtClean="0">
                <a:solidFill>
                  <a:schemeClr val="tx1"/>
                </a:solidFill>
              </a:rPr>
              <a:t>1T</a:t>
            </a:r>
            <a:r>
              <a:rPr lang="en-US" sz="2000" b="1" dirty="0">
                <a:solidFill>
                  <a:schemeClr val="tx1"/>
                </a:solidFill>
              </a:rPr>
              <a:t>'-WTe</a:t>
            </a:r>
            <a:r>
              <a:rPr lang="en-US" sz="2000" b="1" baseline="30000" dirty="0">
                <a:solidFill>
                  <a:schemeClr val="tx1"/>
                </a:solidFill>
              </a:rPr>
              <a:t>2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flakes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71035" y="1014660"/>
            <a:ext cx="4692577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Andrew </a:t>
            </a:r>
            <a:r>
              <a:rPr lang="en-US" sz="1200" b="1" dirty="0" err="1" smtClean="0">
                <a:solidFill>
                  <a:schemeClr val="bg1"/>
                </a:solidFill>
              </a:rPr>
              <a:t>Rappe</a:t>
            </a:r>
            <a:r>
              <a:rPr lang="en-US" sz="1200" b="1" dirty="0">
                <a:solidFill>
                  <a:schemeClr val="bg1"/>
                </a:solidFill>
              </a:rPr>
              <a:t>, </a:t>
            </a:r>
            <a:r>
              <a:rPr lang="en-US" sz="1200" b="1" dirty="0" smtClean="0">
                <a:solidFill>
                  <a:schemeClr val="bg1"/>
                </a:solidFill>
              </a:rPr>
              <a:t>Charlie Johnson, Rob </a:t>
            </a:r>
            <a:r>
              <a:rPr lang="en-US" sz="1200" b="1" dirty="0" err="1" smtClean="0">
                <a:solidFill>
                  <a:schemeClr val="bg1"/>
                </a:solidFill>
              </a:rPr>
              <a:t>Carpick</a:t>
            </a:r>
            <a:r>
              <a:rPr lang="en-US" sz="1200" b="1" dirty="0" smtClean="0">
                <a:solidFill>
                  <a:schemeClr val="bg1"/>
                </a:solidFill>
              </a:rPr>
              <a:t>, &amp; Jay </a:t>
            </a:r>
            <a:r>
              <a:rPr lang="en-US" sz="1200" b="1" dirty="0" err="1">
                <a:solidFill>
                  <a:schemeClr val="bg1"/>
                </a:solidFill>
              </a:rPr>
              <a:t>Kikkawa</a:t>
            </a:r>
            <a:r>
              <a:rPr lang="en-US" sz="1200" b="1" dirty="0" smtClean="0">
                <a:solidFill>
                  <a:schemeClr val="bg1"/>
                </a:solidFill>
              </a:rPr>
              <a:t/>
            </a:r>
            <a:br>
              <a:rPr lang="en-US" sz="1200" b="1" dirty="0" smtClean="0">
                <a:solidFill>
                  <a:schemeClr val="bg1"/>
                </a:solidFill>
              </a:rPr>
            </a:br>
            <a:r>
              <a:rPr lang="en-US" sz="1200" b="1" dirty="0" smtClean="0">
                <a:solidFill>
                  <a:schemeClr val="bg1"/>
                </a:solidFill>
              </a:rPr>
              <a:t>Super Seed, University of Pennsylvania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346918"/>
            <a:ext cx="2759824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NSF MRSEC </a:t>
            </a:r>
            <a:r>
              <a:rPr lang="en-US" sz="1200" b="1" dirty="0" smtClean="0">
                <a:solidFill>
                  <a:schemeClr val="bg1"/>
                </a:solidFill>
              </a:rPr>
              <a:t>DMR-11-20901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230371" y="1576586"/>
            <a:ext cx="4788429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1200" dirty="0"/>
              <a:t>Large-area growth of monolayer films </a:t>
            </a:r>
            <a:r>
              <a:rPr lang="en-US" sz="1200" dirty="0" smtClean="0"/>
              <a:t>of </a:t>
            </a:r>
            <a:r>
              <a:rPr lang="en-US" sz="1200" dirty="0"/>
              <a:t>transition metal </a:t>
            </a:r>
            <a:r>
              <a:rPr lang="en-US" sz="1200" dirty="0" err="1"/>
              <a:t>dichalcogenides</a:t>
            </a:r>
            <a:r>
              <a:rPr lang="en-US" sz="1200" dirty="0"/>
              <a:t> is </a:t>
            </a:r>
            <a:r>
              <a:rPr lang="en-US" sz="1200" dirty="0" smtClean="0"/>
              <a:t>important </a:t>
            </a:r>
            <a:r>
              <a:rPr lang="en-US" sz="1200" dirty="0"/>
              <a:t>in </a:t>
            </a:r>
            <a:r>
              <a:rPr lang="en-US" sz="1200" dirty="0" smtClean="0"/>
              <a:t>the </a:t>
            </a:r>
            <a:r>
              <a:rPr lang="en-US" sz="1200" dirty="0"/>
              <a:t>rapidly advancing research </a:t>
            </a:r>
            <a:r>
              <a:rPr lang="en-US" sz="1200" dirty="0" smtClean="0"/>
              <a:t>field of topological materials, because scientists </a:t>
            </a:r>
            <a:r>
              <a:rPr lang="en-US" sz="1200" dirty="0"/>
              <a:t>believe tungsten </a:t>
            </a:r>
            <a:r>
              <a:rPr lang="en-US" sz="1200" dirty="0" err="1"/>
              <a:t>ditelluride</a:t>
            </a:r>
            <a:r>
              <a:rPr lang="en-US" sz="1200" dirty="0"/>
              <a:t> has </a:t>
            </a:r>
            <a:r>
              <a:rPr lang="en-US" sz="1200" dirty="0" smtClean="0"/>
              <a:t>so-called “topological” </a:t>
            </a:r>
            <a:r>
              <a:rPr lang="en-US" sz="1200" dirty="0"/>
              <a:t>electronic </a:t>
            </a:r>
            <a:r>
              <a:rPr lang="en-US" sz="1200" dirty="0" smtClean="0"/>
              <a:t>states. To this end, the Penn MRSEC </a:t>
            </a:r>
            <a:r>
              <a:rPr lang="en-US" sz="1200" dirty="0" err="1" smtClean="0"/>
              <a:t>SuperSeed</a:t>
            </a:r>
            <a:r>
              <a:rPr lang="en-US" sz="1200" dirty="0" smtClean="0"/>
              <a:t> team (</a:t>
            </a:r>
            <a:r>
              <a:rPr lang="en-US" sz="1200" b="1" dirty="0" smtClean="0"/>
              <a:t>Rappe</a:t>
            </a:r>
            <a:r>
              <a:rPr lang="en-US" sz="1200" dirty="0" smtClean="0"/>
              <a:t>, </a:t>
            </a:r>
            <a:r>
              <a:rPr lang="en-US" sz="1200" b="1" dirty="0" smtClean="0"/>
              <a:t>Johnson</a:t>
            </a:r>
            <a:r>
              <a:rPr lang="en-US" sz="1200" dirty="0" smtClean="0"/>
              <a:t>) and IRG faculty (</a:t>
            </a:r>
            <a:r>
              <a:rPr lang="en-US" sz="1200" b="1" dirty="0" err="1" smtClean="0"/>
              <a:t>Carpick</a:t>
            </a:r>
            <a:r>
              <a:rPr lang="en-US" sz="1200" dirty="0" smtClean="0"/>
              <a:t>, IRG-3; </a:t>
            </a:r>
            <a:r>
              <a:rPr lang="en-US" sz="1200" b="1" dirty="0" smtClean="0"/>
              <a:t>Kikkawa</a:t>
            </a:r>
            <a:r>
              <a:rPr lang="en-US" sz="1200" dirty="0" smtClean="0"/>
              <a:t>, IRG-4) collaborated to develop a </a:t>
            </a:r>
            <a:r>
              <a:rPr lang="en-US" sz="1200" dirty="0"/>
              <a:t>growth process </a:t>
            </a:r>
            <a:r>
              <a:rPr lang="en-US" sz="1200" dirty="0" smtClean="0"/>
              <a:t>methodology for synthesis of reliable </a:t>
            </a:r>
            <a:r>
              <a:rPr lang="en-US" sz="1200" dirty="0"/>
              <a:t>and reproducible large-area </a:t>
            </a:r>
            <a:r>
              <a:rPr lang="en-US" sz="1200" dirty="0" smtClean="0"/>
              <a:t>many-monolayer </a:t>
            </a:r>
            <a:r>
              <a:rPr lang="en-US" sz="1200" dirty="0"/>
              <a:t>1T'-WTe</a:t>
            </a:r>
            <a:r>
              <a:rPr lang="en-US" sz="1200" baseline="-25000" dirty="0"/>
              <a:t>2</a:t>
            </a:r>
            <a:r>
              <a:rPr lang="en-US" sz="1200" dirty="0"/>
              <a:t> flakes</a:t>
            </a:r>
            <a:r>
              <a:rPr lang="en-US" sz="1200" dirty="0" smtClean="0"/>
              <a:t>. </a:t>
            </a:r>
            <a:endParaRPr lang="en-US" sz="1200" dirty="0"/>
          </a:p>
          <a:p>
            <a:pPr>
              <a:spcAft>
                <a:spcPts val="600"/>
              </a:spcAft>
            </a:pPr>
            <a:r>
              <a:rPr lang="en-US" sz="1200" dirty="0" smtClean="0"/>
              <a:t>This work takes critical steps towards making continuous films with controllable topological currents. In multilayer form, 1T</a:t>
            </a:r>
            <a:r>
              <a:rPr lang="en-US" sz="1200" dirty="0"/>
              <a:t>'-WTe</a:t>
            </a:r>
            <a:r>
              <a:rPr lang="en-US" sz="1200" baseline="-25000" dirty="0"/>
              <a:t>2</a:t>
            </a:r>
            <a:r>
              <a:rPr lang="en-US" sz="1200" dirty="0"/>
              <a:t>, </a:t>
            </a:r>
            <a:r>
              <a:rPr lang="en-US" sz="1200" dirty="0" smtClean="0"/>
              <a:t>is a particularly exciting material. It is believed </a:t>
            </a:r>
            <a:r>
              <a:rPr lang="en-US" sz="1200" dirty="0"/>
              <a:t>to possess a large </a:t>
            </a:r>
            <a:r>
              <a:rPr lang="en-US" sz="1200" dirty="0" smtClean="0"/>
              <a:t>non-saturating magnetoresistance (an extra electrical resistance induced by applied magnetic fields), as well as pressure-</a:t>
            </a:r>
            <a:r>
              <a:rPr lang="en-US" sz="1200" dirty="0" err="1" smtClean="0"/>
              <a:t>induceable</a:t>
            </a:r>
            <a:r>
              <a:rPr lang="en-US" sz="1200" dirty="0" smtClean="0"/>
              <a:t> superconductivity. Because </a:t>
            </a:r>
            <a:r>
              <a:rPr lang="en-US" sz="1200" dirty="0"/>
              <a:t>this material </a:t>
            </a:r>
            <a:r>
              <a:rPr lang="en-US" sz="1200" dirty="0" smtClean="0"/>
              <a:t>has </a:t>
            </a:r>
            <a:r>
              <a:rPr lang="en-US" sz="1200" dirty="0"/>
              <a:t>multiple </a:t>
            </a:r>
            <a:r>
              <a:rPr lang="en-US" sz="1200" dirty="0" smtClean="0"/>
              <a:t>exotic properties, it </a:t>
            </a:r>
            <a:r>
              <a:rPr lang="en-US" sz="1200" dirty="0"/>
              <a:t>could also have implications in quantum </a:t>
            </a:r>
            <a:r>
              <a:rPr lang="en-US" sz="1200" dirty="0" smtClean="0"/>
              <a:t>computing.</a:t>
            </a:r>
            <a:endParaRPr lang="en-US" sz="1200" dirty="0"/>
          </a:p>
          <a:p>
            <a:pPr>
              <a:spcAft>
                <a:spcPts val="600"/>
              </a:spcAft>
            </a:pPr>
            <a:r>
              <a:rPr lang="en-US" sz="1200" dirty="0" smtClean="0"/>
              <a:t>The team </a:t>
            </a:r>
            <a:r>
              <a:rPr lang="en-US" sz="1200" dirty="0"/>
              <a:t>confirmed the composition and structure of monolayer 1T'-WTe</a:t>
            </a:r>
            <a:r>
              <a:rPr lang="en-US" sz="1200" baseline="-25000" dirty="0"/>
              <a:t>2</a:t>
            </a:r>
            <a:r>
              <a:rPr lang="en-US" sz="1200" dirty="0"/>
              <a:t> flakes using x-ray photoelectron spectroscopy, energy-dispersive x-ray spectroscopy, atomic force microscopy, Raman spectroscopy and aberration corrected transmission electron </a:t>
            </a:r>
            <a:r>
              <a:rPr lang="en-US" sz="1200" dirty="0" smtClean="0"/>
              <a:t>microscopy (see Figures).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400" y="745755"/>
            <a:ext cx="561033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</a:rPr>
              <a:t>2017</a:t>
            </a:r>
            <a:endParaRPr lang="en-US" sz="1200" b="1" dirty="0">
              <a:solidFill>
                <a:srgbClr val="002060"/>
              </a:solidFill>
            </a:endParaRPr>
          </a:p>
        </p:txBody>
      </p:sp>
      <p:sp>
        <p:nvSpPr>
          <p:cNvPr id="10" name="Rectangle 37"/>
          <p:cNvSpPr>
            <a:spLocks noChangeArrowheads="1"/>
          </p:cNvSpPr>
          <p:nvPr/>
        </p:nvSpPr>
        <p:spPr bwMode="auto">
          <a:xfrm>
            <a:off x="5129784" y="1600201"/>
            <a:ext cx="3401568" cy="40978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177532" y="5056017"/>
            <a:ext cx="330607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Simulation of film structure (a) confirmed by electron diffraction (b). Real space experimental image (c) of film structure and simulated TEM image (d).  </a:t>
            </a:r>
            <a:endParaRPr lang="en-US" dirty="0"/>
          </a:p>
        </p:txBody>
      </p:sp>
      <p:pic>
        <p:nvPicPr>
          <p:cNvPr id="3" name="Picture 2" descr="Simulation of film structure (a) confirmed by electron diffraction (b). Real space experimental image (c) of film structure and simulated TEM image.  &#10;" title="monolayer 1T'-WTe2 flake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8667" y="1668878"/>
            <a:ext cx="3312686" cy="336032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0371" y="5821919"/>
            <a:ext cx="73460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C.H. Naylor, W.M.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Parkin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Z. Gao, H. Kang, M.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Noyan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BWexler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L.Z. Tan, Y. Kim, C.E.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Kehayias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Streller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Y.R. Zhou1, R.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Carpick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Z. Luo, Y. Park, A.M.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Rappe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Drndić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J.M.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Kikkawa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A.T.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Johnson,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2D Mater.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2017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6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12209</TotalTime>
  <Words>319</Words>
  <Application>Microsoft Office PowerPoint</Application>
  <PresentationFormat>On-screen Show (4:3)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News Gothic MT</vt:lpstr>
      <vt:lpstr>Times New Roman</vt:lpstr>
      <vt:lpstr>Wingdings 2</vt:lpstr>
      <vt:lpstr>Breeze</vt:lpstr>
      <vt:lpstr>Large-area synthesis of monolayer 1T'-WTe2 flakes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rob</dc:creator>
  <cp:keywords/>
  <dc:description/>
  <cp:lastModifiedBy>FELICE MACERA</cp:lastModifiedBy>
  <cp:revision>87</cp:revision>
  <cp:lastPrinted>2016-08-01T15:14:13Z</cp:lastPrinted>
  <dcterms:created xsi:type="dcterms:W3CDTF">2016-07-19T18:16:54Z</dcterms:created>
  <dcterms:modified xsi:type="dcterms:W3CDTF">2018-10-26T19:03:58Z</dcterms:modified>
  <cp:category/>
</cp:coreProperties>
</file>