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400800" cy="8686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F3C3"/>
    <a:srgbClr val="CCCCFF"/>
    <a:srgbClr val="FFFF00"/>
    <a:srgbClr val="FFCC00"/>
    <a:srgbClr val="3366FF"/>
    <a:srgbClr val="3399FF"/>
    <a:srgbClr val="0000FF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2" autoAdjust="0"/>
    <p:restoredTop sz="91088" autoAdjust="0"/>
  </p:normalViewPr>
  <p:slideViewPr>
    <p:cSldViewPr showGuides="1">
      <p:cViewPr varScale="1">
        <p:scale>
          <a:sx n="121" d="100"/>
          <a:sy n="121" d="100"/>
        </p:scale>
        <p:origin x="141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773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t" anchorCtr="0" compatLnSpc="1">
            <a:prstTxWarp prst="textNoShape">
              <a:avLst/>
            </a:prstTxWarp>
          </a:bodyPr>
          <a:lstStyle>
            <a:lvl1pPr defTabSz="862013">
              <a:defRPr sz="11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625850" y="0"/>
            <a:ext cx="2773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t" anchorCtr="0" compatLnSpc="1">
            <a:prstTxWarp prst="textNoShape">
              <a:avLst/>
            </a:prstTxWarp>
          </a:bodyPr>
          <a:lstStyle>
            <a:lvl1pPr algn="r" defTabSz="862013">
              <a:defRPr sz="11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8700" y="650875"/>
            <a:ext cx="4343400" cy="3257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39763" y="4125913"/>
            <a:ext cx="5121275" cy="391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250238"/>
            <a:ext cx="2773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b" anchorCtr="0" compatLnSpc="1">
            <a:prstTxWarp prst="textNoShape">
              <a:avLst/>
            </a:prstTxWarp>
          </a:bodyPr>
          <a:lstStyle>
            <a:lvl1pPr defTabSz="862013">
              <a:defRPr sz="11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625850" y="8250238"/>
            <a:ext cx="2773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b" anchorCtr="0" compatLnSpc="1">
            <a:prstTxWarp prst="textNoShape">
              <a:avLst/>
            </a:prstTxWarp>
          </a:bodyPr>
          <a:lstStyle>
            <a:lvl1pPr algn="r" defTabSz="862013">
              <a:defRPr sz="1100"/>
            </a:lvl1pPr>
          </a:lstStyle>
          <a:p>
            <a:fld id="{19B1B241-5C7D-8847-9466-E90E5BB927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3662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47041B-D35B-B644-B7A2-3A8687FC21FA}" type="slidenum">
              <a:rPr lang="en-US"/>
              <a:pPr/>
              <a:t>1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mtClean="0">
                <a:latin typeface="Arial" pitchFamily="1" charset="0"/>
              </a:rPr>
              <a:t>Technical Explanation if needed</a:t>
            </a:r>
            <a:endParaRPr lang="en-US" dirty="0">
              <a:latin typeface="Arial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226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FF"/>
            </a:gs>
            <a:gs pos="100000">
              <a:srgbClr val="182F7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587375" y="6553200"/>
            <a:ext cx="8556625" cy="271463"/>
          </a:xfrm>
          <a:prstGeom prst="rect">
            <a:avLst/>
          </a:prstGeom>
          <a:gradFill rotWithShape="0">
            <a:gsLst>
              <a:gs pos="0">
                <a:srgbClr val="573B9D"/>
              </a:gs>
              <a:gs pos="100000">
                <a:srgbClr val="00005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7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830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144" rIns="91440" bIns="91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29" name="Picture 14" descr="lrsm_footer_log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016625"/>
            <a:ext cx="17526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15" descr="PENN_MRSEC_logo"/>
          <p:cNvPicPr>
            <a:picLocks noChangeAspect="1" noChangeArrowheads="1"/>
          </p:cNvPicPr>
          <p:nvPr userDrawn="1"/>
        </p:nvPicPr>
        <p:blipFill>
          <a:blip r:embed="rId14" cstate="print">
            <a:lum contrast="-12000"/>
          </a:blip>
          <a:srcRect/>
          <a:stretch>
            <a:fillRect/>
          </a:stretch>
        </p:blipFill>
        <p:spPr bwMode="auto">
          <a:xfrm>
            <a:off x="7543800" y="6324600"/>
            <a:ext cx="1509713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ea typeface="ＭＳ Ｐゴシック" pitchFamily="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ＭＳ Ｐゴシック" pitchFamily="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ＭＳ Ｐゴシック" pitchFamily="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pitchFamily="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3"/>
          <p:cNvSpPr>
            <a:spLocks noChangeArrowheads="1"/>
          </p:cNvSpPr>
          <p:nvPr/>
        </p:nvSpPr>
        <p:spPr bwMode="auto">
          <a:xfrm>
            <a:off x="518544" y="3368935"/>
            <a:ext cx="8094568" cy="211746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A50021"/>
              </a:solidFill>
            </a:endParaRPr>
          </a:p>
        </p:txBody>
      </p:sp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2286000" y="6299200"/>
            <a:ext cx="4495800" cy="307777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chemeClr val="bg1"/>
                </a:solidFill>
              </a:rPr>
              <a:t>Support: </a:t>
            </a:r>
            <a:r>
              <a:rPr lang="en-US" sz="1400" b="1" dirty="0" smtClean="0">
                <a:solidFill>
                  <a:schemeClr val="bg1"/>
                </a:solidFill>
              </a:rPr>
              <a:t>Primary </a:t>
            </a:r>
            <a:r>
              <a:rPr lang="en-US" sz="1400" b="1" dirty="0">
                <a:solidFill>
                  <a:schemeClr val="bg1"/>
                </a:solidFill>
              </a:rPr>
              <a:t>NSF MRSEC </a:t>
            </a:r>
            <a:r>
              <a:rPr lang="en-US" sz="1400" b="1" dirty="0" smtClean="0">
                <a:solidFill>
                  <a:schemeClr val="bg1"/>
                </a:solidFill>
              </a:rPr>
              <a:t>DMR-11-20901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 bwMode="auto">
          <a:xfrm>
            <a:off x="0" y="152399"/>
            <a:ext cx="9144000" cy="65420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tIns="9144" bIns="9144" anchor="ctr" anchorCtr="0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  <a:r>
              <a:rPr lang="en-US" sz="2100" b="1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</a:t>
            </a:r>
            <a:r>
              <a:rPr lang="en-US" sz="2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Annual Philadelphia Materials Day</a:t>
            </a:r>
            <a:r>
              <a:rPr lang="en-US" sz="2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2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R. </a:t>
            </a:r>
            <a:r>
              <a:rPr lang="en-US" sz="1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McGhie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&amp; M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W. </a:t>
            </a:r>
            <a:r>
              <a:rPr lang="en-US" sz="1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Licurse</a:t>
            </a:r>
            <a:endParaRPr lang="en-US" sz="13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304800" y="1129843"/>
            <a:ext cx="8382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just" eaLnBrk="0" hangingPunct="0">
              <a:spcAft>
                <a:spcPts val="300"/>
              </a:spcAft>
            </a:pPr>
            <a:r>
              <a:rPr lang="en-US" sz="1400" dirty="0">
                <a:solidFill>
                  <a:srgbClr val="FFFFFF"/>
                </a:solidFill>
                <a:latin typeface="+mj-lt"/>
              </a:rPr>
              <a:t>The </a:t>
            </a:r>
            <a:r>
              <a:rPr lang="en-US" sz="1400" dirty="0" smtClean="0">
                <a:solidFill>
                  <a:srgbClr val="FFFFFF"/>
                </a:solidFill>
                <a:latin typeface="+mj-lt"/>
              </a:rPr>
              <a:t>6</a:t>
            </a:r>
            <a:r>
              <a:rPr lang="en-US" sz="1400" baseline="30000" dirty="0" smtClean="0">
                <a:solidFill>
                  <a:srgbClr val="FFFFFF"/>
                </a:solidFill>
                <a:latin typeface="+mj-lt"/>
              </a:rPr>
              <a:t>th</a:t>
            </a:r>
            <a:r>
              <a:rPr lang="en-US" sz="1400" dirty="0" smtClean="0">
                <a:solidFill>
                  <a:srgbClr val="FFFFFF"/>
                </a:solidFill>
                <a:latin typeface="+mj-lt"/>
              </a:rPr>
              <a:t> annual Philadelphia </a:t>
            </a:r>
            <a:r>
              <a:rPr lang="en-US" sz="1400" dirty="0">
                <a:solidFill>
                  <a:srgbClr val="FFFFFF"/>
                </a:solidFill>
                <a:latin typeface="+mj-lt"/>
              </a:rPr>
              <a:t>Materials Day was held on Saturday, February 6, 2016 at the </a:t>
            </a:r>
            <a:r>
              <a:rPr lang="en-US" sz="1400" dirty="0" err="1">
                <a:solidFill>
                  <a:srgbClr val="FFFFFF"/>
                </a:solidFill>
                <a:latin typeface="+mj-lt"/>
              </a:rPr>
              <a:t>Bossone</a:t>
            </a:r>
            <a:r>
              <a:rPr lang="en-US" sz="1400" dirty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1400" dirty="0" smtClean="0">
                <a:solidFill>
                  <a:srgbClr val="FFFFFF"/>
                </a:solidFill>
                <a:latin typeface="+mj-lt"/>
              </a:rPr>
              <a:t>Research Center </a:t>
            </a:r>
            <a:r>
              <a:rPr lang="en-US" sz="1400" dirty="0">
                <a:solidFill>
                  <a:srgbClr val="FFFFFF"/>
                </a:solidFill>
                <a:latin typeface="+mj-lt"/>
              </a:rPr>
              <a:t>at Drexel University. </a:t>
            </a:r>
            <a:r>
              <a:rPr lang="en-US" sz="1400" dirty="0" smtClean="0">
                <a:solidFill>
                  <a:srgbClr val="FFFFFF"/>
                </a:solidFill>
                <a:latin typeface="+mj-lt"/>
              </a:rPr>
              <a:t>This </a:t>
            </a:r>
            <a:r>
              <a:rPr lang="en-US" sz="1400" dirty="0">
                <a:solidFill>
                  <a:srgbClr val="FFFFFF"/>
                </a:solidFill>
                <a:latin typeface="+mj-lt"/>
              </a:rPr>
              <a:t>joint venture between Penn and Drexel </a:t>
            </a:r>
            <a:r>
              <a:rPr lang="en-US" sz="1400" dirty="0" smtClean="0">
                <a:solidFill>
                  <a:srgbClr val="FFFFFF"/>
                </a:solidFill>
                <a:latin typeface="+mj-lt"/>
              </a:rPr>
              <a:t>Universities was attended by over 1100 students and parents. Each year faculty </a:t>
            </a:r>
            <a:r>
              <a:rPr lang="en-US" sz="1400" dirty="0">
                <a:solidFill>
                  <a:srgbClr val="FFFFFF"/>
                </a:solidFill>
                <a:latin typeface="+mj-lt"/>
              </a:rPr>
              <a:t>and their students present demos on materials-related themes of interest to K-12 </a:t>
            </a:r>
            <a:r>
              <a:rPr lang="en-US" sz="1400" dirty="0" smtClean="0">
                <a:solidFill>
                  <a:srgbClr val="FFFFFF"/>
                </a:solidFill>
                <a:latin typeface="+mj-lt"/>
              </a:rPr>
              <a:t>students. </a:t>
            </a:r>
            <a:r>
              <a:rPr lang="en-US" sz="1400" dirty="0">
                <a:solidFill>
                  <a:srgbClr val="FFFFFF"/>
                </a:solidFill>
                <a:latin typeface="+mj-lt"/>
              </a:rPr>
              <a:t>The themes this year were: Communications, Earth, Environment, Energy, and Sports. </a:t>
            </a:r>
            <a:r>
              <a:rPr lang="en-US" sz="1400" dirty="0" smtClean="0">
                <a:solidFill>
                  <a:srgbClr val="FFFFFF"/>
                </a:solidFill>
                <a:latin typeface="+mj-lt"/>
              </a:rPr>
              <a:t>We had our highest MRSEC participation with 11 groups of affiliated </a:t>
            </a:r>
            <a:r>
              <a:rPr lang="en-US" sz="1400" dirty="0">
                <a:solidFill>
                  <a:srgbClr val="FFFFFF"/>
                </a:solidFill>
                <a:latin typeface="+mj-lt"/>
              </a:rPr>
              <a:t>faculty present</a:t>
            </a:r>
            <a:r>
              <a:rPr lang="en-US" sz="1400" dirty="0" smtClean="0">
                <a:solidFill>
                  <a:srgbClr val="FFFFFF"/>
                </a:solidFill>
                <a:latin typeface="+mj-lt"/>
              </a:rPr>
              <a:t>, which included those of Professors </a:t>
            </a:r>
            <a:r>
              <a:rPr lang="en-US" sz="1400" dirty="0">
                <a:solidFill>
                  <a:srgbClr val="FFFFFF"/>
                </a:solidFill>
                <a:latin typeface="+mj-lt"/>
              </a:rPr>
              <a:t>Eric </a:t>
            </a:r>
            <a:r>
              <a:rPr lang="en-US" sz="1400" dirty="0" err="1">
                <a:solidFill>
                  <a:srgbClr val="FFFFFF"/>
                </a:solidFill>
                <a:latin typeface="+mj-lt"/>
              </a:rPr>
              <a:t>Schelter</a:t>
            </a:r>
            <a:r>
              <a:rPr lang="en-US" sz="1400" dirty="0">
                <a:solidFill>
                  <a:srgbClr val="FFFFFF"/>
                </a:solidFill>
                <a:latin typeface="+mj-lt"/>
              </a:rPr>
              <a:t>, Neil Tomson, James </a:t>
            </a:r>
            <a:r>
              <a:rPr lang="en-US" sz="1400" dirty="0" err="1">
                <a:solidFill>
                  <a:srgbClr val="FFFFFF"/>
                </a:solidFill>
                <a:latin typeface="+mj-lt"/>
              </a:rPr>
              <a:t>Petersson</a:t>
            </a:r>
            <a:r>
              <a:rPr lang="en-US" sz="1400" dirty="0">
                <a:solidFill>
                  <a:srgbClr val="FFFFFF"/>
                </a:solidFill>
                <a:latin typeface="+mj-lt"/>
              </a:rPr>
              <a:t>, Rob </a:t>
            </a:r>
            <a:r>
              <a:rPr lang="en-US" sz="1400" dirty="0" err="1">
                <a:solidFill>
                  <a:srgbClr val="FFFFFF"/>
                </a:solidFill>
                <a:latin typeface="+mj-lt"/>
              </a:rPr>
              <a:t>Carpick</a:t>
            </a:r>
            <a:r>
              <a:rPr lang="en-US" sz="1400" dirty="0">
                <a:solidFill>
                  <a:srgbClr val="FFFFFF"/>
                </a:solidFill>
                <a:latin typeface="+mj-lt"/>
              </a:rPr>
              <a:t>, Kevin Turner, Lee Bassett, Karen Winey, Russ </a:t>
            </a:r>
            <a:r>
              <a:rPr lang="en-US" sz="1400" dirty="0" err="1">
                <a:solidFill>
                  <a:srgbClr val="FFFFFF"/>
                </a:solidFill>
                <a:latin typeface="+mj-lt"/>
              </a:rPr>
              <a:t>Composto</a:t>
            </a:r>
            <a:r>
              <a:rPr lang="en-US" sz="1400" dirty="0">
                <a:solidFill>
                  <a:srgbClr val="FFFFFF"/>
                </a:solidFill>
                <a:latin typeface="+mj-lt"/>
              </a:rPr>
              <a:t>, Shu Yang, Charlie Johnson, and Arjun </a:t>
            </a:r>
            <a:r>
              <a:rPr lang="en-US" sz="1400" dirty="0" err="1">
                <a:solidFill>
                  <a:srgbClr val="FFFFFF"/>
                </a:solidFill>
                <a:latin typeface="+mj-lt"/>
              </a:rPr>
              <a:t>Yodh</a:t>
            </a:r>
            <a:r>
              <a:rPr lang="en-US" sz="1400" dirty="0" smtClean="0">
                <a:solidFill>
                  <a:srgbClr val="FFFFFF"/>
                </a:solidFill>
                <a:latin typeface="+mj-lt"/>
              </a:rPr>
              <a:t>.</a:t>
            </a:r>
            <a:endParaRPr lang="en-US" sz="1400" dirty="0">
              <a:solidFill>
                <a:srgbClr val="FFFFFF"/>
              </a:solidFill>
              <a:latin typeface="+mj-lt"/>
            </a:endParaRPr>
          </a:p>
        </p:txBody>
      </p:sp>
      <p:pic>
        <p:nvPicPr>
          <p:cNvPr id="1026" name="Picture 2" descr="https://lh3.googleusercontent.com/Tchxzc8GZ7xbIObkN0pLTq8eUUr7ZaB1N1juWOzlFG4ib83uSqNIlI8JNN6u7Gp5Y7L5eLygGiDIqRl3Eu8zyhQ4MaBV-uf1TrYYz1CpcDG_OQi2WcXo9pcUmHL9njWXjdWzRRmUOp5uNtEWqvy1NwENhzrrYvomsc6HBDyYV68AHccgpxewkuM-kPHGy7-xizQquX-ObGuiT657dc6y1sKDibpy8qmDakYTLuz1SRuGj-ha7fUL2GHywN3P6Oh8zyq7LfSIpI8HdLwChAHsMYowvhdTLRe8WD7LHDTArpz-gLoy1nc7Q70vGMR0faX-pxdibX4PRlIuCeK9Ep-wQT7U-sroycS93X_6IAwqtyzLUA32D7v5R6WmGIvnUgw8beiTBqK4BdB1kpldMKPAplXTf5G5-hnbEHiOYp0hI0cacz8XncjwIXhb8r1Ic35mdhWnP5S2TvQ_7gu1ee3CcKrov6DAeja0-mOX9Er-agOUdT3WXT3SyDPoAyM3faJEo9_Xl_3jF6Q-YRdIqriaPY0m0EDutUGi18t_LJaYK5r3OXg-0Epbowc7Mla3kloHu3zS=w638-h955-no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64" b="17236"/>
          <a:stretch/>
        </p:blipFill>
        <p:spPr bwMode="auto">
          <a:xfrm>
            <a:off x="6838583" y="3268962"/>
            <a:ext cx="1655542" cy="2141237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028" name="Picture 4" descr="https://lh3.googleusercontent.com/qT_C10h-zokVVD7AJHSEtO3Q2NVgOY2JU8qMgnUiIoMr-_bsht5Y5h9wI8491n_2PqU0d2lnGWrqOlRRftK9JDx2O1UxaK2nzXyey1Hw17o9EM79I22-ZH3T0cDWyXpfoVg8nFNIXwLVyyeXUiO1cCxEBA4_XUmG5XPVszt4nEKqYueVMT77Qel24nfjEZBbr8lHpLstOskgEWyCRhj2xFGJSk2dgV-oBXo0s65IFyQwLDkFiJLFZSRcqoqqTcNXdLG1Vg7rN4fuI3iPCoDesS9VePNNfZXIU291Y634YDNyKnhcW8492EJTwOVOXiEYsD5jdGQnUXuQqHITkuIoIC9nSjnlfTGK6zHKZRzSzzr-ximtIiiUJGkay48jXmzRIHL7_u08-0DRYnoDoD8_12prqVNxf8cpKsRrjvjYlEauYtHMOKXDET24wDv7LRiMpzFY5ubjTD5pnZoO17Hueq4adw-Ex8fu4fw3dgzYRvk3kWoAsLyH7OpmC1rsptAFXrE0H_CMru-SABvAUPUbySi32WMv7seEJSQVpmQ-EI6CGrTHf1c-LYKDguQj-xZE1frJ=w1431-h955-no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909"/>
          <a:stretch/>
        </p:blipFill>
        <p:spPr bwMode="auto">
          <a:xfrm>
            <a:off x="413454" y="3276600"/>
            <a:ext cx="2253546" cy="2115513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030" name="Picture 6" descr="https://lh3.googleusercontent.com/os_dscpvHg5RL7Tuq_SVqM8XU8P5OB6m-J2hMFzJ7qkcAnQs9zLUOLvrD_tAvpaUuW4GGsQ-vFGyvoh7H7gwd3Aa-UZbXNRB4Q1jJqe2rw3n0VuUf0vHsruMOpfm5EC4y7E2ovuZziiOvwiu98h4pzhgEqHyXmyNG11SFXxPRbLHyN2HDYP0AZcMjPa3SJb7uHwwlJTu6yNOUpKjpKEO_dW0oD28Q29Q9_ZwljREWgK75JrjCyHqIkUs9kdEYS7kgud5GZxHremx9o5tjg4bqwIaVFJVuAQTGCbJNdc1rD-VCt92ANH3FgiG2zXIWCCziylBthbGBPj7Z94LfooGvNmm0Jj_6yqYzk_r0r-5SCTb_8nppVomPJE1A9iKqxLtDHAB0AFGF_bHGRw5uZCLoR26BdmR5kNrKHGV-kiPSoQjuI44hlNOfQCpXuKGV9-hs-leX9T848bYQGt6ZQPeOtV0vSkGInPazdNZYa3R68wWzpa9ttKrVZGcjw_hol55vaQIbcDJlFUAQc46B9DVegmuKUVPp9jqyRXr9XXxsYBREFiKqIDiUDVfRUcbMm9k0V_c=w1433-h956-no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9" r="25082"/>
          <a:stretch/>
        </p:blipFill>
        <p:spPr bwMode="auto">
          <a:xfrm>
            <a:off x="4462509" y="3277207"/>
            <a:ext cx="2284362" cy="2132993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032" name="Picture 8" descr="https://lh3.googleusercontent.com/_QcGadLwakstqft5kq5APAJFUPTnxg_l975fbICunY-TJluzzMgRE874JvkDgqmwXyiCKI1L0Z-l7zy384STGWrHFszmsDHL4FCXHnTDVZ2zeXLj-q0raHrJ4jWvMTx2yPRU43lkx2OPjtlauqaoPMeaSGb4TJtOw22HoFP6rKZ7xtwPtDs3wU2vNHa2EYv4TfEhgr-2LAnzA-zshCVZVfj3y1p79hKgc4klazIhYQPJJGz_oBn27f6_EJHULdb60RuesXRIuPX1JyVteYHThZxZBjoWlw4b37NqGg_XLgZvWAgmNA4p--BinEpG0jmolnA77pw8QZ0CV_cvya6TbsIrYuTrBRnnTD-5ULhfkezod0PNq42KQ-d4q5BU3UAH3-RDCPHOh2CVlO-7XN-tmbWNmkYdfcqtyPXqoiGpkZM6VvNfbNuEXfXNVavqwqFLsEdSbLECcEEKDznaMw0nLrBkKJmYvxzqh16JwNu6zUgO2fE9ik0WyiQ_bw31LhHFl5P-HiZavz-QzbWwB78P1IKPmOl3eVX-523fovNMaxjCifRd_K3Yxd56VRCnfQ79GfmY=w1431-h955-no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4" r="44696"/>
          <a:stretch/>
        </p:blipFill>
        <p:spPr bwMode="auto">
          <a:xfrm>
            <a:off x="2749525" y="3268963"/>
            <a:ext cx="1621272" cy="2141237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46256" y="3178629"/>
            <a:ext cx="8340544" cy="241769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4" descr="nsf4c"/>
          <p:cNvPicPr>
            <a:picLocks noChangeAspect="1" noChangeArrowheads="1"/>
          </p:cNvPicPr>
          <p:nvPr/>
        </p:nvPicPr>
        <p:blipFill>
          <a:blip r:embed="rId7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4102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144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felice</dc:creator>
  <cp:lastModifiedBy>Mark</cp:lastModifiedBy>
  <cp:revision>98</cp:revision>
  <dcterms:created xsi:type="dcterms:W3CDTF">2012-02-10T21:51:35Z</dcterms:created>
  <dcterms:modified xsi:type="dcterms:W3CDTF">2016-04-19T20:50:37Z</dcterms:modified>
</cp:coreProperties>
</file>