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400800" cy="86868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50021"/>
    <a:srgbClr val="ABF3C3"/>
    <a:srgbClr val="CCCCFF"/>
    <a:srgbClr val="FFFF00"/>
    <a:srgbClr val="FFCC00"/>
    <a:srgbClr val="3366FF"/>
    <a:srgbClr val="3399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2" autoAdjust="0"/>
    <p:restoredTop sz="91088" autoAdjust="0"/>
  </p:normalViewPr>
  <p:slideViewPr>
    <p:cSldViewPr showGuides="1">
      <p:cViewPr varScale="1">
        <p:scale>
          <a:sx n="121" d="100"/>
          <a:sy n="121" d="100"/>
        </p:scale>
        <p:origin x="1410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625850" y="0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>
            <a:lvl1pPr algn="r"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28700" y="650875"/>
            <a:ext cx="4343400" cy="32575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39763" y="4125913"/>
            <a:ext cx="5121275" cy="3910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defTabSz="862013">
              <a:defRPr sz="11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625850" y="8250238"/>
            <a:ext cx="2773363" cy="434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6210" tIns="43105" rIns="86210" bIns="43105" numCol="1" anchor="b" anchorCtr="0" compatLnSpc="1">
            <a:prstTxWarp prst="textNoShape">
              <a:avLst/>
            </a:prstTxWarp>
          </a:bodyPr>
          <a:lstStyle>
            <a:lvl1pPr algn="r" defTabSz="862013">
              <a:defRPr sz="1100"/>
            </a:lvl1pPr>
          </a:lstStyle>
          <a:p>
            <a:fld id="{19B1B241-5C7D-8847-9466-E90E5BB927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66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1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47041B-D35B-B644-B7A2-3A8687FC21FA}" type="slidenum">
              <a:rPr lang="en-US"/>
              <a:pPr/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en-US" smtClean="0">
                <a:latin typeface="Arial" pitchFamily="1" charset="0"/>
              </a:rPr>
              <a:t>Technical Explanation if needed</a:t>
            </a:r>
            <a:endParaRPr lang="en-US" dirty="0">
              <a:latin typeface="Arial" pitchFamily="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12269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10350" y="304800"/>
            <a:ext cx="20764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04800"/>
            <a:ext cx="60769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3366FF"/>
            </a:gs>
            <a:gs pos="100000">
              <a:srgbClr val="182F76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11"/>
          <p:cNvSpPr>
            <a:spLocks noChangeArrowheads="1"/>
          </p:cNvSpPr>
          <p:nvPr userDrawn="1"/>
        </p:nvSpPr>
        <p:spPr bwMode="auto">
          <a:xfrm>
            <a:off x="587375" y="6553200"/>
            <a:ext cx="8556625" cy="271463"/>
          </a:xfrm>
          <a:prstGeom prst="rect">
            <a:avLst/>
          </a:prstGeom>
          <a:gradFill rotWithShape="0">
            <a:gsLst>
              <a:gs pos="0">
                <a:srgbClr val="573B9D"/>
              </a:gs>
              <a:gs pos="100000">
                <a:srgbClr val="000050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27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04800"/>
            <a:ext cx="83058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9144" rIns="91440" bIns="91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8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029" name="Picture 14" descr="lrsm_footer_logo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016625"/>
            <a:ext cx="1752600" cy="841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15" descr="PENN_MRSEC_logo"/>
          <p:cNvPicPr>
            <a:picLocks noChangeAspect="1" noChangeArrowheads="1"/>
          </p:cNvPicPr>
          <p:nvPr userDrawn="1"/>
        </p:nvPicPr>
        <p:blipFill>
          <a:blip r:embed="rId14" cstate="print">
            <a:lum contrast="-12000"/>
          </a:blip>
          <a:srcRect/>
          <a:stretch>
            <a:fillRect/>
          </a:stretch>
        </p:blipFill>
        <p:spPr bwMode="auto">
          <a:xfrm>
            <a:off x="7543800" y="6324600"/>
            <a:ext cx="1509713" cy="42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  <a:ea typeface="ＭＳ Ｐゴシック" pitchFamily="1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  <a:ea typeface="ＭＳ Ｐゴシック" pitchFamily="1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  <a:ea typeface="ＭＳ Ｐゴシック" pitchFamily="1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  <a:ea typeface="ＭＳ Ｐゴシック" pitchFamily="1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3"/>
          <p:cNvSpPr>
            <a:spLocks noChangeArrowheads="1"/>
          </p:cNvSpPr>
          <p:nvPr/>
        </p:nvSpPr>
        <p:spPr bwMode="auto">
          <a:xfrm>
            <a:off x="489969" y="3045085"/>
            <a:ext cx="7663431" cy="2850890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>
              <a:solidFill>
                <a:srgbClr val="A50021"/>
              </a:solidFill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17681" y="2911928"/>
            <a:ext cx="7902394" cy="3050721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0" name="Text Box 3"/>
          <p:cNvSpPr txBox="1">
            <a:spLocks noChangeArrowheads="1"/>
          </p:cNvSpPr>
          <p:nvPr/>
        </p:nvSpPr>
        <p:spPr bwMode="auto">
          <a:xfrm>
            <a:off x="2286000" y="6299200"/>
            <a:ext cx="4495800" cy="307777"/>
          </a:xfrm>
          <a:prstGeom prst="rect">
            <a:avLst/>
          </a:prstGeom>
          <a:solidFill>
            <a:srgbClr val="0066CC"/>
          </a:solidFill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 dirty="0">
                <a:solidFill>
                  <a:schemeClr val="bg1"/>
                </a:solidFill>
              </a:rPr>
              <a:t>Support: </a:t>
            </a:r>
            <a:r>
              <a:rPr lang="en-US" sz="1400" b="1" dirty="0" smtClean="0">
                <a:solidFill>
                  <a:schemeClr val="bg1"/>
                </a:solidFill>
              </a:rPr>
              <a:t>Primary </a:t>
            </a:r>
            <a:r>
              <a:rPr lang="en-US" sz="1400" b="1" dirty="0">
                <a:solidFill>
                  <a:schemeClr val="bg1"/>
                </a:solidFill>
              </a:rPr>
              <a:t>NSF MRSEC </a:t>
            </a:r>
            <a:r>
              <a:rPr lang="en-US" sz="1400" b="1" dirty="0" smtClean="0">
                <a:solidFill>
                  <a:schemeClr val="bg1"/>
                </a:solidFill>
              </a:rPr>
              <a:t>DMR-11-20901</a:t>
            </a:r>
            <a:endParaRPr lang="en-US" sz="1400" b="1" dirty="0">
              <a:solidFill>
                <a:schemeClr val="bg1"/>
              </a:solidFill>
            </a:endParaRPr>
          </a:p>
        </p:txBody>
      </p:sp>
      <p:sp>
        <p:nvSpPr>
          <p:cNvPr id="31" name="Rectangle 2"/>
          <p:cNvSpPr txBox="1">
            <a:spLocks noChangeArrowheads="1"/>
          </p:cNvSpPr>
          <p:nvPr/>
        </p:nvSpPr>
        <p:spPr bwMode="auto">
          <a:xfrm>
            <a:off x="0" y="152399"/>
            <a:ext cx="9144000" cy="577967"/>
          </a:xfrm>
          <a:prstGeom prst="rect">
            <a:avLst/>
          </a:prstGeom>
          <a:solidFill>
            <a:srgbClr val="A50021"/>
          </a:solidFill>
          <a:ln w="9525">
            <a:noFill/>
            <a:miter lim="800000"/>
            <a:headEnd/>
            <a:tailEnd/>
          </a:ln>
          <a:effectLst/>
        </p:spPr>
        <p:txBody>
          <a:bodyPr wrap="square" tIns="9144" bIns="9144" anchor="ctr" anchorCtr="0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1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Video Archives of Outreach Presentations</a:t>
            </a:r>
            <a: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en-US" sz="21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R.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McGhie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&amp; M</a:t>
            </a:r>
            <a:r>
              <a:rPr lang="en-US" sz="1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 </a:t>
            </a:r>
            <a:r>
              <a:rPr lang="en-US" sz="1200" b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W. </a:t>
            </a:r>
            <a:r>
              <a:rPr lang="en-US" sz="12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Licurse</a:t>
            </a:r>
            <a:endParaRPr lang="en-US" sz="1300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228600" y="838088"/>
            <a:ext cx="8610600" cy="1892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prstTxWarp prst="textNoShape">
              <a:avLst/>
            </a:prstTxWarp>
            <a:spAutoFit/>
          </a:bodyPr>
          <a:lstStyle/>
          <a:p>
            <a:pPr algn="just" eaLnBrk="0" hangingPunct="0">
              <a:spcAft>
                <a:spcPts val="600"/>
              </a:spcAft>
            </a:pP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To increase our online presence, we are recording nearly all outreach presentations and making them available on </a:t>
            </a:r>
            <a:r>
              <a:rPr lang="en-US" sz="1400" dirty="0">
                <a:solidFill>
                  <a:srgbClr val="FFFFFF"/>
                </a:solidFill>
                <a:latin typeface="+mj-lt"/>
              </a:rPr>
              <a:t>our website 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(www.lrsm.upenn.edu/outreach/videos). These include Science Cafes, PREM seminars (given usually in Spanish), and various other events.</a:t>
            </a:r>
          </a:p>
          <a:p>
            <a:pPr algn="just" eaLnBrk="0" hangingPunct="0">
              <a:spcAft>
                <a:spcPts val="600"/>
              </a:spcAft>
            </a:pP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One example is shown in the bottom left in which Professor Arjun </a:t>
            </a:r>
            <a:r>
              <a:rPr lang="en-US" sz="1400" dirty="0" err="1" smtClean="0">
                <a:solidFill>
                  <a:srgbClr val="FFFFFF"/>
                </a:solidFill>
                <a:latin typeface="+mj-lt"/>
              </a:rPr>
              <a:t>Yodh’s</a:t>
            </a:r>
            <a:r>
              <a:rPr lang="en-US" sz="1400" dirty="0" smtClean="0">
                <a:solidFill>
                  <a:srgbClr val="FFFFFF"/>
                </a:solidFill>
                <a:latin typeface="+mj-lt"/>
              </a:rPr>
              <a:t> talk at an event celebrating the 2015 International Year of Light. This talk was given for a collaboration with </a:t>
            </a:r>
            <a:r>
              <a:rPr lang="en-US" sz="1400" dirty="0">
                <a:solidFill>
                  <a:schemeClr val="bg1"/>
                </a:solidFill>
              </a:rPr>
              <a:t>The Franklin Institute &amp; </a:t>
            </a:r>
            <a:r>
              <a:rPr lang="en-US" sz="1400" dirty="0" smtClean="0">
                <a:solidFill>
                  <a:schemeClr val="bg1"/>
                </a:solidFill>
              </a:rPr>
              <a:t>PI-Philly and has been played 123 times since it was uploaded; likewise we have statistics on all other videos, giving us a new means of feedback for our chosen topics and programs. Currently we </a:t>
            </a:r>
            <a:r>
              <a:rPr lang="en-US" sz="1400" dirty="0" smtClean="0">
                <a:solidFill>
                  <a:srgbClr val="FFFFFF"/>
                </a:solidFill>
              </a:rPr>
              <a:t>have </a:t>
            </a:r>
            <a:r>
              <a:rPr lang="en-US" sz="1400" dirty="0">
                <a:solidFill>
                  <a:srgbClr val="FFFFFF"/>
                </a:solidFill>
              </a:rPr>
              <a:t>68 total videos</a:t>
            </a:r>
            <a:r>
              <a:rPr lang="en-US" sz="1400" dirty="0" smtClean="0">
                <a:solidFill>
                  <a:srgbClr val="FFFFFF"/>
                </a:solidFill>
              </a:rPr>
              <a:t>, which accounted for 16,200 loads </a:t>
            </a:r>
            <a:r>
              <a:rPr lang="en-US" sz="1400" dirty="0">
                <a:solidFill>
                  <a:srgbClr val="FFFFFF"/>
                </a:solidFill>
              </a:rPr>
              <a:t>and 952 </a:t>
            </a:r>
            <a:r>
              <a:rPr lang="en-US" sz="1400" dirty="0" smtClean="0">
                <a:solidFill>
                  <a:srgbClr val="FFFFFF"/>
                </a:solidFill>
              </a:rPr>
              <a:t>plays (an analytics snapshot is shown in the bottom right).</a:t>
            </a:r>
            <a:endParaRPr lang="en-US" sz="1400" dirty="0">
              <a:solidFill>
                <a:srgbClr val="FFFFFF"/>
              </a:solidFill>
              <a:latin typeface="+mj-lt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81000" y="2971898"/>
            <a:ext cx="7696200" cy="2857402"/>
            <a:chOff x="609600" y="2894924"/>
            <a:chExt cx="7889389" cy="292912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62600" y="2900141"/>
              <a:ext cx="2936389" cy="292391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09600" y="2894924"/>
              <a:ext cx="4876800" cy="2929128"/>
            </a:xfrm>
            <a:prstGeom prst="rect">
              <a:avLst/>
            </a:prstGeom>
            <a:noFill/>
            <a:ln>
              <a:noFill/>
            </a:ln>
          </p:spPr>
        </p:pic>
      </p:grpSp>
      <p:pic>
        <p:nvPicPr>
          <p:cNvPr id="13" name="Picture 4" descr="nsf4c"/>
          <p:cNvPicPr>
            <a:picLocks noChangeAspect="1" noChangeArrowheads="1"/>
          </p:cNvPicPr>
          <p:nvPr/>
        </p:nvPicPr>
        <p:blipFill>
          <a:blip r:embed="rId5">
            <a:lum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5410200"/>
            <a:ext cx="838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155</Words>
  <Application>Microsoft Office PowerPoint</Application>
  <PresentationFormat>On-screen Show 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ＭＳ Ｐゴシック</vt:lpstr>
      <vt:lpstr>Arial</vt:lpstr>
      <vt:lpstr>Default Design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felice</dc:creator>
  <cp:lastModifiedBy>Mark</cp:lastModifiedBy>
  <cp:revision>103</cp:revision>
  <dcterms:created xsi:type="dcterms:W3CDTF">2012-02-10T21:51:35Z</dcterms:created>
  <dcterms:modified xsi:type="dcterms:W3CDTF">2016-04-19T20:50:48Z</dcterms:modified>
</cp:coreProperties>
</file>