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F3C3"/>
    <a:srgbClr val="CCCCFF"/>
    <a:srgbClr val="FFFF00"/>
    <a:srgbClr val="FFCC00"/>
    <a:srgbClr val="3366FF"/>
    <a:srgbClr val="3399FF"/>
    <a:srgbClr val="0000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 autoAdjust="0"/>
    <p:restoredTop sz="91937" autoAdjust="0"/>
  </p:normalViewPr>
  <p:slideViewPr>
    <p:cSldViewPr showGuides="1">
      <p:cViewPr varScale="1">
        <p:scale>
          <a:sx n="122" d="100"/>
          <a:sy n="122" d="100"/>
        </p:scale>
        <p:origin x="138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>
            <a:lvl1pPr defTabSz="862013">
              <a:defRPr sz="11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625850" y="0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8700" y="650875"/>
            <a:ext cx="4343400" cy="3257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39763" y="4125913"/>
            <a:ext cx="5121275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0238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b" anchorCtr="0" compatLnSpc="1">
            <a:prstTxWarp prst="textNoShape">
              <a:avLst/>
            </a:prstTxWarp>
          </a:bodyPr>
          <a:lstStyle>
            <a:lvl1pPr defTabSz="862013">
              <a:defRPr sz="11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25850" y="8250238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/>
            </a:lvl1pPr>
          </a:lstStyle>
          <a:p>
            <a:fld id="{19B1B241-5C7D-8847-9466-E90E5BB927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632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47041B-D35B-B644-B7A2-3A8687FC21FA}" type="slidenum">
              <a:rPr lang="en-US"/>
              <a:pPr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pitchFamily="1" charset="0"/>
              </a:rPr>
              <a:t>Technical Explanation if needed</a:t>
            </a:r>
            <a:endParaRPr lang="en-US" dirty="0">
              <a:latin typeface="Arial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828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100000">
              <a:srgbClr val="182F7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587375" y="6553200"/>
            <a:ext cx="8556625" cy="271463"/>
          </a:xfrm>
          <a:prstGeom prst="rect">
            <a:avLst/>
          </a:prstGeom>
          <a:gradFill rotWithShape="0">
            <a:gsLst>
              <a:gs pos="0">
                <a:srgbClr val="573B9D"/>
              </a:gs>
              <a:gs pos="100000">
                <a:srgbClr val="00005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30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144" rIns="91440" bIns="91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9" name="Picture 14" descr="lrsm_footer_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016625"/>
            <a:ext cx="17526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5" descr="PENN_MRSEC_logo"/>
          <p:cNvPicPr>
            <a:picLocks noChangeAspect="1" noChangeArrowheads="1"/>
          </p:cNvPicPr>
          <p:nvPr userDrawn="1"/>
        </p:nvPicPr>
        <p:blipFill>
          <a:blip r:embed="rId14" cstate="print">
            <a:lum contrast="-12000"/>
          </a:blip>
          <a:srcRect/>
          <a:stretch>
            <a:fillRect/>
          </a:stretch>
        </p:blipFill>
        <p:spPr bwMode="auto">
          <a:xfrm>
            <a:off x="7543800" y="6324600"/>
            <a:ext cx="1509713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ＭＳ Ｐゴシック" pitchFamily="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pitchFamily="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ＭＳ Ｐゴシック" pitchFamily="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2286000" y="6299200"/>
            <a:ext cx="4495800" cy="307777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</a:rPr>
              <a:t>Support: </a:t>
            </a:r>
            <a:r>
              <a:rPr lang="en-US" sz="1400" b="1" dirty="0" smtClean="0">
                <a:solidFill>
                  <a:schemeClr val="bg1"/>
                </a:solidFill>
              </a:rPr>
              <a:t>Primary </a:t>
            </a:r>
            <a:r>
              <a:rPr lang="en-US" sz="1400" b="1" dirty="0">
                <a:solidFill>
                  <a:schemeClr val="bg1"/>
                </a:solidFill>
              </a:rPr>
              <a:t>NSF MRSEC </a:t>
            </a:r>
            <a:r>
              <a:rPr lang="en-US" sz="1400" b="1" dirty="0" smtClean="0">
                <a:solidFill>
                  <a:schemeClr val="bg1"/>
                </a:solidFill>
              </a:rPr>
              <a:t>DMR-11-20901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2051" name="Picture 4" descr="nsf4c"/>
          <p:cNvPicPr>
            <a:picLocks noChangeAspect="1" noChangeArrowheads="1"/>
          </p:cNvPicPr>
          <p:nvPr/>
        </p:nvPicPr>
        <p:blipFill>
          <a:blip r:embed="rId3" cstate="print">
            <a:lum contrast="24000"/>
          </a:blip>
          <a:srcRect/>
          <a:stretch>
            <a:fillRect/>
          </a:stretch>
        </p:blipFill>
        <p:spPr bwMode="auto">
          <a:xfrm>
            <a:off x="8153400" y="5410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4495800" y="1004886"/>
            <a:ext cx="4505325" cy="3362326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4638676" y="1146895"/>
            <a:ext cx="4267200" cy="2305916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A50021"/>
              </a:solidFill>
            </a:endParaRPr>
          </a:p>
        </p:txBody>
      </p:sp>
      <p:sp>
        <p:nvSpPr>
          <p:cNvPr id="2082" name="Rectangle 8"/>
          <p:cNvSpPr>
            <a:spLocks noChangeArrowheads="1"/>
          </p:cNvSpPr>
          <p:nvPr/>
        </p:nvSpPr>
        <p:spPr bwMode="auto">
          <a:xfrm>
            <a:off x="152400" y="973009"/>
            <a:ext cx="415797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300" dirty="0" smtClean="0">
                <a:solidFill>
                  <a:srgbClr val="FFFFFF"/>
                </a:solidFill>
              </a:rPr>
              <a:t>Microcapsules </a:t>
            </a:r>
            <a:r>
              <a:rPr lang="en-US" sz="1300" dirty="0">
                <a:solidFill>
                  <a:srgbClr val="FFFFFF"/>
                </a:solidFill>
              </a:rPr>
              <a:t>that encapsulate and protect molecules and materials by forming isolated aqueous compartments inside hollow shells are widely used in a variety of applications in the food, pharmaceutical, </a:t>
            </a:r>
            <a:r>
              <a:rPr lang="en-US" sz="1300" dirty="0" smtClean="0">
                <a:solidFill>
                  <a:srgbClr val="FFFFFF"/>
                </a:solidFill>
              </a:rPr>
              <a:t>cosmetics, </a:t>
            </a:r>
            <a:r>
              <a:rPr lang="en-US" sz="1300" dirty="0">
                <a:solidFill>
                  <a:srgbClr val="FFFFFF"/>
                </a:solidFill>
              </a:rPr>
              <a:t>and agriculture </a:t>
            </a:r>
            <a:r>
              <a:rPr lang="en-US" sz="1300" dirty="0" smtClean="0">
                <a:solidFill>
                  <a:srgbClr val="FFFFFF"/>
                </a:solidFill>
              </a:rPr>
              <a:t>industries. </a:t>
            </a:r>
            <a:r>
              <a:rPr lang="en-US" sz="1300" dirty="0">
                <a:solidFill>
                  <a:srgbClr val="FFFFFF"/>
                </a:solidFill>
              </a:rPr>
              <a:t>One promising method that has emerged </a:t>
            </a:r>
            <a:r>
              <a:rPr lang="en-US" sz="1300" dirty="0" smtClean="0">
                <a:solidFill>
                  <a:srgbClr val="FFFFFF"/>
                </a:solidFill>
              </a:rPr>
              <a:t>is layer by layer (</a:t>
            </a:r>
            <a:r>
              <a:rPr lang="en-US" sz="1300" dirty="0" err="1" smtClean="0">
                <a:solidFill>
                  <a:srgbClr val="FFFFFF"/>
                </a:solidFill>
              </a:rPr>
              <a:t>LbL</a:t>
            </a:r>
            <a:r>
              <a:rPr lang="en-US" sz="1300" dirty="0" smtClean="0">
                <a:solidFill>
                  <a:srgbClr val="FFFFFF"/>
                </a:solidFill>
              </a:rPr>
              <a:t>) assembly, but this method to make microcapsules has low encapsulation yield, is tedious, and is time consuming.</a:t>
            </a:r>
          </a:p>
          <a:p>
            <a:pPr algn="just"/>
            <a:endParaRPr lang="en-US" sz="1300" b="1" dirty="0">
              <a:solidFill>
                <a:srgbClr val="FFFFFF"/>
              </a:solidFill>
            </a:endParaRPr>
          </a:p>
          <a:p>
            <a:pPr algn="just"/>
            <a:r>
              <a:rPr lang="en-US" sz="1300" b="1" dirty="0" smtClean="0">
                <a:solidFill>
                  <a:srgbClr val="FFFFFF"/>
                </a:solidFill>
              </a:rPr>
              <a:t>Lee</a:t>
            </a:r>
            <a:r>
              <a:rPr lang="en-US" sz="1300" dirty="0" smtClean="0">
                <a:solidFill>
                  <a:srgbClr val="FFFFFF"/>
                </a:solidFill>
              </a:rPr>
              <a:t> </a:t>
            </a:r>
            <a:r>
              <a:rPr lang="en-US" sz="1300" dirty="0">
                <a:solidFill>
                  <a:srgbClr val="FFFFFF"/>
                </a:solidFill>
              </a:rPr>
              <a:t>and </a:t>
            </a:r>
            <a:r>
              <a:rPr lang="en-US" sz="1300" b="1" dirty="0">
                <a:solidFill>
                  <a:srgbClr val="FFFFFF"/>
                </a:solidFill>
              </a:rPr>
              <a:t>Burdick</a:t>
            </a:r>
            <a:r>
              <a:rPr lang="en-US" sz="1300" dirty="0">
                <a:solidFill>
                  <a:srgbClr val="FFFFFF"/>
                </a:solidFill>
              </a:rPr>
              <a:t> have developed a new processing-structure-property relationship for a new class of polyelectrolyte microcapsules with high encapsulation efficiency fabricated by nanoscale interfacial complexation in emulsions (NICE</a:t>
            </a:r>
            <a:r>
              <a:rPr lang="en-US" sz="1300" dirty="0" smtClean="0">
                <a:solidFill>
                  <a:srgbClr val="FFFFFF"/>
                </a:solidFill>
              </a:rPr>
              <a:t>). This involves </a:t>
            </a:r>
            <a:r>
              <a:rPr lang="en-US" sz="1300" dirty="0">
                <a:solidFill>
                  <a:srgbClr val="FFFFFF"/>
                </a:solidFill>
              </a:rPr>
              <a:t>interfacial complexation of polymers at an oil-water interface in a </a:t>
            </a:r>
            <a:r>
              <a:rPr lang="en-US" sz="1300" dirty="0" smtClean="0">
                <a:solidFill>
                  <a:srgbClr val="FFFFFF"/>
                </a:solidFill>
              </a:rPr>
              <a:t>multiphase system, </a:t>
            </a:r>
            <a:r>
              <a:rPr lang="en-US" sz="1300" dirty="0">
                <a:solidFill>
                  <a:srgbClr val="FFFFFF"/>
                </a:solidFill>
              </a:rPr>
              <a:t>followed </a:t>
            </a:r>
            <a:r>
              <a:rPr lang="en-US" sz="1300" dirty="0" smtClean="0">
                <a:solidFill>
                  <a:srgbClr val="FFFFFF"/>
                </a:solidFill>
              </a:rPr>
              <a:t>by </a:t>
            </a:r>
            <a:r>
              <a:rPr lang="en-US" sz="1300" dirty="0">
                <a:solidFill>
                  <a:srgbClr val="FFFFFF"/>
                </a:solidFill>
              </a:rPr>
              <a:t>spontaneous </a:t>
            </a:r>
            <a:r>
              <a:rPr lang="en-US" sz="1300" dirty="0" err="1">
                <a:solidFill>
                  <a:srgbClr val="FFFFFF"/>
                </a:solidFill>
              </a:rPr>
              <a:t>dewetting</a:t>
            </a:r>
            <a:r>
              <a:rPr lang="en-US" sz="1300" dirty="0">
                <a:solidFill>
                  <a:srgbClr val="FFFFFF"/>
                </a:solidFill>
              </a:rPr>
              <a:t>. The NICE microcapsules are potentially transformative because they </a:t>
            </a:r>
            <a:r>
              <a:rPr lang="en-US" sz="1300" dirty="0" smtClean="0">
                <a:solidFill>
                  <a:srgbClr val="FFFFFF"/>
                </a:solidFill>
              </a:rPr>
              <a:t>are </a:t>
            </a:r>
            <a:r>
              <a:rPr lang="en-US" sz="1300" dirty="0">
                <a:solidFill>
                  <a:srgbClr val="FFFFFF"/>
                </a:solidFill>
              </a:rPr>
              <a:t>scalable with high encapsulation efficiency</a:t>
            </a:r>
            <a:r>
              <a:rPr lang="en-US" sz="1300" dirty="0" smtClean="0">
                <a:solidFill>
                  <a:srgbClr val="FFFFFF"/>
                </a:solidFill>
              </a:rPr>
              <a:t>, they </a:t>
            </a:r>
            <a:r>
              <a:rPr lang="en-US" sz="1300" dirty="0">
                <a:solidFill>
                  <a:srgbClr val="FFFFFF"/>
                </a:solidFill>
              </a:rPr>
              <a:t>can encapsulate both hydrophilic and hydrophobic species in the core and shell of the microcapsules, respectively, </a:t>
            </a:r>
            <a:r>
              <a:rPr lang="en-US" sz="1300" dirty="0" smtClean="0">
                <a:solidFill>
                  <a:srgbClr val="FFFFFF"/>
                </a:solidFill>
              </a:rPr>
              <a:t>and because </a:t>
            </a:r>
            <a:r>
              <a:rPr lang="en-US" sz="1300" dirty="0">
                <a:solidFill>
                  <a:srgbClr val="FFFFFF"/>
                </a:solidFill>
              </a:rPr>
              <a:t>microcapsules with functionality that rival LbL capsules can be generated. </a:t>
            </a:r>
            <a:endParaRPr lang="en-US" sz="13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0" y="152399"/>
            <a:ext cx="9144000" cy="67627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tIns="9144" bIns="9144" anchor="ctr" anchorCtr="0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Nanoscale Interfacial Complexation in Emulsion (NICE) </a:t>
            </a:r>
            <a:r>
              <a:rPr lang="en-US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 Lee </a:t>
            </a:r>
            <a:r>
              <a:rPr 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J. </a:t>
            </a:r>
            <a:r>
              <a:rPr lang="en-US" sz="1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Burdick </a:t>
            </a:r>
            <a:r>
              <a:rPr 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(IRG-2)</a:t>
            </a:r>
            <a:endParaRPr lang="en-US" sz="1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4581526" y="3429000"/>
            <a:ext cx="40817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200" dirty="0">
                <a:solidFill>
                  <a:srgbClr val="FFFFFF"/>
                </a:solidFill>
              </a:rPr>
              <a:t>Schematic illustration (top) and optical microscope images (bottom) showing one-step generation of polyelectrolyte microcapsules using </a:t>
            </a:r>
            <a:r>
              <a:rPr lang="en-US" sz="1200" dirty="0" err="1">
                <a:solidFill>
                  <a:srgbClr val="FFFFFF"/>
                </a:solidFill>
              </a:rPr>
              <a:t>nanoscale</a:t>
            </a:r>
            <a:r>
              <a:rPr lang="en-US" sz="1200" dirty="0">
                <a:solidFill>
                  <a:srgbClr val="FFFFFF"/>
                </a:solidFill>
              </a:rPr>
              <a:t> interfacial </a:t>
            </a:r>
            <a:r>
              <a:rPr lang="en-US" sz="1200" dirty="0" err="1">
                <a:solidFill>
                  <a:srgbClr val="FFFFFF"/>
                </a:solidFill>
              </a:rPr>
              <a:t>complexation</a:t>
            </a:r>
            <a:r>
              <a:rPr lang="en-US" sz="1200" dirty="0">
                <a:solidFill>
                  <a:srgbClr val="FFFFFF"/>
                </a:solidFill>
              </a:rPr>
              <a:t> in emulsions (NICE).</a:t>
            </a:r>
          </a:p>
        </p:txBody>
      </p:sp>
      <p:pic>
        <p:nvPicPr>
          <p:cNvPr id="11" name="그림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671" y="1090611"/>
            <a:ext cx="4248024" cy="2286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33999" y="4917707"/>
            <a:ext cx="337222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da-DK" sz="1200" dirty="0">
                <a:solidFill>
                  <a:srgbClr val="FFFFFF"/>
                </a:solidFill>
              </a:rPr>
              <a:t>M. Kim, et al. </a:t>
            </a:r>
            <a:r>
              <a:rPr lang="da-DK" sz="1200" i="1">
                <a:solidFill>
                  <a:srgbClr val="FFFFFF"/>
                </a:solidFill>
              </a:rPr>
              <a:t>ACS </a:t>
            </a:r>
            <a:r>
              <a:rPr lang="da-DK" sz="1200" i="1" smtClean="0">
                <a:solidFill>
                  <a:srgbClr val="FFFFFF"/>
                </a:solidFill>
              </a:rPr>
              <a:t>Nano </a:t>
            </a:r>
            <a:r>
              <a:rPr lang="da-DK" sz="1200" b="1" dirty="0" smtClean="0">
                <a:solidFill>
                  <a:srgbClr val="FFFFFF"/>
                </a:solidFill>
              </a:rPr>
              <a:t>9</a:t>
            </a:r>
            <a:r>
              <a:rPr lang="da-DK" sz="1200" dirty="0">
                <a:solidFill>
                  <a:srgbClr val="FFFFFF"/>
                </a:solidFill>
              </a:rPr>
              <a:t>, 8269-8278 (2015).</a:t>
            </a:r>
            <a:endParaRPr lang="en-US" sz="12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228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felice</dc:creator>
  <cp:lastModifiedBy>Mark</cp:lastModifiedBy>
  <cp:revision>95</cp:revision>
  <dcterms:created xsi:type="dcterms:W3CDTF">2012-02-10T21:51:35Z</dcterms:created>
  <dcterms:modified xsi:type="dcterms:W3CDTF">2016-04-19T20:51:55Z</dcterms:modified>
</cp:coreProperties>
</file>