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F3C3"/>
    <a:srgbClr val="CCCCFF"/>
    <a:srgbClr val="FFFF00"/>
    <a:srgbClr val="FFCC00"/>
    <a:srgbClr val="3366FF"/>
    <a:srgbClr val="3399FF"/>
    <a:srgbClr val="0000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87726" autoAdjust="0"/>
  </p:normalViewPr>
  <p:slideViewPr>
    <p:cSldViewPr showGuides="1">
      <p:cViewPr varScale="1">
        <p:scale>
          <a:sx n="116" d="100"/>
          <a:sy n="116" d="100"/>
        </p:scale>
        <p:origin x="15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50875"/>
            <a:ext cx="43434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238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0238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19B1B241-5C7D-8847-9466-E90E5BB927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9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47041B-D35B-B644-B7A2-3A8687FC21FA}" type="slidenum">
              <a:rPr lang="en-US"/>
              <a:pPr/>
              <a:t>1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1" charset="0"/>
              </a:rPr>
              <a:t>Technical Explanation if needed</a:t>
            </a:r>
            <a:endParaRPr lang="en-US" dirty="0">
              <a:latin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4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764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0769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/>
            </a:gs>
            <a:gs pos="100000">
              <a:srgbClr val="182F7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587375" y="6553200"/>
            <a:ext cx="8556625" cy="271463"/>
          </a:xfrm>
          <a:prstGeom prst="rect">
            <a:avLst/>
          </a:prstGeom>
          <a:gradFill rotWithShape="0">
            <a:gsLst>
              <a:gs pos="0">
                <a:srgbClr val="573B9D"/>
              </a:gs>
              <a:gs pos="100000">
                <a:srgbClr val="00005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" rIns="91440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14" descr="lrsm_footer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016625"/>
            <a:ext cx="17526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5" descr="PENN_MRSEC_logo"/>
          <p:cNvPicPr>
            <a:picLocks noChangeAspect="1" noChangeArrowheads="1"/>
          </p:cNvPicPr>
          <p:nvPr userDrawn="1"/>
        </p:nvPicPr>
        <p:blipFill>
          <a:blip r:embed="rId14" cstate="print">
            <a:lum contrast="-12000"/>
          </a:blip>
          <a:srcRect/>
          <a:stretch>
            <a:fillRect/>
          </a:stretch>
        </p:blipFill>
        <p:spPr bwMode="auto">
          <a:xfrm>
            <a:off x="7543800" y="6324600"/>
            <a:ext cx="15097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286000" y="6299200"/>
            <a:ext cx="4495800" cy="30777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Support: </a:t>
            </a:r>
            <a:r>
              <a:rPr lang="en-US" sz="1400" b="1" dirty="0" smtClean="0">
                <a:solidFill>
                  <a:schemeClr val="bg1"/>
                </a:solidFill>
              </a:rPr>
              <a:t>Primary </a:t>
            </a:r>
            <a:r>
              <a:rPr lang="en-US" sz="1400" b="1" dirty="0">
                <a:solidFill>
                  <a:schemeClr val="bg1"/>
                </a:solidFill>
              </a:rPr>
              <a:t>NSF MRSEC </a:t>
            </a:r>
            <a:r>
              <a:rPr lang="en-US" sz="1400" b="1" dirty="0" smtClean="0">
                <a:solidFill>
                  <a:schemeClr val="bg1"/>
                </a:solidFill>
              </a:rPr>
              <a:t>DMR-11-20901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051" name="Picture 4" descr="nsf4c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8153400" y="5410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4314825" y="1143000"/>
            <a:ext cx="4676775" cy="35337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TextBox 55"/>
          <p:cNvSpPr txBox="1">
            <a:spLocks noChangeArrowheads="1"/>
          </p:cNvSpPr>
          <p:nvPr/>
        </p:nvSpPr>
        <p:spPr bwMode="auto">
          <a:xfrm>
            <a:off x="784225" y="4695825"/>
            <a:ext cx="2109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82" name="Rectangle 8"/>
          <p:cNvSpPr>
            <a:spLocks noChangeArrowheads="1"/>
          </p:cNvSpPr>
          <p:nvPr/>
        </p:nvSpPr>
        <p:spPr bwMode="auto">
          <a:xfrm>
            <a:off x="152400" y="1126122"/>
            <a:ext cx="4038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A </a:t>
            </a:r>
            <a:r>
              <a:rPr lang="en-US" sz="1600" dirty="0" err="1" smtClean="0">
                <a:solidFill>
                  <a:srgbClr val="FFFFFF"/>
                </a:solidFill>
                <a:latin typeface="+mj-lt"/>
              </a:rPr>
              <a:t>dendrimer</a:t>
            </a:r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 is a synthetically made branched molecule. In this work, a family of amphiphilic Janus dendrimers bearing precise carbohydrate residues arranged in a defined sequence – </a:t>
            </a:r>
            <a:r>
              <a:rPr lang="en-US" sz="1600" dirty="0" err="1" smtClean="0">
                <a:solidFill>
                  <a:srgbClr val="FFFFFF"/>
                </a:solidFill>
                <a:latin typeface="+mj-lt"/>
              </a:rPr>
              <a:t>glycodendrimers</a:t>
            </a:r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 – were used to make vesicles that could be agglutinated by naturally occurring lectins that binds to carbohydrates. The </a:t>
            </a:r>
            <a:r>
              <a:rPr lang="en-US" sz="1600" dirty="0" err="1" smtClean="0">
                <a:solidFill>
                  <a:srgbClr val="FFFFFF"/>
                </a:solidFill>
                <a:latin typeface="+mj-lt"/>
              </a:rPr>
              <a:t>lectins</a:t>
            </a:r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, called </a:t>
            </a:r>
            <a:r>
              <a:rPr lang="en-US" sz="1600" dirty="0" err="1" smtClean="0">
                <a:solidFill>
                  <a:srgbClr val="FFFFFF"/>
                </a:solidFill>
                <a:latin typeface="+mj-lt"/>
              </a:rPr>
              <a:t>galectins</a:t>
            </a:r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, are human adhesion and growth regulatory </a:t>
            </a:r>
            <a:r>
              <a:rPr lang="en-US" sz="1600" dirty="0" err="1" smtClean="0">
                <a:solidFill>
                  <a:srgbClr val="FFFFFF"/>
                </a:solidFill>
                <a:latin typeface="+mj-lt"/>
              </a:rPr>
              <a:t>lectins</a:t>
            </a:r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. Very small differences in the chemistry of different </a:t>
            </a:r>
            <a:r>
              <a:rPr lang="en-US" sz="1600" err="1" smtClean="0">
                <a:solidFill>
                  <a:srgbClr val="FFFFFF"/>
                </a:solidFill>
                <a:latin typeface="+mj-lt"/>
              </a:rPr>
              <a:t>galectin</a:t>
            </a:r>
            <a:r>
              <a:rPr lang="en-US" sz="1600" smtClean="0">
                <a:solidFill>
                  <a:srgbClr val="FFFFFF"/>
                </a:solidFill>
                <a:latin typeface="+mj-lt"/>
              </a:rPr>
              <a:t> were </a:t>
            </a:r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detected through differences in agglutination with different Janus </a:t>
            </a:r>
            <a:r>
              <a:rPr lang="en-US" sz="1600" dirty="0" err="1" smtClean="0">
                <a:solidFill>
                  <a:srgbClr val="FFFFFF"/>
                </a:solidFill>
                <a:latin typeface="+mj-lt"/>
              </a:rPr>
              <a:t>glycodendrimers</a:t>
            </a:r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. The precision of the assay is controlle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d</a:t>
            </a:r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 through the structure of the dendrimer, its carbohydrate composition, and how the carbohydrate residues are displayed.</a:t>
            </a:r>
            <a:endParaRPr lang="en-US" sz="1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9144" bIns="9144" anchor="ctr" anchorCtr="0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Glycodendrimers</a:t>
            </a:r>
            <a: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 Sense Variants of </a:t>
            </a:r>
            <a:r>
              <a:rPr lang="en-US" sz="2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Lectins</a:t>
            </a:r>
            <a:r>
              <a:rPr 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by Agglutination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V.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Percec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M. 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L. Klein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A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Hammer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(IRG-2)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19599" y="1251780"/>
            <a:ext cx="4498975" cy="2704269"/>
            <a:chOff x="4238625" y="1143000"/>
            <a:chExt cx="4679950" cy="2813050"/>
          </a:xfrm>
        </p:grpSpPr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4314825" y="1219200"/>
              <a:ext cx="4603750" cy="2736850"/>
            </a:xfrm>
            <a:prstGeom prst="rect">
              <a:avLst/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A50021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8625" y="1143000"/>
              <a:ext cx="4595554" cy="27178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419600" y="3998694"/>
            <a:ext cx="451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FFFFFF"/>
                </a:solidFill>
              </a:rPr>
              <a:t>Glycodendrimersomes</a:t>
            </a:r>
            <a:r>
              <a:rPr lang="en-US" sz="1200" dirty="0" smtClean="0">
                <a:solidFill>
                  <a:srgbClr val="FFFFFF"/>
                </a:solidFill>
              </a:rPr>
              <a:t> </a:t>
            </a:r>
            <a:r>
              <a:rPr lang="en-US" sz="1200" dirty="0">
                <a:solidFill>
                  <a:srgbClr val="FFFFFF"/>
                </a:solidFill>
              </a:rPr>
              <a:t>from sequence-defined Lac-presenting Janus </a:t>
            </a:r>
            <a:r>
              <a:rPr lang="en-US" sz="1200" dirty="0" err="1">
                <a:solidFill>
                  <a:srgbClr val="FFFFFF"/>
                </a:solidFill>
              </a:rPr>
              <a:t>glycodendrimers</a:t>
            </a:r>
            <a:r>
              <a:rPr lang="en-US" sz="1200" dirty="0">
                <a:solidFill>
                  <a:srgbClr val="FFFFFF"/>
                </a:solidFill>
              </a:rPr>
              <a:t> reveal high activity and sensor capacity for the agglutination by natural variants of human </a:t>
            </a:r>
            <a:r>
              <a:rPr lang="en-US" sz="1200" dirty="0" err="1">
                <a:solidFill>
                  <a:srgbClr val="FFFFFF"/>
                </a:solidFill>
              </a:rPr>
              <a:t>lectins</a:t>
            </a:r>
            <a:r>
              <a:rPr lang="en-US" sz="1200" dirty="0">
                <a:solidFill>
                  <a:srgbClr val="FFFFFF"/>
                </a:solidFill>
              </a:rPr>
              <a:t> Gal-8</a:t>
            </a:r>
            <a:r>
              <a:rPr lang="en-US" sz="1200" dirty="0" smtClean="0">
                <a:solidFill>
                  <a:srgbClr val="FFFFFF"/>
                </a:solidFill>
              </a:rPr>
              <a:t>.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2852" y="4947319"/>
            <a:ext cx="44987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de-DE" sz="1200" dirty="0">
                <a:solidFill>
                  <a:srgbClr val="FFFFFF"/>
                </a:solidFill>
              </a:rPr>
              <a:t>S.D. Zhang, et al. </a:t>
            </a:r>
            <a:r>
              <a:rPr lang="de-DE" sz="1200" i="1" dirty="0">
                <a:solidFill>
                  <a:srgbClr val="FFFFFF"/>
                </a:solidFill>
              </a:rPr>
              <a:t>J. Am. Chem. Soc. </a:t>
            </a:r>
            <a:r>
              <a:rPr lang="de-DE" sz="1200" b="1" dirty="0">
                <a:solidFill>
                  <a:srgbClr val="FFFFFF"/>
                </a:solidFill>
              </a:rPr>
              <a:t>137</a:t>
            </a:r>
            <a:r>
              <a:rPr lang="de-DE" sz="1200" dirty="0">
                <a:solidFill>
                  <a:srgbClr val="FFFFFF"/>
                </a:solidFill>
              </a:rPr>
              <a:t>, 13334-13344 (2015).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192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ＭＳ Ｐゴシック</vt:lpstr>
      <vt:lpstr>Arial</vt:lpstr>
      <vt:lpstr>Default Design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felice</dc:creator>
  <cp:lastModifiedBy>Mark</cp:lastModifiedBy>
  <cp:revision>91</cp:revision>
  <dcterms:created xsi:type="dcterms:W3CDTF">2012-02-10T21:51:35Z</dcterms:created>
  <dcterms:modified xsi:type="dcterms:W3CDTF">2016-04-19T20:53:39Z</dcterms:modified>
</cp:coreProperties>
</file>