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F3C3"/>
    <a:srgbClr val="CCCCFF"/>
    <a:srgbClr val="FFFF00"/>
    <a:srgbClr val="FFCC00"/>
    <a:srgbClr val="3366FF"/>
    <a:srgbClr val="3399FF"/>
    <a:srgbClr val="0000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99461" autoAdjust="0"/>
  </p:normalViewPr>
  <p:slideViewPr>
    <p:cSldViewPr showGuides="1">
      <p:cViewPr varScale="1">
        <p:scale>
          <a:sx n="132" d="100"/>
          <a:sy n="132" d="100"/>
        </p:scale>
        <p:origin x="111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defTabSz="862013">
              <a:defRPr sz="11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625850" y="0"/>
            <a:ext cx="2773363" cy="434975"/>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lvl1pPr algn="r" defTabSz="862013">
              <a:defRPr sz="1100" smtClean="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28700" y="650875"/>
            <a:ext cx="4343400" cy="32575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39763" y="4125913"/>
            <a:ext cx="5121275" cy="3910012"/>
          </a:xfrm>
          <a:prstGeom prst="rect">
            <a:avLst/>
          </a:prstGeom>
          <a:noFill/>
          <a:ln w="9525">
            <a:noFill/>
            <a:miter lim="800000"/>
            <a:headEnd/>
            <a:tailEnd/>
          </a:ln>
          <a:effectLst/>
        </p:spPr>
        <p:txBody>
          <a:bodyPr vert="horz" wrap="square" lIns="86210" tIns="43105" rIns="86210" bIns="43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defTabSz="862013">
              <a:defRPr sz="11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625850" y="8250238"/>
            <a:ext cx="2773363" cy="434975"/>
          </a:xfrm>
          <a:prstGeom prst="rect">
            <a:avLst/>
          </a:prstGeom>
          <a:noFill/>
          <a:ln w="9525">
            <a:noFill/>
            <a:miter lim="800000"/>
            <a:headEnd/>
            <a:tailEnd/>
          </a:ln>
          <a:effectLst/>
        </p:spPr>
        <p:txBody>
          <a:bodyPr vert="horz" wrap="square" lIns="86210" tIns="43105" rIns="86210" bIns="43105" numCol="1" anchor="b" anchorCtr="0" compatLnSpc="1">
            <a:prstTxWarp prst="textNoShape">
              <a:avLst/>
            </a:prstTxWarp>
          </a:bodyPr>
          <a:lstStyle>
            <a:lvl1pPr algn="r" defTabSz="862013">
              <a:defRPr sz="1100"/>
            </a:lvl1pPr>
          </a:lstStyle>
          <a:p>
            <a:fld id="{19B1B241-5C7D-8847-9466-E90E5BB927FC}" type="slidenum">
              <a:rPr lang="en-US"/>
              <a:pPr/>
              <a:t>‹#›</a:t>
            </a:fld>
            <a:endParaRPr lang="en-US"/>
          </a:p>
        </p:txBody>
      </p:sp>
    </p:spTree>
    <p:extLst>
      <p:ext uri="{BB962C8B-B14F-4D97-AF65-F5344CB8AC3E}">
        <p14:creationId xmlns:p14="http://schemas.microsoft.com/office/powerpoint/2010/main" val="2081132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447041B-D35B-B644-B7A2-3A8687FC21FA}"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endParaRPr lang="en-US" dirty="0">
              <a:latin typeface="Arial" pitchFamily="1" charset="0"/>
            </a:endParaRPr>
          </a:p>
        </p:txBody>
      </p:sp>
    </p:spTree>
    <p:extLst>
      <p:ext uri="{BB962C8B-B14F-4D97-AF65-F5344CB8AC3E}">
        <p14:creationId xmlns:p14="http://schemas.microsoft.com/office/powerpoint/2010/main" val="143747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FF"/>
            </a:gs>
            <a:gs pos="100000">
              <a:srgbClr val="182F76"/>
            </a:gs>
          </a:gsLst>
          <a:lin ang="2700000" scaled="1"/>
        </a:gra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587375" y="6553200"/>
            <a:ext cx="8556625" cy="271463"/>
          </a:xfrm>
          <a:prstGeom prst="rect">
            <a:avLst/>
          </a:prstGeom>
          <a:gradFill rotWithShape="0">
            <a:gsLst>
              <a:gs pos="0">
                <a:srgbClr val="573B9D"/>
              </a:gs>
              <a:gs pos="100000">
                <a:srgbClr val="000050"/>
              </a:gs>
            </a:gsLst>
            <a:lin ang="0" scaled="1"/>
          </a:gradFill>
          <a:ln w="9525">
            <a:noFill/>
            <a:miter lim="800000"/>
            <a:headEnd/>
            <a:tailEnd/>
          </a:ln>
          <a:effectLst/>
        </p:spPr>
        <p:txBody>
          <a:bodyPr wrap="none" anchor="ctr"/>
          <a:lstStyle/>
          <a:p>
            <a:pPr>
              <a:defRPr/>
            </a:pPr>
            <a:endParaRPr lang="en-US">
              <a:latin typeface="Arial" charset="0"/>
            </a:endParaRPr>
          </a:p>
        </p:txBody>
      </p:sp>
      <p:sp>
        <p:nvSpPr>
          <p:cNvPr id="1027" name="Rectangle 12"/>
          <p:cNvSpPr>
            <a:spLocks noGrp="1" noChangeArrowheads="1"/>
          </p:cNvSpPr>
          <p:nvPr>
            <p:ph type="title"/>
          </p:nvPr>
        </p:nvSpPr>
        <p:spPr bwMode="auto">
          <a:xfrm>
            <a:off x="381000" y="304800"/>
            <a:ext cx="8305800" cy="685800"/>
          </a:xfrm>
          <a:prstGeom prst="rect">
            <a:avLst/>
          </a:prstGeom>
          <a:noFill/>
          <a:ln w="9525">
            <a:noFill/>
            <a:miter lim="800000"/>
            <a:headEnd/>
            <a:tailEnd/>
          </a:ln>
        </p:spPr>
        <p:txBody>
          <a:bodyPr vert="horz" wrap="square" lIns="91440" tIns="9144" rIns="91440" bIns="9144" numCol="1" anchor="t" anchorCtr="0" compatLnSpc="1">
            <a:prstTxWarp prst="textNoShape">
              <a:avLst/>
            </a:prstTxWarp>
          </a:bodyPr>
          <a:lstStyle/>
          <a:p>
            <a:pPr lvl="0"/>
            <a:r>
              <a:rPr lang="en-US"/>
              <a:t>Click to edit Master title style</a:t>
            </a:r>
          </a:p>
        </p:txBody>
      </p:sp>
      <p:sp>
        <p:nvSpPr>
          <p:cNvPr id="1028"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4" descr="lrsm_footer_logo"/>
          <p:cNvPicPr>
            <a:picLocks noChangeAspect="1" noChangeArrowheads="1"/>
          </p:cNvPicPr>
          <p:nvPr userDrawn="1"/>
        </p:nvPicPr>
        <p:blipFill>
          <a:blip r:embed="rId13" cstate="print"/>
          <a:srcRect/>
          <a:stretch>
            <a:fillRect/>
          </a:stretch>
        </p:blipFill>
        <p:spPr bwMode="auto">
          <a:xfrm>
            <a:off x="0" y="6016625"/>
            <a:ext cx="1752600" cy="841375"/>
          </a:xfrm>
          <a:prstGeom prst="rect">
            <a:avLst/>
          </a:prstGeom>
          <a:noFill/>
          <a:ln w="9525">
            <a:noFill/>
            <a:miter lim="800000"/>
            <a:headEnd/>
            <a:tailEnd/>
          </a:ln>
        </p:spPr>
      </p:pic>
      <p:pic>
        <p:nvPicPr>
          <p:cNvPr id="1030" name="Picture 15" descr="PENN_MRSEC_logo"/>
          <p:cNvPicPr>
            <a:picLocks noChangeAspect="1" noChangeArrowheads="1"/>
          </p:cNvPicPr>
          <p:nvPr userDrawn="1"/>
        </p:nvPicPr>
        <p:blipFill>
          <a:blip r:embed="rId14" cstate="print">
            <a:lum contrast="-12000"/>
          </a:blip>
          <a:srcRect/>
          <a:stretch>
            <a:fillRect/>
          </a:stretch>
        </p:blipFill>
        <p:spPr bwMode="auto">
          <a:xfrm>
            <a:off x="7543800" y="6324600"/>
            <a:ext cx="1509713" cy="425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000">
          <a:solidFill>
            <a:schemeClr val="bg1"/>
          </a:solidFill>
          <a:latin typeface="+mj-lt"/>
          <a:ea typeface="+mj-ea"/>
          <a:cs typeface="+mj-cs"/>
        </a:defRPr>
      </a:lvl1pPr>
      <a:lvl2pPr algn="ctr" rtl="0" eaLnBrk="0" fontAlgn="base" hangingPunct="0">
        <a:spcBef>
          <a:spcPct val="0"/>
        </a:spcBef>
        <a:spcAft>
          <a:spcPct val="0"/>
        </a:spcAft>
        <a:defRPr sz="3000">
          <a:solidFill>
            <a:schemeClr val="bg1"/>
          </a:solidFill>
          <a:latin typeface="Arial" charset="0"/>
        </a:defRPr>
      </a:lvl2pPr>
      <a:lvl3pPr algn="ctr" rtl="0" eaLnBrk="0" fontAlgn="base" hangingPunct="0">
        <a:spcBef>
          <a:spcPct val="0"/>
        </a:spcBef>
        <a:spcAft>
          <a:spcPct val="0"/>
        </a:spcAft>
        <a:defRPr sz="3000">
          <a:solidFill>
            <a:schemeClr val="bg1"/>
          </a:solidFill>
          <a:latin typeface="Arial" charset="0"/>
        </a:defRPr>
      </a:lvl3pPr>
      <a:lvl4pPr algn="ctr" rtl="0" eaLnBrk="0" fontAlgn="base" hangingPunct="0">
        <a:spcBef>
          <a:spcPct val="0"/>
        </a:spcBef>
        <a:spcAft>
          <a:spcPct val="0"/>
        </a:spcAft>
        <a:defRPr sz="3000">
          <a:solidFill>
            <a:schemeClr val="bg1"/>
          </a:solidFill>
          <a:latin typeface="Arial" charset="0"/>
        </a:defRPr>
      </a:lvl4pPr>
      <a:lvl5pPr algn="ctr" rtl="0" eaLnBrk="0" fontAlgn="base" hangingPunct="0">
        <a:spcBef>
          <a:spcPct val="0"/>
        </a:spcBef>
        <a:spcAft>
          <a:spcPct val="0"/>
        </a:spcAft>
        <a:defRPr sz="3000">
          <a:solidFill>
            <a:schemeClr val="bg1"/>
          </a:solidFill>
          <a:latin typeface="Arial" charset="0"/>
        </a:defRPr>
      </a:lvl5pPr>
      <a:lvl6pPr marL="457200" algn="ctr" rtl="0" fontAlgn="base">
        <a:spcBef>
          <a:spcPct val="0"/>
        </a:spcBef>
        <a:spcAft>
          <a:spcPct val="0"/>
        </a:spcAft>
        <a:defRPr sz="3000">
          <a:solidFill>
            <a:schemeClr val="bg1"/>
          </a:solidFill>
          <a:latin typeface="Arial" charset="0"/>
        </a:defRPr>
      </a:lvl6pPr>
      <a:lvl7pPr marL="914400" algn="ctr" rtl="0" fontAlgn="base">
        <a:spcBef>
          <a:spcPct val="0"/>
        </a:spcBef>
        <a:spcAft>
          <a:spcPct val="0"/>
        </a:spcAft>
        <a:defRPr sz="3000">
          <a:solidFill>
            <a:schemeClr val="bg1"/>
          </a:solidFill>
          <a:latin typeface="Arial" charset="0"/>
        </a:defRPr>
      </a:lvl7pPr>
      <a:lvl8pPr marL="1371600" algn="ctr" rtl="0" fontAlgn="base">
        <a:spcBef>
          <a:spcPct val="0"/>
        </a:spcBef>
        <a:spcAft>
          <a:spcPct val="0"/>
        </a:spcAft>
        <a:defRPr sz="3000">
          <a:solidFill>
            <a:schemeClr val="bg1"/>
          </a:solidFill>
          <a:latin typeface="Arial" charset="0"/>
        </a:defRPr>
      </a:lvl8pPr>
      <a:lvl9pPr marL="1828800" algn="ctr" rtl="0" fontAlgn="base">
        <a:spcBef>
          <a:spcPct val="0"/>
        </a:spcBef>
        <a:spcAft>
          <a:spcPct val="0"/>
        </a:spcAft>
        <a:defRPr sz="30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pitchFamily="1"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2286000" y="6299200"/>
            <a:ext cx="4495800" cy="307777"/>
          </a:xfrm>
          <a:prstGeom prst="rect">
            <a:avLst/>
          </a:prstGeom>
          <a:solidFill>
            <a:srgbClr val="0066CC"/>
          </a:solidFill>
          <a:ln w="9525">
            <a:noFill/>
            <a:miter lim="800000"/>
            <a:headEnd/>
            <a:tailEnd/>
          </a:ln>
        </p:spPr>
        <p:txBody>
          <a:bodyPr wrap="square">
            <a:prstTxWarp prst="textNoShape">
              <a:avLst/>
            </a:prstTxWarp>
            <a:spAutoFit/>
          </a:bodyPr>
          <a:lstStyle/>
          <a:p>
            <a:pPr>
              <a:spcBef>
                <a:spcPct val="50000"/>
              </a:spcBef>
            </a:pPr>
            <a:r>
              <a:rPr lang="en-US" sz="1400" b="1" dirty="0">
                <a:solidFill>
                  <a:schemeClr val="bg1"/>
                </a:solidFill>
              </a:rPr>
              <a:t>Support: </a:t>
            </a:r>
            <a:r>
              <a:rPr lang="en-US" sz="1400" b="1" dirty="0" smtClean="0">
                <a:solidFill>
                  <a:schemeClr val="bg1"/>
                </a:solidFill>
              </a:rPr>
              <a:t>Primary </a:t>
            </a:r>
            <a:r>
              <a:rPr lang="en-US" sz="1400" b="1" dirty="0">
                <a:solidFill>
                  <a:schemeClr val="bg1"/>
                </a:solidFill>
              </a:rPr>
              <a:t>NSF MRSEC </a:t>
            </a:r>
            <a:r>
              <a:rPr lang="en-US" sz="1400" b="1" dirty="0" smtClean="0">
                <a:solidFill>
                  <a:schemeClr val="bg1"/>
                </a:solidFill>
              </a:rPr>
              <a:t>DMR-11-20901</a:t>
            </a:r>
            <a:endParaRPr lang="en-US" sz="1400" b="1" dirty="0">
              <a:solidFill>
                <a:schemeClr val="bg1"/>
              </a:solidFill>
            </a:endParaRPr>
          </a:p>
        </p:txBody>
      </p:sp>
      <p:sp>
        <p:nvSpPr>
          <p:cNvPr id="2055" name="TextBox 55"/>
          <p:cNvSpPr txBox="1">
            <a:spLocks noChangeArrowheads="1"/>
          </p:cNvSpPr>
          <p:nvPr/>
        </p:nvSpPr>
        <p:spPr bwMode="auto">
          <a:xfrm>
            <a:off x="1393825" y="4695825"/>
            <a:ext cx="2109788" cy="244475"/>
          </a:xfrm>
          <a:prstGeom prst="rect">
            <a:avLst/>
          </a:prstGeom>
          <a:noFill/>
          <a:ln w="9525">
            <a:noFill/>
            <a:miter lim="800000"/>
            <a:headEnd/>
            <a:tailEnd/>
          </a:ln>
        </p:spPr>
        <p:txBody>
          <a:bodyPr>
            <a:prstTxWarp prst="textNoShape">
              <a:avLst/>
            </a:prstTxWarp>
            <a:spAutoFit/>
          </a:bodyPr>
          <a:lstStyle/>
          <a:p>
            <a:r>
              <a:rPr lang="en-US" sz="1000">
                <a:solidFill>
                  <a:schemeClr val="bg1"/>
                </a:solidFill>
              </a:rPr>
              <a:t> </a:t>
            </a:r>
          </a:p>
        </p:txBody>
      </p:sp>
      <p:sp>
        <p:nvSpPr>
          <p:cNvPr id="2082" name="Rectangle 8"/>
          <p:cNvSpPr>
            <a:spLocks noChangeArrowheads="1"/>
          </p:cNvSpPr>
          <p:nvPr/>
        </p:nvSpPr>
        <p:spPr bwMode="auto">
          <a:xfrm>
            <a:off x="96544" y="965146"/>
            <a:ext cx="8742656" cy="2492990"/>
          </a:xfrm>
          <a:prstGeom prst="rect">
            <a:avLst/>
          </a:prstGeom>
          <a:noFill/>
          <a:ln w="9525">
            <a:noFill/>
            <a:miter lim="800000"/>
            <a:headEnd/>
            <a:tailEnd/>
          </a:ln>
        </p:spPr>
        <p:txBody>
          <a:bodyPr wrap="square" anchor="ctr">
            <a:prstTxWarp prst="textNoShape">
              <a:avLst/>
            </a:prstTxWarp>
            <a:spAutoFit/>
          </a:bodyPr>
          <a:lstStyle/>
          <a:p>
            <a:pPr algn="just" eaLnBrk="0" hangingPunct="0"/>
            <a:r>
              <a:rPr lang="en-US" sz="1300" dirty="0" smtClean="0">
                <a:solidFill>
                  <a:schemeClr val="bg1"/>
                </a:solidFill>
                <a:latin typeface="+mj-lt"/>
                <a:cs typeface="Times"/>
              </a:rPr>
              <a:t>A metal spoon can bend in half without breaking because of defects in its crystalline structure.  By contrast, a metal spoon with atoms in a disordered structure—a metallic glass spoon—would break via a catastrophic brittle fracture.  Here we show that disordered packings of particles ranging in size from atoms, as in a metallic glass, to nanoparticles to micron-sized colloids to centimeter-sized granular particles, show universal behavior in their microscopic structure and dynamics and in their macroscopic mechanical response, even for systems with extremely different interactions between particles.  We calculate the length scale for correlations of softness that quantifies the size of microscopic rearrangements, as well as a particle’s propensity to rearrange. Both quantities are of the order of the particle diameter for all systems studied (top figure).  We then measure the yield stress, which marks the onset of mechanical failure, as a function of loading modulus for all systems studied (bottom figure).  All of the disordered packings fall on the same line, showing that the size of rearrangements and of structural defects controlling them, in units of the particle diameter, and the yield strain have universal values.  Thus studies of colloids and grains give useful quantitative insight into mechanical failure of atomic or molecular glasses.  </a:t>
            </a:r>
            <a:endParaRPr lang="en-US" sz="1300" dirty="0">
              <a:solidFill>
                <a:schemeClr val="bg1"/>
              </a:solidFill>
              <a:latin typeface="+mj-lt"/>
              <a:cs typeface="Times"/>
            </a:endParaRPr>
          </a:p>
        </p:txBody>
      </p:sp>
      <p:sp>
        <p:nvSpPr>
          <p:cNvPr id="31" name="Rectangle 2"/>
          <p:cNvSpPr txBox="1">
            <a:spLocks noChangeArrowheads="1"/>
          </p:cNvSpPr>
          <p:nvPr/>
        </p:nvSpPr>
        <p:spPr bwMode="auto">
          <a:xfrm>
            <a:off x="0" y="152400"/>
            <a:ext cx="9144000" cy="788633"/>
          </a:xfrm>
          <a:prstGeom prst="rect">
            <a:avLst/>
          </a:prstGeom>
          <a:solidFill>
            <a:srgbClr val="A50021"/>
          </a:solidFill>
          <a:ln w="9525">
            <a:noFill/>
            <a:miter lim="800000"/>
            <a:headEnd/>
            <a:tailEnd/>
          </a:ln>
          <a:effectLst/>
        </p:spPr>
        <p:txBody>
          <a:bodyPr wrap="square" tIns="9144" bIns="9144" anchor="ctr" anchorCtr="0">
            <a:prstTxWarp prst="textNoShape">
              <a:avLst/>
            </a:prstTxWarp>
            <a:noAutofit/>
          </a:bodyPr>
          <a:lstStyle/>
          <a:p>
            <a:pPr algn="ctr">
              <a:lnSpc>
                <a:spcPct val="80000"/>
              </a:lnSpc>
            </a:pPr>
            <a:r>
              <a:rPr lang="en-US" sz="2100" b="1" dirty="0" smtClean="0">
                <a:solidFill>
                  <a:schemeClr val="bg1"/>
                </a:solidFill>
                <a:effectLst>
                  <a:outerShdw blurRad="38100" dist="38100" dir="2700000" algn="tl">
                    <a:srgbClr val="000000"/>
                  </a:outerShdw>
                </a:effectLst>
              </a:rPr>
              <a:t>Universality of Microscopic Structure and Macroscopic Mechanical Response in Disordered </a:t>
            </a:r>
            <a:r>
              <a:rPr lang="en-US" sz="2100" b="1" dirty="0" err="1" smtClean="0">
                <a:solidFill>
                  <a:schemeClr val="bg1"/>
                </a:solidFill>
                <a:effectLst>
                  <a:outerShdw blurRad="38100" dist="38100" dir="2700000" algn="tl">
                    <a:srgbClr val="000000"/>
                  </a:outerShdw>
                </a:effectLst>
              </a:rPr>
              <a:t>Packings</a:t>
            </a:r>
            <a:r>
              <a:rPr lang="en-US" sz="2100" b="1" dirty="0" smtClean="0">
                <a:solidFill>
                  <a:schemeClr val="bg1"/>
                </a:solidFill>
                <a:effectLst>
                  <a:outerShdw blurRad="38100" dist="38100" dir="2700000" algn="tl">
                    <a:srgbClr val="000000"/>
                  </a:outerShdw>
                </a:effectLst>
              </a:rPr>
              <a:t> Across Length Scales</a:t>
            </a:r>
          </a:p>
          <a:p>
            <a:pPr algn="ctr"/>
            <a:r>
              <a:rPr lang="en-US" sz="1200" b="1" dirty="0" smtClean="0">
                <a:solidFill>
                  <a:schemeClr val="bg1"/>
                </a:solidFill>
                <a:effectLst>
                  <a:outerShdw blurRad="38100" dist="38100" dir="2700000" algn="tl">
                    <a:srgbClr val="000000"/>
                  </a:outerShdw>
                </a:effectLst>
              </a:rPr>
              <a:t>P. </a:t>
            </a:r>
            <a:r>
              <a:rPr lang="en-US" sz="1200" b="1" dirty="0" smtClean="0">
                <a:solidFill>
                  <a:schemeClr val="bg1"/>
                </a:solidFill>
                <a:effectLst>
                  <a:outerShdw blurRad="38100" dist="38100" dir="2700000" algn="tl">
                    <a:srgbClr val="000000"/>
                  </a:outerShdw>
                </a:effectLst>
              </a:rPr>
              <a:t>E. Arratia</a:t>
            </a:r>
            <a:r>
              <a:rPr lang="en-US" sz="1200" b="1" dirty="0" smtClean="0">
                <a:solidFill>
                  <a:schemeClr val="bg1"/>
                </a:solidFill>
                <a:effectLst>
                  <a:outerShdw blurRad="38100" dist="38100" dir="2700000" algn="tl">
                    <a:srgbClr val="000000"/>
                  </a:outerShdw>
                </a:effectLst>
              </a:rPr>
              <a:t>, R. W. </a:t>
            </a:r>
            <a:r>
              <a:rPr lang="en-US" sz="1200" b="1" dirty="0" err="1" smtClean="0">
                <a:solidFill>
                  <a:schemeClr val="bg1"/>
                </a:solidFill>
                <a:effectLst>
                  <a:outerShdw blurRad="38100" dist="38100" dir="2700000" algn="tl">
                    <a:srgbClr val="000000"/>
                  </a:outerShdw>
                </a:effectLst>
              </a:rPr>
              <a:t>Carpick</a:t>
            </a:r>
            <a:r>
              <a:rPr lang="en-US" sz="1200" b="1" dirty="0" smtClean="0">
                <a:solidFill>
                  <a:schemeClr val="bg1"/>
                </a:solidFill>
                <a:effectLst>
                  <a:outerShdw blurRad="38100" dist="38100" dir="2700000" algn="tl">
                    <a:srgbClr val="000000"/>
                  </a:outerShdw>
                </a:effectLst>
              </a:rPr>
              <a:t>, D. J. Durian, D. S. </a:t>
            </a:r>
            <a:r>
              <a:rPr lang="en-US" sz="1200" b="1" dirty="0" err="1" smtClean="0">
                <a:solidFill>
                  <a:schemeClr val="bg1"/>
                </a:solidFill>
                <a:effectLst>
                  <a:outerShdw blurRad="38100" dist="38100" dir="2700000" algn="tl">
                    <a:srgbClr val="000000"/>
                  </a:outerShdw>
                </a:effectLst>
              </a:rPr>
              <a:t>Gianola</a:t>
            </a:r>
            <a:r>
              <a:rPr lang="en-US" sz="1200" b="1" dirty="0" smtClean="0">
                <a:solidFill>
                  <a:schemeClr val="bg1"/>
                </a:solidFill>
                <a:effectLst>
                  <a:outerShdw blurRad="38100" dist="38100" dir="2700000" algn="tl">
                    <a:srgbClr val="000000"/>
                  </a:outerShdw>
                </a:effectLst>
              </a:rPr>
              <a:t>, D. Lee, A. J. Liu, R. </a:t>
            </a:r>
            <a:r>
              <a:rPr lang="en-US" sz="1200" b="1" dirty="0" err="1" smtClean="0">
                <a:solidFill>
                  <a:schemeClr val="bg1"/>
                </a:solidFill>
                <a:effectLst>
                  <a:outerShdw blurRad="38100" dist="38100" dir="2700000" algn="tl">
                    <a:srgbClr val="000000"/>
                  </a:outerShdw>
                </a:effectLst>
              </a:rPr>
              <a:t>Riggleman</a:t>
            </a:r>
            <a:r>
              <a:rPr lang="en-US" sz="1200" b="1" dirty="0" smtClean="0">
                <a:solidFill>
                  <a:schemeClr val="bg1"/>
                </a:solidFill>
                <a:effectLst>
                  <a:outerShdw blurRad="38100" dist="38100" dir="2700000" algn="tl">
                    <a:srgbClr val="000000"/>
                  </a:outerShdw>
                </a:effectLst>
              </a:rPr>
              <a:t>, A. G. </a:t>
            </a:r>
            <a:r>
              <a:rPr lang="en-US" sz="1200" b="1" dirty="0" err="1" smtClean="0">
                <a:solidFill>
                  <a:schemeClr val="bg1"/>
                </a:solidFill>
                <a:effectLst>
                  <a:outerShdw blurRad="38100" dist="38100" dir="2700000" algn="tl">
                    <a:srgbClr val="000000"/>
                  </a:outerShdw>
                </a:effectLst>
              </a:rPr>
              <a:t>Yodh</a:t>
            </a:r>
            <a:r>
              <a:rPr lang="en-US" sz="1200" b="1" dirty="0" smtClean="0">
                <a:solidFill>
                  <a:schemeClr val="bg1"/>
                </a:solidFill>
                <a:effectLst>
                  <a:outerShdw blurRad="38100" dist="38100" dir="2700000" algn="tl">
                    <a:srgbClr val="000000"/>
                  </a:outerShdw>
                </a:effectLst>
              </a:rPr>
              <a:t> </a:t>
            </a:r>
            <a:r>
              <a:rPr lang="en-US" sz="1200" dirty="0" smtClean="0">
                <a:solidFill>
                  <a:schemeClr val="bg1"/>
                </a:solidFill>
                <a:effectLst>
                  <a:outerShdw blurRad="38100" dist="38100" dir="2700000" algn="tl">
                    <a:srgbClr val="000000"/>
                  </a:outerShdw>
                </a:effectLst>
              </a:rPr>
              <a:t>(IRG-3)</a:t>
            </a:r>
            <a:endParaRPr lang="en-US" sz="1300" dirty="0">
              <a:solidFill>
                <a:schemeClr val="bg1"/>
              </a:solidFill>
              <a:effectLst>
                <a:outerShdw blurRad="38100" dist="38100" dir="2700000" algn="tl">
                  <a:srgbClr val="000000"/>
                </a:outerShdw>
              </a:effectLst>
            </a:endParaRPr>
          </a:p>
        </p:txBody>
      </p:sp>
      <p:sp>
        <p:nvSpPr>
          <p:cNvPr id="2" name="Rectangle 1"/>
          <p:cNvSpPr/>
          <p:nvPr/>
        </p:nvSpPr>
        <p:spPr>
          <a:xfrm>
            <a:off x="6400800" y="3695504"/>
            <a:ext cx="1752600" cy="1754326"/>
          </a:xfrm>
          <a:prstGeom prst="rect">
            <a:avLst/>
          </a:prstGeom>
        </p:spPr>
        <p:txBody>
          <a:bodyPr wrap="square">
            <a:spAutoFit/>
          </a:bodyPr>
          <a:lstStyle/>
          <a:p>
            <a:r>
              <a:rPr lang="en-US" sz="900" dirty="0" smtClean="0">
                <a:solidFill>
                  <a:srgbClr val="FFFFFF"/>
                </a:solidFill>
                <a:latin typeface="+mj-lt"/>
                <a:cs typeface="Times"/>
              </a:rPr>
              <a:t>(Left) Universal </a:t>
            </a:r>
            <a:r>
              <a:rPr lang="en-US" sz="900" i="1" dirty="0" smtClean="0">
                <a:solidFill>
                  <a:srgbClr val="FFFFFF"/>
                </a:solidFill>
                <a:latin typeface="+mj-lt"/>
                <a:cs typeface="Times"/>
              </a:rPr>
              <a:t>microscopic </a:t>
            </a:r>
            <a:r>
              <a:rPr lang="en-US" sz="900" dirty="0" smtClean="0">
                <a:solidFill>
                  <a:srgbClr val="FFFFFF"/>
                </a:solidFill>
                <a:latin typeface="+mj-lt"/>
                <a:cs typeface="Times"/>
              </a:rPr>
              <a:t>behavior. </a:t>
            </a:r>
            <a:r>
              <a:rPr lang="en-US" sz="900" dirty="0" smtClean="0">
                <a:solidFill>
                  <a:schemeClr val="bg1"/>
                </a:solidFill>
                <a:latin typeface="+mj-lt"/>
                <a:cs typeface="Times"/>
              </a:rPr>
              <a:t>Softness correlation lengths, characterizing the size of rearrangement events and the size of structural defects controlling plasticity, respectively, for systems with particle diameters as indicated. </a:t>
            </a:r>
            <a:r>
              <a:rPr lang="en-US" sz="900" dirty="0" smtClean="0">
                <a:solidFill>
                  <a:srgbClr val="FFFFFF"/>
                </a:solidFill>
                <a:latin typeface="+mj-lt"/>
                <a:cs typeface="Times"/>
              </a:rPr>
              <a:t>(Right) Universal </a:t>
            </a:r>
            <a:r>
              <a:rPr lang="en-US" sz="900" i="1" dirty="0" smtClean="0">
                <a:solidFill>
                  <a:srgbClr val="FFFFFF"/>
                </a:solidFill>
                <a:latin typeface="+mj-lt"/>
                <a:cs typeface="Times"/>
              </a:rPr>
              <a:t>macroscopic </a:t>
            </a:r>
            <a:r>
              <a:rPr lang="en-US" sz="900" dirty="0" smtClean="0">
                <a:solidFill>
                  <a:srgbClr val="FFFFFF"/>
                </a:solidFill>
                <a:latin typeface="+mj-lt"/>
                <a:cs typeface="Times"/>
              </a:rPr>
              <a:t>behavior. Yield stress vs. loading modulus for systems at many scales.</a:t>
            </a:r>
            <a:endParaRPr lang="en-US" sz="900" dirty="0">
              <a:solidFill>
                <a:srgbClr val="FFFFFF"/>
              </a:solidFill>
              <a:latin typeface="+mj-lt"/>
              <a:cs typeface="Times"/>
            </a:endParaRPr>
          </a:p>
        </p:txBody>
      </p:sp>
      <p:sp>
        <p:nvSpPr>
          <p:cNvPr id="2081" name="Rectangle 33"/>
          <p:cNvSpPr>
            <a:spLocks noChangeArrowheads="1"/>
          </p:cNvSpPr>
          <p:nvPr/>
        </p:nvSpPr>
        <p:spPr bwMode="auto">
          <a:xfrm>
            <a:off x="891440" y="3549766"/>
            <a:ext cx="5509360" cy="2653810"/>
          </a:xfrm>
          <a:prstGeom prst="rect">
            <a:avLst/>
          </a:prstGeom>
          <a:solidFill>
            <a:srgbClr val="A50021"/>
          </a:solidFill>
          <a:ln w="9525">
            <a:noFill/>
            <a:miter lim="800000"/>
            <a:headEnd/>
            <a:tailEnd/>
          </a:ln>
          <a:effectLst/>
        </p:spPr>
        <p:txBody>
          <a:bodyPr wrap="none" anchor="ctr">
            <a:prstTxWarp prst="textNoShape">
              <a:avLst/>
            </a:prstTxWarp>
          </a:bodyPr>
          <a:lstStyle/>
          <a:p>
            <a:pPr algn="ctr"/>
            <a:endParaRPr lang="en-US">
              <a:solidFill>
                <a:srgbClr val="A50021"/>
              </a:solidFill>
            </a:endParaRPr>
          </a:p>
        </p:txBody>
      </p:sp>
      <p:sp>
        <p:nvSpPr>
          <p:cNvPr id="13" name="Rectangle 5"/>
          <p:cNvSpPr>
            <a:spLocks noChangeArrowheads="1"/>
          </p:cNvSpPr>
          <p:nvPr/>
        </p:nvSpPr>
        <p:spPr bwMode="auto">
          <a:xfrm>
            <a:off x="744072" y="3451411"/>
            <a:ext cx="7351058" cy="2788024"/>
          </a:xfrm>
          <a:prstGeom prst="rect">
            <a:avLst/>
          </a:prstGeom>
          <a:noFill/>
          <a:ln w="12700">
            <a:solidFill>
              <a:schemeClr val="bg1"/>
            </a:solidFill>
            <a:miter lim="800000"/>
            <a:headEnd/>
            <a:tailEnd/>
          </a:ln>
        </p:spPr>
        <p:txBody>
          <a:bodyPr wrap="none" anchor="ctr">
            <a:prstTxWarp prst="textNoShape">
              <a:avLst/>
            </a:prstTxWarp>
          </a:bodyPr>
          <a:lstStyle/>
          <a:p>
            <a:endParaRPr lang="en-US" dirty="0"/>
          </a:p>
        </p:txBody>
      </p:sp>
      <p:pic>
        <p:nvPicPr>
          <p:cNvPr id="14" name="Picture 4" descr="nsf4c"/>
          <p:cNvPicPr>
            <a:picLocks noChangeAspect="1" noChangeArrowheads="1"/>
          </p:cNvPicPr>
          <p:nvPr/>
        </p:nvPicPr>
        <p:blipFill>
          <a:blip r:embed="rId3" cstate="print">
            <a:lum contrast="24000"/>
          </a:blip>
          <a:srcRect/>
          <a:stretch>
            <a:fillRect/>
          </a:stretch>
        </p:blipFill>
        <p:spPr bwMode="auto">
          <a:xfrm>
            <a:off x="8153400" y="5410200"/>
            <a:ext cx="838200" cy="838200"/>
          </a:xfrm>
          <a:prstGeom prst="rect">
            <a:avLst/>
          </a:prstGeom>
          <a:noFill/>
          <a:ln w="9525">
            <a:noFill/>
            <a:miter lim="800000"/>
            <a:headEnd/>
            <a:tailEnd/>
          </a:ln>
        </p:spPr>
      </p:pic>
      <p:grpSp>
        <p:nvGrpSpPr>
          <p:cNvPr id="4" name="Group 3"/>
          <p:cNvGrpSpPr/>
          <p:nvPr/>
        </p:nvGrpSpPr>
        <p:grpSpPr>
          <a:xfrm>
            <a:off x="810259" y="3513906"/>
            <a:ext cx="5538438" cy="2635882"/>
            <a:chOff x="200659" y="3513906"/>
            <a:chExt cx="4600047" cy="2189278"/>
          </a:xfrm>
        </p:grpSpPr>
        <p:pic>
          <p:nvPicPr>
            <p:cNvPr id="11" name="Picture 10"/>
            <p:cNvPicPr/>
            <p:nvPr/>
          </p:nvPicPr>
          <p:blipFill>
            <a:blip r:embed="rId4"/>
            <a:srcRect/>
            <a:stretch>
              <a:fillRect/>
            </a:stretch>
          </p:blipFill>
          <p:spPr bwMode="auto">
            <a:xfrm>
              <a:off x="200659" y="3513907"/>
              <a:ext cx="2048033" cy="2189277"/>
            </a:xfrm>
            <a:prstGeom prst="rect">
              <a:avLst/>
            </a:prstGeom>
            <a:noFill/>
            <a:ln w="9525">
              <a:noFill/>
              <a:miter lim="800000"/>
              <a:headEnd/>
              <a:tailEnd/>
            </a:ln>
          </p:spPr>
        </p:pic>
        <p:pic>
          <p:nvPicPr>
            <p:cNvPr id="12" name="Picture 11" descr="/Users/gianola_retina/Documents/Papers/IN PREPARATION/IRG Glass Review:Commentary/strengthstiffnessashbyrev5-01.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94560" y="3513906"/>
              <a:ext cx="2506146" cy="2189277"/>
            </a:xfrm>
            <a:prstGeom prst="rect">
              <a:avLst/>
            </a:prstGeom>
            <a:noFill/>
            <a:ln>
              <a:noFill/>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TotalTime>
  <Words>349</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Times</vt:lpstr>
      <vt:lpstr>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felice</dc:creator>
  <cp:lastModifiedBy>Mark</cp:lastModifiedBy>
  <cp:revision>97</cp:revision>
  <dcterms:created xsi:type="dcterms:W3CDTF">2016-02-03T17:08:25Z</dcterms:created>
  <dcterms:modified xsi:type="dcterms:W3CDTF">2016-04-19T20:53:58Z</dcterms:modified>
</cp:coreProperties>
</file>