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1" r:id="rId2"/>
  </p:sldIdLst>
  <p:sldSz cx="9144000" cy="6858000" type="screen4x3"/>
  <p:notesSz cx="6400800" cy="8686800"/>
  <p:defaultTextStyle>
    <a:defPPr>
      <a:defRPr lang="en-US"/>
    </a:defPPr>
    <a:lvl1pPr algn="l" rtl="0" fontAlgn="base">
      <a:spcBef>
        <a:spcPct val="0"/>
      </a:spcBef>
      <a:spcAft>
        <a:spcPct val="0"/>
      </a:spcAft>
      <a:defRPr kern="1200">
        <a:solidFill>
          <a:schemeClr val="tx1"/>
        </a:solidFill>
        <a:latin typeface="Arial" pitchFamily="1" charset="0"/>
        <a:ea typeface="+mn-ea"/>
        <a:cs typeface="+mn-cs"/>
      </a:defRPr>
    </a:lvl1pPr>
    <a:lvl2pPr marL="457200" algn="l" rtl="0" fontAlgn="base">
      <a:spcBef>
        <a:spcPct val="0"/>
      </a:spcBef>
      <a:spcAft>
        <a:spcPct val="0"/>
      </a:spcAft>
      <a:defRPr kern="1200">
        <a:solidFill>
          <a:schemeClr val="tx1"/>
        </a:solidFill>
        <a:latin typeface="Arial" pitchFamily="1" charset="0"/>
        <a:ea typeface="+mn-ea"/>
        <a:cs typeface="+mn-cs"/>
      </a:defRPr>
    </a:lvl2pPr>
    <a:lvl3pPr marL="914400" algn="l" rtl="0" fontAlgn="base">
      <a:spcBef>
        <a:spcPct val="0"/>
      </a:spcBef>
      <a:spcAft>
        <a:spcPct val="0"/>
      </a:spcAft>
      <a:defRPr kern="1200">
        <a:solidFill>
          <a:schemeClr val="tx1"/>
        </a:solidFill>
        <a:latin typeface="Arial" pitchFamily="1" charset="0"/>
        <a:ea typeface="+mn-ea"/>
        <a:cs typeface="+mn-cs"/>
      </a:defRPr>
    </a:lvl3pPr>
    <a:lvl4pPr marL="1371600" algn="l" rtl="0" fontAlgn="base">
      <a:spcBef>
        <a:spcPct val="0"/>
      </a:spcBef>
      <a:spcAft>
        <a:spcPct val="0"/>
      </a:spcAft>
      <a:defRPr kern="1200">
        <a:solidFill>
          <a:schemeClr val="tx1"/>
        </a:solidFill>
        <a:latin typeface="Arial" pitchFamily="1" charset="0"/>
        <a:ea typeface="+mn-ea"/>
        <a:cs typeface="+mn-cs"/>
      </a:defRPr>
    </a:lvl4pPr>
    <a:lvl5pPr marL="1828800" algn="l" rtl="0" fontAlgn="base">
      <a:spcBef>
        <a:spcPct val="0"/>
      </a:spcBef>
      <a:spcAft>
        <a:spcPct val="0"/>
      </a:spcAft>
      <a:defRPr kern="1200">
        <a:solidFill>
          <a:schemeClr val="tx1"/>
        </a:solidFill>
        <a:latin typeface="Arial" pitchFamily="1" charset="0"/>
        <a:ea typeface="+mn-ea"/>
        <a:cs typeface="+mn-cs"/>
      </a:defRPr>
    </a:lvl5pPr>
    <a:lvl6pPr marL="2286000" algn="l" defTabSz="457200" rtl="0" eaLnBrk="1" latinLnBrk="0" hangingPunct="1">
      <a:defRPr kern="1200">
        <a:solidFill>
          <a:schemeClr val="tx1"/>
        </a:solidFill>
        <a:latin typeface="Arial" pitchFamily="1" charset="0"/>
        <a:ea typeface="+mn-ea"/>
        <a:cs typeface="+mn-cs"/>
      </a:defRPr>
    </a:lvl6pPr>
    <a:lvl7pPr marL="2743200" algn="l" defTabSz="457200" rtl="0" eaLnBrk="1" latinLnBrk="0" hangingPunct="1">
      <a:defRPr kern="1200">
        <a:solidFill>
          <a:schemeClr val="tx1"/>
        </a:solidFill>
        <a:latin typeface="Arial" pitchFamily="1" charset="0"/>
        <a:ea typeface="+mn-ea"/>
        <a:cs typeface="+mn-cs"/>
      </a:defRPr>
    </a:lvl7pPr>
    <a:lvl8pPr marL="3200400" algn="l" defTabSz="457200" rtl="0" eaLnBrk="1" latinLnBrk="0" hangingPunct="1">
      <a:defRPr kern="1200">
        <a:solidFill>
          <a:schemeClr val="tx1"/>
        </a:solidFill>
        <a:latin typeface="Arial" pitchFamily="1" charset="0"/>
        <a:ea typeface="+mn-ea"/>
        <a:cs typeface="+mn-cs"/>
      </a:defRPr>
    </a:lvl8pPr>
    <a:lvl9pPr marL="3657600" algn="l" defTabSz="457200" rtl="0" eaLnBrk="1" latinLnBrk="0" hangingPunct="1">
      <a:defRPr kern="1200">
        <a:solidFill>
          <a:schemeClr val="tx1"/>
        </a:solidFill>
        <a:latin typeface="Arial"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F3C3"/>
    <a:srgbClr val="CCCCFF"/>
    <a:srgbClr val="FFFF00"/>
    <a:srgbClr val="FFCC00"/>
    <a:srgbClr val="3366FF"/>
    <a:srgbClr val="3399FF"/>
    <a:srgbClr val="0000FF"/>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72" autoAdjust="0"/>
    <p:restoredTop sz="92298" autoAdjust="0"/>
  </p:normalViewPr>
  <p:slideViewPr>
    <p:cSldViewPr showGuides="1">
      <p:cViewPr varScale="1">
        <p:scale>
          <a:sx n="122" d="100"/>
          <a:sy n="122" d="100"/>
        </p:scale>
        <p:origin x="138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773363" cy="434975"/>
          </a:xfrm>
          <a:prstGeom prst="rect">
            <a:avLst/>
          </a:prstGeom>
          <a:noFill/>
          <a:ln w="9525">
            <a:noFill/>
            <a:miter lim="800000"/>
            <a:headEnd/>
            <a:tailEnd/>
          </a:ln>
          <a:effectLst/>
        </p:spPr>
        <p:txBody>
          <a:bodyPr vert="horz" wrap="square" lIns="86210" tIns="43105" rIns="86210" bIns="43105" numCol="1" anchor="t" anchorCtr="0" compatLnSpc="1">
            <a:prstTxWarp prst="textNoShape">
              <a:avLst/>
            </a:prstTxWarp>
          </a:bodyPr>
          <a:lstStyle>
            <a:lvl1pPr defTabSz="862013">
              <a:defRPr sz="1100" smtClean="0">
                <a:latin typeface="Arial" charset="0"/>
              </a:defRPr>
            </a:lvl1pPr>
          </a:lstStyle>
          <a:p>
            <a:pPr>
              <a:defRPr/>
            </a:pPr>
            <a:endParaRPr lang="en-US"/>
          </a:p>
        </p:txBody>
      </p:sp>
      <p:sp>
        <p:nvSpPr>
          <p:cNvPr id="3075" name="Rectangle 3"/>
          <p:cNvSpPr>
            <a:spLocks noGrp="1" noChangeArrowheads="1"/>
          </p:cNvSpPr>
          <p:nvPr>
            <p:ph type="dt" idx="1"/>
          </p:nvPr>
        </p:nvSpPr>
        <p:spPr bwMode="auto">
          <a:xfrm>
            <a:off x="3625850" y="0"/>
            <a:ext cx="2773363" cy="434975"/>
          </a:xfrm>
          <a:prstGeom prst="rect">
            <a:avLst/>
          </a:prstGeom>
          <a:noFill/>
          <a:ln w="9525">
            <a:noFill/>
            <a:miter lim="800000"/>
            <a:headEnd/>
            <a:tailEnd/>
          </a:ln>
          <a:effectLst/>
        </p:spPr>
        <p:txBody>
          <a:bodyPr vert="horz" wrap="square" lIns="86210" tIns="43105" rIns="86210" bIns="43105" numCol="1" anchor="t" anchorCtr="0" compatLnSpc="1">
            <a:prstTxWarp prst="textNoShape">
              <a:avLst/>
            </a:prstTxWarp>
          </a:bodyPr>
          <a:lstStyle>
            <a:lvl1pPr algn="r" defTabSz="862013">
              <a:defRPr sz="1100" smtClean="0">
                <a:latin typeface="Arial" charset="0"/>
              </a:defRPr>
            </a:lvl1pPr>
          </a:lstStyle>
          <a:p>
            <a:pPr>
              <a:defRPr/>
            </a:pPr>
            <a:endParaRPr lang="en-US"/>
          </a:p>
        </p:txBody>
      </p:sp>
      <p:sp>
        <p:nvSpPr>
          <p:cNvPr id="4100" name="Rectangle 4"/>
          <p:cNvSpPr>
            <a:spLocks noGrp="1" noRot="1" noChangeAspect="1" noChangeArrowheads="1" noTextEdit="1"/>
          </p:cNvSpPr>
          <p:nvPr>
            <p:ph type="sldImg" idx="2"/>
          </p:nvPr>
        </p:nvSpPr>
        <p:spPr bwMode="auto">
          <a:xfrm>
            <a:off x="1028700" y="650875"/>
            <a:ext cx="4343400" cy="32575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39763" y="4125913"/>
            <a:ext cx="5121275" cy="3910012"/>
          </a:xfrm>
          <a:prstGeom prst="rect">
            <a:avLst/>
          </a:prstGeom>
          <a:noFill/>
          <a:ln w="9525">
            <a:noFill/>
            <a:miter lim="800000"/>
            <a:headEnd/>
            <a:tailEnd/>
          </a:ln>
          <a:effectLst/>
        </p:spPr>
        <p:txBody>
          <a:bodyPr vert="horz" wrap="square" lIns="86210" tIns="43105" rIns="86210" bIns="4310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250238"/>
            <a:ext cx="2773363" cy="434975"/>
          </a:xfrm>
          <a:prstGeom prst="rect">
            <a:avLst/>
          </a:prstGeom>
          <a:noFill/>
          <a:ln w="9525">
            <a:noFill/>
            <a:miter lim="800000"/>
            <a:headEnd/>
            <a:tailEnd/>
          </a:ln>
          <a:effectLst/>
        </p:spPr>
        <p:txBody>
          <a:bodyPr vert="horz" wrap="square" lIns="86210" tIns="43105" rIns="86210" bIns="43105" numCol="1" anchor="b" anchorCtr="0" compatLnSpc="1">
            <a:prstTxWarp prst="textNoShape">
              <a:avLst/>
            </a:prstTxWarp>
          </a:bodyPr>
          <a:lstStyle>
            <a:lvl1pPr defTabSz="862013">
              <a:defRPr sz="1100" smtClean="0">
                <a:latin typeface="Arial" charset="0"/>
              </a:defRPr>
            </a:lvl1pPr>
          </a:lstStyle>
          <a:p>
            <a:pPr>
              <a:defRPr/>
            </a:pPr>
            <a:endParaRPr lang="en-US"/>
          </a:p>
        </p:txBody>
      </p:sp>
      <p:sp>
        <p:nvSpPr>
          <p:cNvPr id="3079" name="Rectangle 7"/>
          <p:cNvSpPr>
            <a:spLocks noGrp="1" noChangeArrowheads="1"/>
          </p:cNvSpPr>
          <p:nvPr>
            <p:ph type="sldNum" sz="quarter" idx="5"/>
          </p:nvPr>
        </p:nvSpPr>
        <p:spPr bwMode="auto">
          <a:xfrm>
            <a:off x="3625850" y="8250238"/>
            <a:ext cx="2773363" cy="434975"/>
          </a:xfrm>
          <a:prstGeom prst="rect">
            <a:avLst/>
          </a:prstGeom>
          <a:noFill/>
          <a:ln w="9525">
            <a:noFill/>
            <a:miter lim="800000"/>
            <a:headEnd/>
            <a:tailEnd/>
          </a:ln>
          <a:effectLst/>
        </p:spPr>
        <p:txBody>
          <a:bodyPr vert="horz" wrap="square" lIns="86210" tIns="43105" rIns="86210" bIns="43105" numCol="1" anchor="b" anchorCtr="0" compatLnSpc="1">
            <a:prstTxWarp prst="textNoShape">
              <a:avLst/>
            </a:prstTxWarp>
          </a:bodyPr>
          <a:lstStyle>
            <a:lvl1pPr algn="r" defTabSz="862013">
              <a:defRPr sz="1100"/>
            </a:lvl1pPr>
          </a:lstStyle>
          <a:p>
            <a:fld id="{19B1B241-5C7D-8847-9466-E90E5BB927FC}" type="slidenum">
              <a:rPr lang="en-US"/>
              <a:pPr/>
              <a:t>‹#›</a:t>
            </a:fld>
            <a:endParaRPr lang="en-US"/>
          </a:p>
        </p:txBody>
      </p:sp>
    </p:spTree>
    <p:extLst>
      <p:ext uri="{BB962C8B-B14F-4D97-AF65-F5344CB8AC3E}">
        <p14:creationId xmlns:p14="http://schemas.microsoft.com/office/powerpoint/2010/main" val="20811329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p>
            <a:fld id="{A447041B-D35B-B644-B7A2-3A8687FC21FA}" type="slidenum">
              <a:rPr lang="en-US"/>
              <a:pPr/>
              <a:t>1</a:t>
            </a:fld>
            <a:endParaRPr lang="en-US"/>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p:spPr>
        <p:txBody>
          <a:bodyPr/>
          <a:lstStyle/>
          <a:p>
            <a:r>
              <a:rPr lang="en-US" sz="1200" b="0" i="0" u="none" strike="noStrike" kern="1200" baseline="0" dirty="0" smtClean="0">
                <a:solidFill>
                  <a:schemeClr val="tx1"/>
                </a:solidFill>
                <a:latin typeface="Arial" charset="0"/>
                <a:ea typeface="+mn-ea"/>
                <a:cs typeface="+mn-cs"/>
              </a:rPr>
              <a:t>We have developed a novel machine learning method for identifying flow defects in disordered solids. We note that we cannot predict the specific particles that will participate in rearrangements at a later time; rather, we identify a population of particles that is likely to rearrange. The latter quantity is more useful in thermal and/or sheared systems, since fluctuations lead to </a:t>
            </a:r>
            <a:r>
              <a:rPr lang="en-US" sz="1200" b="0" i="0" u="none" strike="noStrike" kern="1200" baseline="0" dirty="0" err="1" smtClean="0">
                <a:solidFill>
                  <a:schemeClr val="tx1"/>
                </a:solidFill>
                <a:latin typeface="Arial" charset="0"/>
                <a:ea typeface="+mn-ea"/>
                <a:cs typeface="+mn-cs"/>
              </a:rPr>
              <a:t>stochasticity</a:t>
            </a:r>
            <a:r>
              <a:rPr lang="en-US" sz="1200" b="0" i="0" u="none" strike="noStrike" kern="1200" baseline="0" dirty="0" smtClean="0">
                <a:solidFill>
                  <a:schemeClr val="tx1"/>
                </a:solidFill>
                <a:latin typeface="Arial" charset="0"/>
                <a:ea typeface="+mn-ea"/>
                <a:cs typeface="+mn-cs"/>
              </a:rPr>
              <a:t> in rearrangements. Our method relies on local structure alone and can be</a:t>
            </a:r>
          </a:p>
          <a:p>
            <a:r>
              <a:rPr lang="en-US" sz="1200" b="0" i="0" u="none" strike="noStrike" kern="1200" baseline="0" dirty="0" smtClean="0">
                <a:solidFill>
                  <a:schemeClr val="tx1"/>
                </a:solidFill>
                <a:latin typeface="Arial" charset="0"/>
                <a:ea typeface="+mn-ea"/>
                <a:cs typeface="+mn-cs"/>
              </a:rPr>
              <a:t>applied directly to snapshots of experimental systems, in contrast to previous methods that we developed based on </a:t>
            </a:r>
            <a:r>
              <a:rPr lang="en-US" sz="1200" b="0" i="0" u="none" strike="noStrike" kern="1200" baseline="0" dirty="0" err="1" smtClean="0">
                <a:solidFill>
                  <a:schemeClr val="tx1"/>
                </a:solidFill>
                <a:latin typeface="Arial" charset="0"/>
                <a:ea typeface="+mn-ea"/>
                <a:cs typeface="+mn-cs"/>
              </a:rPr>
              <a:t>quasilocalized</a:t>
            </a:r>
            <a:r>
              <a:rPr lang="en-US" sz="1200" b="0" i="0" u="none" strike="noStrike" kern="1200" baseline="0" dirty="0" smtClean="0">
                <a:solidFill>
                  <a:schemeClr val="tx1"/>
                </a:solidFill>
                <a:latin typeface="Arial" charset="0"/>
                <a:ea typeface="+mn-ea"/>
                <a:cs typeface="+mn-cs"/>
              </a:rPr>
              <a:t> normal modes. Our approach also scales</a:t>
            </a:r>
          </a:p>
          <a:p>
            <a:r>
              <a:rPr lang="en-US" sz="1200" b="0" i="0" u="none" strike="noStrike" kern="1200" baseline="0" dirty="0" smtClean="0">
                <a:solidFill>
                  <a:schemeClr val="tx1"/>
                </a:solidFill>
                <a:latin typeface="Arial" charset="0"/>
                <a:ea typeface="+mn-ea"/>
                <a:cs typeface="+mn-cs"/>
              </a:rPr>
              <a:t>linearly with the number of particles N, while vibrational mode approaches scale as N</a:t>
            </a:r>
            <a:r>
              <a:rPr lang="en-US" sz="1200" b="0" i="0" u="none" strike="noStrike" kern="1200" baseline="30000" dirty="0" smtClean="0">
                <a:solidFill>
                  <a:schemeClr val="tx1"/>
                </a:solidFill>
                <a:latin typeface="Arial" charset="0"/>
                <a:ea typeface="+mn-ea"/>
                <a:cs typeface="+mn-cs"/>
              </a:rPr>
              <a:t>3</a:t>
            </a:r>
            <a:r>
              <a:rPr lang="en-US" sz="1200" b="0" i="0" u="none" strike="noStrike" kern="1200" baseline="0" dirty="0" smtClean="0">
                <a:solidFill>
                  <a:schemeClr val="tx1"/>
                </a:solidFill>
                <a:latin typeface="Times"/>
                <a:ea typeface="+mn-ea"/>
                <a:cs typeface="Times"/>
              </a:rPr>
              <a:t>. The efficient </a:t>
            </a:r>
            <a:r>
              <a:rPr lang="en-US" sz="1200" b="0" i="0" u="none" strike="noStrike" kern="1200" baseline="0" dirty="0" smtClean="0">
                <a:solidFill>
                  <a:schemeClr val="tx1"/>
                </a:solidFill>
                <a:latin typeface="Arial" charset="0"/>
                <a:ea typeface="+mn-ea"/>
                <a:cs typeface="+mn-cs"/>
              </a:rPr>
              <a:t>identification of flow defects is critical for following the dynamical process of mechanical failure. Previous applications of machine-learning methods in physics have focused on approximation or on optimization and design tools. Our approach</a:t>
            </a:r>
          </a:p>
          <a:p>
            <a:r>
              <a:rPr lang="en-US" sz="1200" b="0" i="0" u="none" strike="noStrike" kern="1200" baseline="0" dirty="0" smtClean="0">
                <a:solidFill>
                  <a:schemeClr val="tx1"/>
                </a:solidFill>
                <a:latin typeface="Arial" charset="0"/>
                <a:ea typeface="+mn-ea"/>
                <a:cs typeface="+mn-cs"/>
              </a:rPr>
              <a:t>shows that such methods, designed for detecting subtle correlations, can also be used directly to gain conceptual </a:t>
            </a:r>
            <a:r>
              <a:rPr lang="en-US" sz="1200" b="0" i="0" u="none" strike="noStrike" kern="1200" baseline="0" smtClean="0">
                <a:solidFill>
                  <a:schemeClr val="tx1"/>
                </a:solidFill>
                <a:latin typeface="Arial" charset="0"/>
                <a:ea typeface="+mn-ea"/>
                <a:cs typeface="+mn-cs"/>
              </a:rPr>
              <a:t>physical understanding.</a:t>
            </a:r>
            <a:endParaRPr lang="en-US" dirty="0">
              <a:latin typeface="Arial" pitchFamily="1" charset="0"/>
            </a:endParaRPr>
          </a:p>
        </p:txBody>
      </p:sp>
    </p:spTree>
    <p:extLst>
      <p:ext uri="{BB962C8B-B14F-4D97-AF65-F5344CB8AC3E}">
        <p14:creationId xmlns:p14="http://schemas.microsoft.com/office/powerpoint/2010/main" val="2885060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304800"/>
            <a:ext cx="207645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304800"/>
            <a:ext cx="60769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3366FF"/>
            </a:gs>
            <a:gs pos="100000">
              <a:srgbClr val="182F76"/>
            </a:gs>
          </a:gsLst>
          <a:lin ang="2700000" scaled="1"/>
        </a:gradFill>
        <a:effectLst/>
      </p:bgPr>
    </p:bg>
    <p:spTree>
      <p:nvGrpSpPr>
        <p:cNvPr id="1" name=""/>
        <p:cNvGrpSpPr/>
        <p:nvPr/>
      </p:nvGrpSpPr>
      <p:grpSpPr>
        <a:xfrm>
          <a:off x="0" y="0"/>
          <a:ext cx="0" cy="0"/>
          <a:chOff x="0" y="0"/>
          <a:chExt cx="0" cy="0"/>
        </a:xfrm>
      </p:grpSpPr>
      <p:sp>
        <p:nvSpPr>
          <p:cNvPr id="1035" name="Rectangle 11"/>
          <p:cNvSpPr>
            <a:spLocks noChangeArrowheads="1"/>
          </p:cNvSpPr>
          <p:nvPr userDrawn="1"/>
        </p:nvSpPr>
        <p:spPr bwMode="auto">
          <a:xfrm>
            <a:off x="587375" y="6553200"/>
            <a:ext cx="8556625" cy="271463"/>
          </a:xfrm>
          <a:prstGeom prst="rect">
            <a:avLst/>
          </a:prstGeom>
          <a:gradFill rotWithShape="0">
            <a:gsLst>
              <a:gs pos="0">
                <a:srgbClr val="573B9D"/>
              </a:gs>
              <a:gs pos="100000">
                <a:srgbClr val="000050"/>
              </a:gs>
            </a:gsLst>
            <a:lin ang="0" scaled="1"/>
          </a:gradFill>
          <a:ln w="9525">
            <a:noFill/>
            <a:miter lim="800000"/>
            <a:headEnd/>
            <a:tailEnd/>
          </a:ln>
          <a:effectLst/>
        </p:spPr>
        <p:txBody>
          <a:bodyPr wrap="none" anchor="ctr"/>
          <a:lstStyle/>
          <a:p>
            <a:pPr>
              <a:defRPr/>
            </a:pPr>
            <a:endParaRPr lang="en-US">
              <a:latin typeface="Arial" charset="0"/>
            </a:endParaRPr>
          </a:p>
        </p:txBody>
      </p:sp>
      <p:sp>
        <p:nvSpPr>
          <p:cNvPr id="1027" name="Rectangle 12"/>
          <p:cNvSpPr>
            <a:spLocks noGrp="1" noChangeArrowheads="1"/>
          </p:cNvSpPr>
          <p:nvPr>
            <p:ph type="title"/>
          </p:nvPr>
        </p:nvSpPr>
        <p:spPr bwMode="auto">
          <a:xfrm>
            <a:off x="381000" y="304800"/>
            <a:ext cx="8305800" cy="685800"/>
          </a:xfrm>
          <a:prstGeom prst="rect">
            <a:avLst/>
          </a:prstGeom>
          <a:noFill/>
          <a:ln w="9525">
            <a:noFill/>
            <a:miter lim="800000"/>
            <a:headEnd/>
            <a:tailEnd/>
          </a:ln>
        </p:spPr>
        <p:txBody>
          <a:bodyPr vert="horz" wrap="square" lIns="91440" tIns="9144" rIns="91440" bIns="9144" numCol="1" anchor="t" anchorCtr="0" compatLnSpc="1">
            <a:prstTxWarp prst="textNoShape">
              <a:avLst/>
            </a:prstTxWarp>
          </a:bodyPr>
          <a:lstStyle/>
          <a:p>
            <a:pPr lvl="0"/>
            <a:r>
              <a:rPr lang="en-US"/>
              <a:t>Click to edit Master title style</a:t>
            </a:r>
          </a:p>
        </p:txBody>
      </p:sp>
      <p:sp>
        <p:nvSpPr>
          <p:cNvPr id="1028" name="Rectangle 1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29" name="Picture 14" descr="lrsm_footer_logo"/>
          <p:cNvPicPr>
            <a:picLocks noChangeAspect="1" noChangeArrowheads="1"/>
          </p:cNvPicPr>
          <p:nvPr userDrawn="1"/>
        </p:nvPicPr>
        <p:blipFill>
          <a:blip r:embed="rId13" cstate="print"/>
          <a:srcRect/>
          <a:stretch>
            <a:fillRect/>
          </a:stretch>
        </p:blipFill>
        <p:spPr bwMode="auto">
          <a:xfrm>
            <a:off x="0" y="6016625"/>
            <a:ext cx="1752600" cy="841375"/>
          </a:xfrm>
          <a:prstGeom prst="rect">
            <a:avLst/>
          </a:prstGeom>
          <a:noFill/>
          <a:ln w="9525">
            <a:noFill/>
            <a:miter lim="800000"/>
            <a:headEnd/>
            <a:tailEnd/>
          </a:ln>
        </p:spPr>
      </p:pic>
      <p:pic>
        <p:nvPicPr>
          <p:cNvPr id="1030" name="Picture 15" descr="PENN_MRSEC_logo"/>
          <p:cNvPicPr>
            <a:picLocks noChangeAspect="1" noChangeArrowheads="1"/>
          </p:cNvPicPr>
          <p:nvPr userDrawn="1"/>
        </p:nvPicPr>
        <p:blipFill>
          <a:blip r:embed="rId14" cstate="print">
            <a:lum contrast="-12000"/>
          </a:blip>
          <a:srcRect/>
          <a:stretch>
            <a:fillRect/>
          </a:stretch>
        </p:blipFill>
        <p:spPr bwMode="auto">
          <a:xfrm>
            <a:off x="7543800" y="6324600"/>
            <a:ext cx="1509713" cy="4254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000">
          <a:solidFill>
            <a:schemeClr val="bg1"/>
          </a:solidFill>
          <a:latin typeface="+mj-lt"/>
          <a:ea typeface="+mj-ea"/>
          <a:cs typeface="+mj-cs"/>
        </a:defRPr>
      </a:lvl1pPr>
      <a:lvl2pPr algn="ctr" rtl="0" eaLnBrk="0" fontAlgn="base" hangingPunct="0">
        <a:spcBef>
          <a:spcPct val="0"/>
        </a:spcBef>
        <a:spcAft>
          <a:spcPct val="0"/>
        </a:spcAft>
        <a:defRPr sz="3000">
          <a:solidFill>
            <a:schemeClr val="bg1"/>
          </a:solidFill>
          <a:latin typeface="Arial" charset="0"/>
        </a:defRPr>
      </a:lvl2pPr>
      <a:lvl3pPr algn="ctr" rtl="0" eaLnBrk="0" fontAlgn="base" hangingPunct="0">
        <a:spcBef>
          <a:spcPct val="0"/>
        </a:spcBef>
        <a:spcAft>
          <a:spcPct val="0"/>
        </a:spcAft>
        <a:defRPr sz="3000">
          <a:solidFill>
            <a:schemeClr val="bg1"/>
          </a:solidFill>
          <a:latin typeface="Arial" charset="0"/>
        </a:defRPr>
      </a:lvl3pPr>
      <a:lvl4pPr algn="ctr" rtl="0" eaLnBrk="0" fontAlgn="base" hangingPunct="0">
        <a:spcBef>
          <a:spcPct val="0"/>
        </a:spcBef>
        <a:spcAft>
          <a:spcPct val="0"/>
        </a:spcAft>
        <a:defRPr sz="3000">
          <a:solidFill>
            <a:schemeClr val="bg1"/>
          </a:solidFill>
          <a:latin typeface="Arial" charset="0"/>
        </a:defRPr>
      </a:lvl4pPr>
      <a:lvl5pPr algn="ctr" rtl="0" eaLnBrk="0" fontAlgn="base" hangingPunct="0">
        <a:spcBef>
          <a:spcPct val="0"/>
        </a:spcBef>
        <a:spcAft>
          <a:spcPct val="0"/>
        </a:spcAft>
        <a:defRPr sz="3000">
          <a:solidFill>
            <a:schemeClr val="bg1"/>
          </a:solidFill>
          <a:latin typeface="Arial" charset="0"/>
        </a:defRPr>
      </a:lvl5pPr>
      <a:lvl6pPr marL="457200" algn="ctr" rtl="0" fontAlgn="base">
        <a:spcBef>
          <a:spcPct val="0"/>
        </a:spcBef>
        <a:spcAft>
          <a:spcPct val="0"/>
        </a:spcAft>
        <a:defRPr sz="3000">
          <a:solidFill>
            <a:schemeClr val="bg1"/>
          </a:solidFill>
          <a:latin typeface="Arial" charset="0"/>
        </a:defRPr>
      </a:lvl6pPr>
      <a:lvl7pPr marL="914400" algn="ctr" rtl="0" fontAlgn="base">
        <a:spcBef>
          <a:spcPct val="0"/>
        </a:spcBef>
        <a:spcAft>
          <a:spcPct val="0"/>
        </a:spcAft>
        <a:defRPr sz="3000">
          <a:solidFill>
            <a:schemeClr val="bg1"/>
          </a:solidFill>
          <a:latin typeface="Arial" charset="0"/>
        </a:defRPr>
      </a:lvl7pPr>
      <a:lvl8pPr marL="1371600" algn="ctr" rtl="0" fontAlgn="base">
        <a:spcBef>
          <a:spcPct val="0"/>
        </a:spcBef>
        <a:spcAft>
          <a:spcPct val="0"/>
        </a:spcAft>
        <a:defRPr sz="3000">
          <a:solidFill>
            <a:schemeClr val="bg1"/>
          </a:solidFill>
          <a:latin typeface="Arial" charset="0"/>
        </a:defRPr>
      </a:lvl8pPr>
      <a:lvl9pPr marL="1828800" algn="ctr" rtl="0" fontAlgn="base">
        <a:spcBef>
          <a:spcPct val="0"/>
        </a:spcBef>
        <a:spcAft>
          <a:spcPct val="0"/>
        </a:spcAft>
        <a:defRPr sz="3000">
          <a:solidFill>
            <a:schemeClr val="bg1"/>
          </a:solidFill>
          <a:latin typeface="Arial" charset="0"/>
        </a:defRPr>
      </a:lvl9pPr>
    </p:titleStyle>
    <p:bodyStyle>
      <a:lvl1pPr marL="342900" indent="-342900" algn="l" rtl="0" eaLnBrk="0" fontAlgn="base" hangingPunct="0">
        <a:spcBef>
          <a:spcPct val="20000"/>
        </a:spcBef>
        <a:spcAft>
          <a:spcPct val="0"/>
        </a:spcAft>
        <a:buChar char="•"/>
        <a:defRPr sz="32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800">
          <a:solidFill>
            <a:schemeClr val="bg1"/>
          </a:solidFill>
          <a:latin typeface="+mn-lt"/>
          <a:ea typeface="ＭＳ Ｐゴシック" pitchFamily="1" charset="-128"/>
        </a:defRPr>
      </a:lvl2pPr>
      <a:lvl3pPr marL="1143000" indent="-228600" algn="l" rtl="0" eaLnBrk="0" fontAlgn="base" hangingPunct="0">
        <a:spcBef>
          <a:spcPct val="20000"/>
        </a:spcBef>
        <a:spcAft>
          <a:spcPct val="0"/>
        </a:spcAft>
        <a:buChar char="•"/>
        <a:defRPr sz="2400">
          <a:solidFill>
            <a:schemeClr val="bg1"/>
          </a:solidFill>
          <a:latin typeface="+mn-lt"/>
          <a:ea typeface="ＭＳ Ｐゴシック" pitchFamily="1" charset="-128"/>
        </a:defRPr>
      </a:lvl3pPr>
      <a:lvl4pPr marL="1600200" indent="-228600" algn="l" rtl="0" eaLnBrk="0" fontAlgn="base" hangingPunct="0">
        <a:spcBef>
          <a:spcPct val="20000"/>
        </a:spcBef>
        <a:spcAft>
          <a:spcPct val="0"/>
        </a:spcAft>
        <a:buChar char="–"/>
        <a:defRPr sz="2000">
          <a:solidFill>
            <a:schemeClr val="bg1"/>
          </a:solidFill>
          <a:latin typeface="+mn-lt"/>
          <a:ea typeface="ＭＳ Ｐゴシック" pitchFamily="1" charset="-128"/>
        </a:defRPr>
      </a:lvl4pPr>
      <a:lvl5pPr marL="2057400" indent="-228600" algn="l" rtl="0" eaLnBrk="0" fontAlgn="base" hangingPunct="0">
        <a:spcBef>
          <a:spcPct val="20000"/>
        </a:spcBef>
        <a:spcAft>
          <a:spcPct val="0"/>
        </a:spcAft>
        <a:buChar char="»"/>
        <a:defRPr sz="2000">
          <a:solidFill>
            <a:schemeClr val="bg1"/>
          </a:solidFill>
          <a:latin typeface="+mn-lt"/>
          <a:ea typeface="ＭＳ Ｐゴシック" pitchFamily="1" charset="-128"/>
        </a:defRPr>
      </a:lvl5pPr>
      <a:lvl6pPr marL="2514600" indent="-228600" algn="l" rtl="0" fontAlgn="base">
        <a:spcBef>
          <a:spcPct val="20000"/>
        </a:spcBef>
        <a:spcAft>
          <a:spcPct val="0"/>
        </a:spcAft>
        <a:buChar char="»"/>
        <a:defRPr sz="2000">
          <a:solidFill>
            <a:schemeClr val="bg1"/>
          </a:solidFill>
          <a:latin typeface="+mn-lt"/>
        </a:defRPr>
      </a:lvl6pPr>
      <a:lvl7pPr marL="2971800" indent="-228600" algn="l" rtl="0" fontAlgn="base">
        <a:spcBef>
          <a:spcPct val="20000"/>
        </a:spcBef>
        <a:spcAft>
          <a:spcPct val="0"/>
        </a:spcAft>
        <a:buChar char="»"/>
        <a:defRPr sz="2000">
          <a:solidFill>
            <a:schemeClr val="bg1"/>
          </a:solidFill>
          <a:latin typeface="+mn-lt"/>
        </a:defRPr>
      </a:lvl7pPr>
      <a:lvl8pPr marL="3429000" indent="-228600" algn="l" rtl="0" fontAlgn="base">
        <a:spcBef>
          <a:spcPct val="20000"/>
        </a:spcBef>
        <a:spcAft>
          <a:spcPct val="0"/>
        </a:spcAft>
        <a:buChar char="»"/>
        <a:defRPr sz="2000">
          <a:solidFill>
            <a:schemeClr val="bg1"/>
          </a:solidFill>
          <a:latin typeface="+mn-lt"/>
        </a:defRPr>
      </a:lvl8pPr>
      <a:lvl9pPr marL="3886200" indent="-228600" algn="l" rtl="0" fontAlgn="base">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3"/>
          <p:cNvSpPr txBox="1">
            <a:spLocks noChangeArrowheads="1"/>
          </p:cNvSpPr>
          <p:nvPr/>
        </p:nvSpPr>
        <p:spPr bwMode="auto">
          <a:xfrm>
            <a:off x="2286000" y="6299200"/>
            <a:ext cx="4495800" cy="307777"/>
          </a:xfrm>
          <a:prstGeom prst="rect">
            <a:avLst/>
          </a:prstGeom>
          <a:solidFill>
            <a:srgbClr val="0066CC"/>
          </a:solidFill>
          <a:ln w="9525">
            <a:noFill/>
            <a:miter lim="800000"/>
            <a:headEnd/>
            <a:tailEnd/>
          </a:ln>
        </p:spPr>
        <p:txBody>
          <a:bodyPr wrap="square">
            <a:prstTxWarp prst="textNoShape">
              <a:avLst/>
            </a:prstTxWarp>
            <a:spAutoFit/>
          </a:bodyPr>
          <a:lstStyle/>
          <a:p>
            <a:pPr>
              <a:spcBef>
                <a:spcPct val="50000"/>
              </a:spcBef>
            </a:pPr>
            <a:r>
              <a:rPr lang="en-US" sz="1400" b="1" dirty="0">
                <a:solidFill>
                  <a:schemeClr val="bg1"/>
                </a:solidFill>
              </a:rPr>
              <a:t>Support: </a:t>
            </a:r>
            <a:r>
              <a:rPr lang="en-US" sz="1400" b="1" dirty="0" smtClean="0">
                <a:solidFill>
                  <a:schemeClr val="bg1"/>
                </a:solidFill>
              </a:rPr>
              <a:t>Primary </a:t>
            </a:r>
            <a:r>
              <a:rPr lang="en-US" sz="1400" b="1" dirty="0">
                <a:solidFill>
                  <a:schemeClr val="bg1"/>
                </a:solidFill>
              </a:rPr>
              <a:t>NSF MRSEC </a:t>
            </a:r>
            <a:r>
              <a:rPr lang="en-US" sz="1400" b="1" dirty="0" smtClean="0">
                <a:solidFill>
                  <a:schemeClr val="bg1"/>
                </a:solidFill>
              </a:rPr>
              <a:t>DMR-11-20901</a:t>
            </a:r>
            <a:endParaRPr lang="en-US" sz="1400" b="1" dirty="0">
              <a:solidFill>
                <a:schemeClr val="bg1"/>
              </a:solidFill>
            </a:endParaRPr>
          </a:p>
        </p:txBody>
      </p:sp>
      <p:pic>
        <p:nvPicPr>
          <p:cNvPr id="2051" name="Picture 4" descr="nsf4c"/>
          <p:cNvPicPr>
            <a:picLocks noChangeAspect="1" noChangeArrowheads="1"/>
          </p:cNvPicPr>
          <p:nvPr/>
        </p:nvPicPr>
        <p:blipFill>
          <a:blip r:embed="rId3" cstate="print">
            <a:lum contrast="24000"/>
          </a:blip>
          <a:srcRect/>
          <a:stretch>
            <a:fillRect/>
          </a:stretch>
        </p:blipFill>
        <p:spPr bwMode="auto">
          <a:xfrm>
            <a:off x="8153400" y="5410200"/>
            <a:ext cx="838200" cy="838200"/>
          </a:xfrm>
          <a:prstGeom prst="rect">
            <a:avLst/>
          </a:prstGeom>
          <a:noFill/>
          <a:ln w="9525">
            <a:noFill/>
            <a:miter lim="800000"/>
            <a:headEnd/>
            <a:tailEnd/>
          </a:ln>
        </p:spPr>
      </p:pic>
      <p:sp>
        <p:nvSpPr>
          <p:cNvPr id="2052" name="Rectangle 5"/>
          <p:cNvSpPr>
            <a:spLocks noChangeArrowheads="1"/>
          </p:cNvSpPr>
          <p:nvPr/>
        </p:nvSpPr>
        <p:spPr bwMode="auto">
          <a:xfrm>
            <a:off x="5657850" y="1219200"/>
            <a:ext cx="3181350" cy="4457700"/>
          </a:xfrm>
          <a:prstGeom prst="rect">
            <a:avLst/>
          </a:prstGeom>
          <a:noFill/>
          <a:ln w="12700">
            <a:solidFill>
              <a:schemeClr val="bg1"/>
            </a:solidFill>
            <a:miter lim="800000"/>
            <a:headEnd/>
            <a:tailEnd/>
          </a:ln>
        </p:spPr>
        <p:txBody>
          <a:bodyPr wrap="none" anchor="ctr">
            <a:prstTxWarp prst="textNoShape">
              <a:avLst/>
            </a:prstTxWarp>
          </a:bodyPr>
          <a:lstStyle/>
          <a:p>
            <a:endParaRPr lang="en-US"/>
          </a:p>
        </p:txBody>
      </p:sp>
      <p:sp>
        <p:nvSpPr>
          <p:cNvPr id="2053" name="Text Box 6"/>
          <p:cNvSpPr txBox="1">
            <a:spLocks noChangeArrowheads="1"/>
          </p:cNvSpPr>
          <p:nvPr/>
        </p:nvSpPr>
        <p:spPr bwMode="auto">
          <a:xfrm>
            <a:off x="4800600" y="4937125"/>
            <a:ext cx="4038600" cy="244475"/>
          </a:xfrm>
          <a:prstGeom prst="rect">
            <a:avLst/>
          </a:prstGeom>
          <a:noFill/>
          <a:ln w="9525">
            <a:noFill/>
            <a:miter lim="800000"/>
            <a:headEnd/>
            <a:tailEnd/>
          </a:ln>
        </p:spPr>
        <p:txBody>
          <a:bodyPr>
            <a:prstTxWarp prst="textNoShape">
              <a:avLst/>
            </a:prstTxWarp>
            <a:spAutoFit/>
          </a:bodyPr>
          <a:lstStyle/>
          <a:p>
            <a:r>
              <a:rPr lang="en-US" sz="1000">
                <a:solidFill>
                  <a:schemeClr val="bg1"/>
                </a:solidFill>
              </a:rPr>
              <a:t> </a:t>
            </a:r>
          </a:p>
        </p:txBody>
      </p:sp>
      <p:sp>
        <p:nvSpPr>
          <p:cNvPr id="2055" name="TextBox 55"/>
          <p:cNvSpPr txBox="1">
            <a:spLocks noChangeArrowheads="1"/>
          </p:cNvSpPr>
          <p:nvPr/>
        </p:nvSpPr>
        <p:spPr bwMode="auto">
          <a:xfrm>
            <a:off x="784225" y="4695825"/>
            <a:ext cx="2109788" cy="244475"/>
          </a:xfrm>
          <a:prstGeom prst="rect">
            <a:avLst/>
          </a:prstGeom>
          <a:noFill/>
          <a:ln w="9525">
            <a:noFill/>
            <a:miter lim="800000"/>
            <a:headEnd/>
            <a:tailEnd/>
          </a:ln>
        </p:spPr>
        <p:txBody>
          <a:bodyPr>
            <a:prstTxWarp prst="textNoShape">
              <a:avLst/>
            </a:prstTxWarp>
            <a:spAutoFit/>
          </a:bodyPr>
          <a:lstStyle/>
          <a:p>
            <a:r>
              <a:rPr lang="en-US" sz="1000">
                <a:solidFill>
                  <a:schemeClr val="bg1"/>
                </a:solidFill>
              </a:rPr>
              <a:t> </a:t>
            </a:r>
          </a:p>
        </p:txBody>
      </p:sp>
      <p:sp>
        <p:nvSpPr>
          <p:cNvPr id="2081" name="Rectangle 33"/>
          <p:cNvSpPr>
            <a:spLocks noChangeArrowheads="1"/>
          </p:cNvSpPr>
          <p:nvPr/>
        </p:nvSpPr>
        <p:spPr bwMode="auto">
          <a:xfrm>
            <a:off x="5829300" y="1371600"/>
            <a:ext cx="2895600" cy="3057525"/>
          </a:xfrm>
          <a:prstGeom prst="rect">
            <a:avLst/>
          </a:prstGeom>
          <a:solidFill>
            <a:srgbClr val="A50021"/>
          </a:solidFill>
          <a:ln w="9525">
            <a:noFill/>
            <a:miter lim="800000"/>
            <a:headEnd/>
            <a:tailEnd/>
          </a:ln>
          <a:effectLst/>
        </p:spPr>
        <p:txBody>
          <a:bodyPr wrap="none" anchor="ctr">
            <a:prstTxWarp prst="textNoShape">
              <a:avLst/>
            </a:prstTxWarp>
          </a:bodyPr>
          <a:lstStyle/>
          <a:p>
            <a:pPr algn="ctr"/>
            <a:endParaRPr lang="en-US">
              <a:solidFill>
                <a:srgbClr val="A50021"/>
              </a:solidFill>
            </a:endParaRPr>
          </a:p>
        </p:txBody>
      </p:sp>
      <p:sp>
        <p:nvSpPr>
          <p:cNvPr id="2082" name="Rectangle 8"/>
          <p:cNvSpPr>
            <a:spLocks noChangeArrowheads="1"/>
          </p:cNvSpPr>
          <p:nvPr/>
        </p:nvSpPr>
        <p:spPr bwMode="auto">
          <a:xfrm>
            <a:off x="76200" y="1389965"/>
            <a:ext cx="5334000" cy="4185761"/>
          </a:xfrm>
          <a:prstGeom prst="rect">
            <a:avLst/>
          </a:prstGeom>
          <a:noFill/>
          <a:ln w="9525">
            <a:noFill/>
            <a:miter lim="800000"/>
            <a:headEnd/>
            <a:tailEnd/>
          </a:ln>
        </p:spPr>
        <p:txBody>
          <a:bodyPr wrap="square" anchor="ctr">
            <a:prstTxWarp prst="textNoShape">
              <a:avLst/>
            </a:prstTxWarp>
            <a:spAutoFit/>
          </a:bodyPr>
          <a:lstStyle/>
          <a:p>
            <a:pPr algn="just" eaLnBrk="0" hangingPunct="0"/>
            <a:r>
              <a:rPr lang="en-US" sz="1400" dirty="0" smtClean="0">
                <a:solidFill>
                  <a:schemeClr val="bg1"/>
                </a:solidFill>
                <a:latin typeface="+mj-lt"/>
                <a:cs typeface="Times"/>
              </a:rPr>
              <a:t>We are often taught that the difference between solids and liquids is that in solids, each of the constituent particles has a well-defined average position while in liquids, particles are constantly rearranging and changing their neighbors. In </a:t>
            </a:r>
            <a:r>
              <a:rPr lang="en-US" sz="1400" dirty="0" smtClean="0">
                <a:solidFill>
                  <a:schemeClr val="bg1"/>
                </a:solidFill>
                <a:latin typeface="+mj-lt"/>
                <a:cs typeface="Times"/>
              </a:rPr>
              <a:t>fact, </a:t>
            </a:r>
            <a:r>
              <a:rPr lang="en-US" sz="1400" dirty="0" smtClean="0">
                <a:solidFill>
                  <a:schemeClr val="bg1"/>
                </a:solidFill>
                <a:latin typeface="+mj-lt"/>
                <a:cs typeface="Times"/>
              </a:rPr>
              <a:t>particle rearrangements do occur in </a:t>
            </a:r>
            <a:r>
              <a:rPr lang="en-US" sz="1400" dirty="0" smtClean="0">
                <a:solidFill>
                  <a:schemeClr val="bg1"/>
                </a:solidFill>
                <a:latin typeface="+mj-lt"/>
                <a:cs typeface="Times"/>
              </a:rPr>
              <a:t>solids, </a:t>
            </a:r>
            <a:r>
              <a:rPr lang="en-US" sz="1400" dirty="0" smtClean="0">
                <a:solidFill>
                  <a:schemeClr val="bg1"/>
                </a:solidFill>
                <a:latin typeface="+mj-lt"/>
                <a:cs typeface="Times"/>
              </a:rPr>
              <a:t>and all </a:t>
            </a:r>
            <a:r>
              <a:rPr lang="en-US" sz="1400" dirty="0">
                <a:solidFill>
                  <a:schemeClr val="bg1"/>
                </a:solidFill>
                <a:latin typeface="+mj-lt"/>
                <a:cs typeface="Times"/>
              </a:rPr>
              <a:t>solids flow </a:t>
            </a:r>
            <a:r>
              <a:rPr lang="en-US" sz="1400" dirty="0" smtClean="0">
                <a:solidFill>
                  <a:schemeClr val="bg1"/>
                </a:solidFill>
                <a:latin typeface="+mj-lt"/>
                <a:cs typeface="Times"/>
              </a:rPr>
              <a:t>under enough stress.</a:t>
            </a:r>
            <a:r>
              <a:rPr lang="en-US" sz="1400" dirty="0">
                <a:solidFill>
                  <a:schemeClr val="bg1"/>
                </a:solidFill>
                <a:latin typeface="+mj-lt"/>
                <a:cs typeface="Times"/>
              </a:rPr>
              <a:t> Crystalline solids flow </a:t>
            </a:r>
            <a:r>
              <a:rPr lang="en-US" sz="1400" dirty="0" smtClean="0">
                <a:solidFill>
                  <a:schemeClr val="bg1"/>
                </a:solidFill>
                <a:latin typeface="+mj-lt"/>
                <a:cs typeface="Times"/>
              </a:rPr>
              <a:t>via </a:t>
            </a:r>
            <a:r>
              <a:rPr lang="en-US" sz="1400" dirty="0">
                <a:solidFill>
                  <a:schemeClr val="bg1"/>
                </a:solidFill>
                <a:latin typeface="+mj-lt"/>
                <a:cs typeface="Times"/>
              </a:rPr>
              <a:t>localized particle rearrangements that occur preferentially at structural defects known as dislocations.  The population of dislocations therefore controls </a:t>
            </a:r>
            <a:r>
              <a:rPr lang="en-US" sz="1400" dirty="0" smtClean="0">
                <a:solidFill>
                  <a:schemeClr val="bg1"/>
                </a:solidFill>
                <a:latin typeface="+mj-lt"/>
                <a:cs typeface="Times"/>
              </a:rPr>
              <a:t>how </a:t>
            </a:r>
            <a:r>
              <a:rPr lang="en-US" sz="1400" dirty="0">
                <a:solidFill>
                  <a:schemeClr val="bg1"/>
                </a:solidFill>
                <a:latin typeface="+mj-lt"/>
                <a:cs typeface="Times"/>
              </a:rPr>
              <a:t>crystalline solids </a:t>
            </a:r>
            <a:r>
              <a:rPr lang="en-US" sz="1400" dirty="0" smtClean="0">
                <a:solidFill>
                  <a:schemeClr val="bg1"/>
                </a:solidFill>
                <a:latin typeface="+mj-lt"/>
                <a:cs typeface="Times"/>
              </a:rPr>
              <a:t>flow. </a:t>
            </a:r>
            <a:r>
              <a:rPr lang="en-US" sz="1400" dirty="0">
                <a:solidFill>
                  <a:schemeClr val="bg1"/>
                </a:solidFill>
                <a:latin typeface="+mj-lt"/>
                <a:cs typeface="Times"/>
              </a:rPr>
              <a:t> In disordered solids, there is considerable evidence that localized particle rearrangements induced by stress </a:t>
            </a:r>
            <a:r>
              <a:rPr lang="en-US" sz="1400" dirty="0" smtClean="0">
                <a:solidFill>
                  <a:schemeClr val="bg1"/>
                </a:solidFill>
                <a:latin typeface="+mj-lt"/>
                <a:cs typeface="Times"/>
              </a:rPr>
              <a:t>occur </a:t>
            </a:r>
            <a:r>
              <a:rPr lang="en-US" sz="1400" dirty="0">
                <a:solidFill>
                  <a:schemeClr val="bg1"/>
                </a:solidFill>
                <a:latin typeface="+mj-lt"/>
                <a:cs typeface="Times"/>
              </a:rPr>
              <a:t>at localized flow </a:t>
            </a:r>
            <a:r>
              <a:rPr lang="en-US" sz="1400" dirty="0" smtClean="0">
                <a:solidFill>
                  <a:schemeClr val="bg1"/>
                </a:solidFill>
                <a:latin typeface="+mj-lt"/>
                <a:cs typeface="Times"/>
              </a:rPr>
              <a:t>defects. </a:t>
            </a:r>
            <a:r>
              <a:rPr lang="en-US" sz="1400" smtClean="0">
                <a:solidFill>
                  <a:schemeClr val="bg1"/>
                </a:solidFill>
                <a:latin typeface="+mj-lt"/>
                <a:cs typeface="Times"/>
              </a:rPr>
              <a:t>However, </a:t>
            </a:r>
            <a:r>
              <a:rPr lang="en-US" sz="1400" dirty="0" smtClean="0">
                <a:solidFill>
                  <a:schemeClr val="bg1"/>
                </a:solidFill>
                <a:latin typeface="+mj-lt"/>
                <a:cs typeface="Times"/>
              </a:rPr>
              <a:t>for more than 40 years, </a:t>
            </a:r>
            <a:r>
              <a:rPr lang="en-US" sz="1400" dirty="0">
                <a:solidFill>
                  <a:schemeClr val="bg1"/>
                </a:solidFill>
                <a:latin typeface="+mj-lt"/>
                <a:cs typeface="Times"/>
              </a:rPr>
              <a:t>all attempts to identify them directly from the structure have failed.  Here we introduce a novel application of machine learning data mining methods to diagnose flow defects, or “soft” particles from their local structural environments.  We follow the softness of each particle as it evolves under </a:t>
            </a:r>
            <a:r>
              <a:rPr lang="en-US" sz="1400" dirty="0" smtClean="0">
                <a:solidFill>
                  <a:schemeClr val="bg1"/>
                </a:solidFill>
                <a:latin typeface="+mj-lt"/>
                <a:cs typeface="Times"/>
              </a:rPr>
              <a:t>stress. </a:t>
            </a:r>
            <a:r>
              <a:rPr lang="en-US" sz="1400" dirty="0">
                <a:solidFill>
                  <a:schemeClr val="bg1"/>
                </a:solidFill>
                <a:latin typeface="+mj-lt"/>
                <a:cs typeface="Times"/>
              </a:rPr>
              <a:t>  Our results show that machine learning methods can be used to gain a conceptual understanding that has not been achieved with conventional approaches. </a:t>
            </a:r>
          </a:p>
        </p:txBody>
      </p:sp>
      <p:sp>
        <p:nvSpPr>
          <p:cNvPr id="31" name="Rectangle 2"/>
          <p:cNvSpPr txBox="1">
            <a:spLocks noChangeArrowheads="1"/>
          </p:cNvSpPr>
          <p:nvPr/>
        </p:nvSpPr>
        <p:spPr bwMode="auto">
          <a:xfrm>
            <a:off x="0" y="152400"/>
            <a:ext cx="9144000" cy="923925"/>
          </a:xfrm>
          <a:prstGeom prst="rect">
            <a:avLst/>
          </a:prstGeom>
          <a:solidFill>
            <a:srgbClr val="A50021"/>
          </a:solidFill>
          <a:ln w="9525">
            <a:noFill/>
            <a:miter lim="800000"/>
            <a:headEnd/>
            <a:tailEnd/>
          </a:ln>
          <a:effectLst/>
        </p:spPr>
        <p:txBody>
          <a:bodyPr wrap="square" tIns="9144" bIns="9144" anchor="ctr" anchorCtr="0">
            <a:prstTxWarp prst="textNoShape">
              <a:avLst/>
            </a:prstTxWarp>
            <a:noAutofit/>
          </a:bodyPr>
          <a:lstStyle/>
          <a:p>
            <a:pPr algn="ctr"/>
            <a:r>
              <a:rPr lang="en-US" sz="2100" b="1" dirty="0" smtClean="0">
                <a:solidFill>
                  <a:schemeClr val="bg1"/>
                </a:solidFill>
                <a:effectLst>
                  <a:outerShdw blurRad="38100" dist="38100" dir="2700000" algn="tl">
                    <a:srgbClr val="000000"/>
                  </a:outerShdw>
                </a:effectLst>
              </a:rPr>
              <a:t>Identifying Structural Flow Defects in Disordered Solids</a:t>
            </a:r>
            <a:br>
              <a:rPr lang="en-US" sz="2100" b="1" dirty="0" smtClean="0">
                <a:solidFill>
                  <a:schemeClr val="bg1"/>
                </a:solidFill>
                <a:effectLst>
                  <a:outerShdw blurRad="38100" dist="38100" dir="2700000" algn="tl">
                    <a:srgbClr val="000000"/>
                  </a:outerShdw>
                </a:effectLst>
              </a:rPr>
            </a:br>
            <a:r>
              <a:rPr lang="en-US" sz="2100" b="1" dirty="0" smtClean="0">
                <a:solidFill>
                  <a:schemeClr val="bg1"/>
                </a:solidFill>
                <a:effectLst>
                  <a:outerShdw blurRad="38100" dist="38100" dir="2700000" algn="tl">
                    <a:srgbClr val="000000"/>
                  </a:outerShdw>
                </a:effectLst>
              </a:rPr>
              <a:t>Using Machine Learning Methods</a:t>
            </a:r>
            <a:br>
              <a:rPr lang="en-US" sz="2100" b="1" dirty="0" smtClean="0">
                <a:solidFill>
                  <a:schemeClr val="bg1"/>
                </a:solidFill>
                <a:effectLst>
                  <a:outerShdw blurRad="38100" dist="38100" dir="2700000" algn="tl">
                    <a:srgbClr val="000000"/>
                  </a:outerShdw>
                </a:effectLst>
              </a:rPr>
            </a:br>
            <a:r>
              <a:rPr lang="en-US" sz="1200" b="1" dirty="0" smtClean="0">
                <a:solidFill>
                  <a:schemeClr val="bg1"/>
                </a:solidFill>
                <a:effectLst>
                  <a:outerShdw blurRad="38100" dist="38100" dir="2700000" algn="tl">
                    <a:srgbClr val="000000"/>
                  </a:outerShdw>
                </a:effectLst>
              </a:rPr>
              <a:t>D</a:t>
            </a:r>
            <a:r>
              <a:rPr lang="en-US" sz="1200" b="1" dirty="0" smtClean="0">
                <a:solidFill>
                  <a:schemeClr val="bg1"/>
                </a:solidFill>
                <a:effectLst>
                  <a:outerShdw blurRad="38100" dist="38100" dir="2700000" algn="tl">
                    <a:srgbClr val="000000"/>
                  </a:outerShdw>
                </a:effectLst>
              </a:rPr>
              <a:t>. J. Durian, </a:t>
            </a:r>
            <a:r>
              <a:rPr lang="en-US" sz="1200" i="1" dirty="0" smtClean="0">
                <a:solidFill>
                  <a:schemeClr val="bg1"/>
                </a:solidFill>
                <a:effectLst>
                  <a:outerShdw blurRad="38100" dist="38100" dir="2700000" algn="tl">
                    <a:srgbClr val="000000"/>
                  </a:outerShdw>
                </a:effectLst>
              </a:rPr>
              <a:t>E. </a:t>
            </a:r>
            <a:r>
              <a:rPr lang="en-US" sz="1200" i="1" dirty="0" err="1" smtClean="0">
                <a:solidFill>
                  <a:schemeClr val="bg1"/>
                </a:solidFill>
                <a:effectLst>
                  <a:outerShdw blurRad="38100" dist="38100" dir="2700000" algn="tl">
                    <a:srgbClr val="000000"/>
                  </a:outerShdw>
                </a:effectLst>
              </a:rPr>
              <a:t>Kaxiras</a:t>
            </a:r>
            <a:r>
              <a:rPr lang="en-US" sz="1200" i="1" dirty="0" smtClean="0">
                <a:solidFill>
                  <a:schemeClr val="bg1"/>
                </a:solidFill>
                <a:effectLst>
                  <a:outerShdw blurRad="38100" dist="38100" dir="2700000" algn="tl">
                    <a:srgbClr val="000000"/>
                  </a:outerShdw>
                </a:effectLst>
              </a:rPr>
              <a:t> (Harvard MRSEC)</a:t>
            </a:r>
            <a:r>
              <a:rPr lang="en-US" sz="1200" b="1" dirty="0" smtClean="0">
                <a:solidFill>
                  <a:schemeClr val="bg1"/>
                </a:solidFill>
                <a:effectLst>
                  <a:outerShdw blurRad="38100" dist="38100" dir="2700000" algn="tl">
                    <a:srgbClr val="000000"/>
                  </a:outerShdw>
                </a:effectLst>
              </a:rPr>
              <a:t>, </a:t>
            </a:r>
            <a:r>
              <a:rPr lang="en-US" sz="1200" b="1" dirty="0" smtClean="0">
                <a:solidFill>
                  <a:schemeClr val="bg1"/>
                </a:solidFill>
                <a:effectLst>
                  <a:outerShdw blurRad="38100" dist="38100" dir="2700000" algn="tl">
                    <a:srgbClr val="000000"/>
                  </a:outerShdw>
                </a:effectLst>
              </a:rPr>
              <a:t>A. J. </a:t>
            </a:r>
            <a:r>
              <a:rPr lang="en-US" sz="1200" b="1" dirty="0" smtClean="0">
                <a:solidFill>
                  <a:schemeClr val="bg1"/>
                </a:solidFill>
                <a:effectLst>
                  <a:outerShdw blurRad="38100" dist="38100" dir="2700000" algn="tl">
                    <a:srgbClr val="000000"/>
                  </a:outerShdw>
                </a:effectLst>
              </a:rPr>
              <a:t>Liu </a:t>
            </a:r>
            <a:r>
              <a:rPr lang="en-US" sz="1200" dirty="0" smtClean="0">
                <a:solidFill>
                  <a:schemeClr val="bg1"/>
                </a:solidFill>
                <a:effectLst>
                  <a:outerShdw blurRad="38100" dist="38100" dir="2700000" algn="tl">
                    <a:srgbClr val="000000"/>
                  </a:outerShdw>
                </a:effectLst>
              </a:rPr>
              <a:t>(IRG-3)</a:t>
            </a:r>
            <a:endParaRPr lang="en-US" sz="1300" dirty="0">
              <a:solidFill>
                <a:schemeClr val="bg1"/>
              </a:solidFill>
              <a:effectLst>
                <a:outerShdw blurRad="38100" dist="38100" dir="2700000" algn="tl">
                  <a:srgbClr val="000000"/>
                </a:outerShdw>
              </a:effectLst>
            </a:endParaRPr>
          </a:p>
        </p:txBody>
      </p:sp>
      <p:pic>
        <p:nvPicPr>
          <p:cNvPr id="12" name="Picture 11"/>
          <p:cNvPicPr/>
          <p:nvPr/>
        </p:nvPicPr>
        <p:blipFill>
          <a:blip r:embed="rId4" cstate="print">
            <a:extLst>
              <a:ext uri="{28A0092B-C50C-407E-A947-70E740481C1C}">
                <a14:useLocalDpi xmlns:a14="http://schemas.microsoft.com/office/drawing/2010/main" val="0"/>
              </a:ext>
            </a:extLst>
          </a:blip>
          <a:stretch>
            <a:fillRect/>
          </a:stretch>
        </p:blipFill>
        <p:spPr>
          <a:xfrm>
            <a:off x="5743575" y="1304925"/>
            <a:ext cx="2895600" cy="3048000"/>
          </a:xfrm>
          <a:prstGeom prst="rect">
            <a:avLst/>
          </a:prstGeom>
        </p:spPr>
      </p:pic>
      <p:sp>
        <p:nvSpPr>
          <p:cNvPr id="2" name="Rectangle 1"/>
          <p:cNvSpPr/>
          <p:nvPr/>
        </p:nvSpPr>
        <p:spPr>
          <a:xfrm>
            <a:off x="5695950" y="4476751"/>
            <a:ext cx="3095625" cy="1107996"/>
          </a:xfrm>
          <a:prstGeom prst="rect">
            <a:avLst/>
          </a:prstGeom>
        </p:spPr>
        <p:txBody>
          <a:bodyPr wrap="square">
            <a:spAutoFit/>
          </a:bodyPr>
          <a:lstStyle/>
          <a:p>
            <a:r>
              <a:rPr lang="en-US" sz="1100" dirty="0">
                <a:solidFill>
                  <a:srgbClr val="FFFFFF"/>
                </a:solidFill>
                <a:latin typeface="Times"/>
                <a:cs typeface="Times"/>
              </a:rPr>
              <a:t>Snapshot of a two-</a:t>
            </a:r>
            <a:r>
              <a:rPr lang="en-US" sz="1100" dirty="0" smtClean="0">
                <a:solidFill>
                  <a:srgbClr val="FFFFFF"/>
                </a:solidFill>
                <a:latin typeface="Times"/>
                <a:cs typeface="Times"/>
              </a:rPr>
              <a:t>dimensional experimental </a:t>
            </a:r>
            <a:r>
              <a:rPr lang="en-US" sz="1100" dirty="0">
                <a:solidFill>
                  <a:srgbClr val="FFFFFF"/>
                </a:solidFill>
                <a:latin typeface="Times"/>
                <a:cs typeface="Times"/>
              </a:rPr>
              <a:t>granular pillar </a:t>
            </a:r>
            <a:r>
              <a:rPr lang="en-US" sz="1100" dirty="0" smtClean="0">
                <a:solidFill>
                  <a:srgbClr val="FFFFFF"/>
                </a:solidFill>
                <a:latin typeface="Times"/>
                <a:cs typeface="Times"/>
              </a:rPr>
              <a:t>being compressed by moving the top plate downwards (gravity is into the page). The </a:t>
            </a:r>
            <a:r>
              <a:rPr lang="en-US" sz="1100" dirty="0">
                <a:solidFill>
                  <a:srgbClr val="FFFFFF"/>
                </a:solidFill>
                <a:latin typeface="Times"/>
                <a:cs typeface="Times"/>
              </a:rPr>
              <a:t>color of each particle indicates its </a:t>
            </a:r>
            <a:r>
              <a:rPr lang="en-US" sz="1100" dirty="0" smtClean="0">
                <a:solidFill>
                  <a:srgbClr val="FFFFFF"/>
                </a:solidFill>
                <a:latin typeface="Times"/>
                <a:cs typeface="Times"/>
              </a:rPr>
              <a:t>softness (its structural propensity to rearrange), </a:t>
            </a:r>
            <a:r>
              <a:rPr lang="en-US" sz="1100" dirty="0">
                <a:solidFill>
                  <a:srgbClr val="FFFFFF"/>
                </a:solidFill>
                <a:latin typeface="Times"/>
                <a:cs typeface="Times"/>
              </a:rPr>
              <a:t>from a blue (low softness) to red (high softness) scale. </a:t>
            </a:r>
          </a:p>
        </p:txBody>
      </p:sp>
      <p:sp>
        <p:nvSpPr>
          <p:cNvPr id="13" name="Rectangle 12"/>
          <p:cNvSpPr/>
          <p:nvPr/>
        </p:nvSpPr>
        <p:spPr>
          <a:xfrm>
            <a:off x="3886201" y="5889366"/>
            <a:ext cx="3962400" cy="276999"/>
          </a:xfrm>
          <a:prstGeom prst="rect">
            <a:avLst/>
          </a:prstGeom>
        </p:spPr>
        <p:txBody>
          <a:bodyPr wrap="square">
            <a:spAutoFit/>
          </a:bodyPr>
          <a:lstStyle/>
          <a:p>
            <a:pPr lvl="0" algn="just"/>
            <a:r>
              <a:rPr lang="nb-NO" sz="1200" dirty="0">
                <a:solidFill>
                  <a:srgbClr val="FFFFFF"/>
                </a:solidFill>
              </a:rPr>
              <a:t>E.D. Cubuk, et al. </a:t>
            </a:r>
            <a:r>
              <a:rPr lang="nb-NO" sz="1200" i="1" dirty="0">
                <a:solidFill>
                  <a:srgbClr val="FFFFFF"/>
                </a:solidFill>
              </a:rPr>
              <a:t>Phys. Rev. Lett. </a:t>
            </a:r>
            <a:r>
              <a:rPr lang="nb-NO" sz="1200" b="1" dirty="0">
                <a:solidFill>
                  <a:srgbClr val="FFFFFF"/>
                </a:solidFill>
              </a:rPr>
              <a:t>114</a:t>
            </a:r>
            <a:r>
              <a:rPr lang="nb-NO" sz="1200" dirty="0">
                <a:solidFill>
                  <a:srgbClr val="FFFFFF"/>
                </a:solidFill>
              </a:rPr>
              <a:t>, 108001 (2015). </a:t>
            </a:r>
            <a:endParaRPr lang="en-US" sz="1200" dirty="0">
              <a:solidFill>
                <a:srgbClr val="FFFFFF"/>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809</TotalTime>
  <Words>324</Words>
  <Application>Microsoft Office PowerPoint</Application>
  <PresentationFormat>On-screen Show (4:3)</PresentationFormat>
  <Paragraphs>12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ＭＳ Ｐゴシック</vt:lpstr>
      <vt:lpstr>Arial</vt:lpstr>
      <vt:lpstr>Times</vt:lpstr>
      <vt:lpstr>Default Design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felice</dc:creator>
  <cp:lastModifiedBy>Mark</cp:lastModifiedBy>
  <cp:revision>88</cp:revision>
  <dcterms:created xsi:type="dcterms:W3CDTF">2012-02-10T21:51:35Z</dcterms:created>
  <dcterms:modified xsi:type="dcterms:W3CDTF">2016-04-19T17:01:21Z</dcterms:modified>
</cp:coreProperties>
</file>