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F3C3"/>
    <a:srgbClr val="CCCCFF"/>
    <a:srgbClr val="FFFF00"/>
    <a:srgbClr val="FFCC00"/>
    <a:srgbClr val="3366FF"/>
    <a:srgbClr val="3399FF"/>
    <a:srgbClr val="0000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74514" autoAdjust="0"/>
  </p:normalViewPr>
  <p:slideViewPr>
    <p:cSldViewPr showGuides="1">
      <p:cViewPr varScale="1">
        <p:scale>
          <a:sx n="99" d="100"/>
          <a:sy n="99" d="100"/>
        </p:scale>
        <p:origin x="20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defTabSz="862013">
              <a:defRPr sz="11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62585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algn="r" defTabSz="862013">
              <a:defRPr sz="1100" smtClean="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39763" y="4125913"/>
            <a:ext cx="5121275" cy="3910012"/>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250238"/>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defTabSz="862013">
              <a:defRPr sz="11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625850" y="8250238"/>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algn="r" defTabSz="862013">
              <a:defRPr sz="1100"/>
            </a:lvl1pPr>
          </a:lstStyle>
          <a:p>
            <a:fld id="{19B1B241-5C7D-8847-9466-E90E5BB927FC}" type="slidenum">
              <a:rPr lang="en-US"/>
              <a:pPr/>
              <a:t>‹#›</a:t>
            </a:fld>
            <a:endParaRPr lang="en-US"/>
          </a:p>
        </p:txBody>
      </p:sp>
    </p:spTree>
    <p:extLst>
      <p:ext uri="{BB962C8B-B14F-4D97-AF65-F5344CB8AC3E}">
        <p14:creationId xmlns:p14="http://schemas.microsoft.com/office/powerpoint/2010/main" val="421971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A447041B-D35B-B644-B7A2-3A8687FC21FA}" type="slidenum">
              <a:rPr lang="en-US"/>
              <a:pPr/>
              <a:t>1</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r>
              <a:rPr lang="en-US" sz="1200" dirty="0" smtClean="0">
                <a:solidFill>
                  <a:schemeClr val="bg1"/>
                </a:solidFill>
              </a:rPr>
              <a:t>Notes for the non-specialist:  Our research</a:t>
            </a:r>
            <a:r>
              <a:rPr lang="en-US" sz="1200" baseline="0" dirty="0" smtClean="0">
                <a:solidFill>
                  <a:schemeClr val="bg1"/>
                </a:solidFill>
              </a:rPr>
              <a:t> team studies a new form of matter created by assembling nanocrystals into lattices.  One can envision these materials by picturing the atomic structure of an ordinary crystal, and replacing the atoms with nanocrystals.  In atomic crystals, separation is controlled by ionic and covalent bonds.  In the new materials we create, nanocrystal separation is usually controlled using linear molecules attached to the nanocrystal surface.  Here, we collaborated with partners from industry to utilize a new kind of molecule that includes branches and regulates nanocrystal separations with unprecedented variety and precision.  The new structures created using this method can help to reshape light at the atomic scale, potentially leading to more efficient use of solar radiation.</a:t>
            </a:r>
            <a:endParaRPr lang="en-US" sz="1200" dirty="0" smtClean="0">
              <a:solidFill>
                <a:schemeClr val="bg1"/>
              </a:solidFill>
            </a:endParaRPr>
          </a:p>
          <a:p>
            <a:endParaRPr lang="en-US" sz="1200" kern="1200" baseline="0" dirty="0" smtClean="0">
              <a:solidFill>
                <a:schemeClr val="bg1"/>
              </a:solidFill>
              <a:effectLst/>
              <a:latin typeface="Arial" charset="0"/>
              <a:ea typeface="+mn-ea"/>
              <a:cs typeface="+mn-cs"/>
            </a:endParaRPr>
          </a:p>
          <a:p>
            <a:r>
              <a:rPr lang="en-US" sz="1200" kern="1200" baseline="0" dirty="0" smtClean="0">
                <a:solidFill>
                  <a:schemeClr val="bg1"/>
                </a:solidFill>
                <a:effectLst/>
                <a:latin typeface="Arial" charset="0"/>
                <a:ea typeface="+mn-ea"/>
                <a:cs typeface="+mn-cs"/>
              </a:rPr>
              <a:t>Technical Summary:  Our collaboration with COMPASS has developed a new class of ligand that allows for precision control over nanocrystal separations.  The takeaway message here is that we created a BINARY </a:t>
            </a:r>
            <a:r>
              <a:rPr lang="en-US" sz="1200" kern="1200" baseline="0" dirty="0" err="1" smtClean="0">
                <a:solidFill>
                  <a:schemeClr val="bg1"/>
                </a:solidFill>
                <a:effectLst/>
                <a:latin typeface="Arial" charset="0"/>
                <a:ea typeface="+mn-ea"/>
                <a:cs typeface="+mn-cs"/>
              </a:rPr>
              <a:t>superlattice</a:t>
            </a:r>
            <a:r>
              <a:rPr lang="en-US" sz="1200" kern="1200" baseline="0" dirty="0" smtClean="0">
                <a:solidFill>
                  <a:schemeClr val="bg1"/>
                </a:solidFill>
                <a:effectLst/>
                <a:latin typeface="Arial" charset="0"/>
                <a:ea typeface="+mn-ea"/>
                <a:cs typeface="+mn-cs"/>
              </a:rPr>
              <a:t> using only ONE kind of nanocrystal.  This was achieved by combining building blocks of different dendrimer ligands (</a:t>
            </a:r>
            <a:r>
              <a:rPr lang="en-US" sz="1200" dirty="0" smtClean="0">
                <a:effectLst/>
              </a:rPr>
              <a:t>1</a:t>
            </a:r>
            <a:r>
              <a:rPr lang="en-US" sz="1200" baseline="30000" dirty="0" smtClean="0">
                <a:effectLst/>
              </a:rPr>
              <a:t>st</a:t>
            </a:r>
            <a:r>
              <a:rPr lang="en-US" sz="1200" dirty="0" smtClean="0">
                <a:effectLst/>
              </a:rPr>
              <a:t> (G1) and 4</a:t>
            </a:r>
            <a:r>
              <a:rPr lang="en-US" sz="1200" baseline="30000" dirty="0" smtClean="0">
                <a:effectLst/>
              </a:rPr>
              <a:t>th</a:t>
            </a:r>
            <a:r>
              <a:rPr lang="en-US" sz="1200" dirty="0" smtClean="0">
                <a:effectLst/>
              </a:rPr>
              <a:t> (G4) generation).</a:t>
            </a:r>
            <a:r>
              <a:rPr lang="en-US" sz="1200" baseline="0" dirty="0" smtClean="0">
                <a:effectLst/>
              </a:rPr>
              <a:t>   Nominally identical cores thus have two different effective radii. The images on the (LEFT) show</a:t>
            </a:r>
            <a:r>
              <a:rPr lang="en-US" sz="1200" dirty="0" smtClean="0">
                <a:effectLst/>
              </a:rPr>
              <a:t> TEM images of single-component </a:t>
            </a:r>
            <a:r>
              <a:rPr lang="en-US" sz="1200" dirty="0" err="1" smtClean="0">
                <a:effectLst/>
              </a:rPr>
              <a:t>superlattices</a:t>
            </a:r>
            <a:r>
              <a:rPr lang="en-US" sz="1200" dirty="0" smtClean="0">
                <a:effectLst/>
              </a:rPr>
              <a:t> made with G1 and G4 ligands surrounding an Au nanocrystal core.  Note that in both cases </a:t>
            </a:r>
            <a:r>
              <a:rPr lang="en-US" sz="1200" i="1" dirty="0" smtClean="0">
                <a:effectLst/>
              </a:rPr>
              <a:t>larger but uniform</a:t>
            </a:r>
            <a:r>
              <a:rPr lang="en-US" sz="1200" dirty="0" smtClean="0">
                <a:effectLst/>
              </a:rPr>
              <a:t> </a:t>
            </a:r>
            <a:r>
              <a:rPr lang="en-US" sz="1200" dirty="0" err="1" smtClean="0">
                <a:effectLst/>
              </a:rPr>
              <a:t>interparticle</a:t>
            </a:r>
            <a:r>
              <a:rPr lang="en-US" sz="1200" dirty="0" smtClean="0">
                <a:effectLst/>
              </a:rPr>
              <a:t> separations are obtained as compared to conventional</a:t>
            </a:r>
            <a:r>
              <a:rPr lang="en-US" sz="1200" baseline="0" dirty="0" smtClean="0">
                <a:effectLst/>
              </a:rPr>
              <a:t> ligands</a:t>
            </a:r>
            <a:r>
              <a:rPr lang="en-US" sz="1200" dirty="0" smtClean="0">
                <a:effectLst/>
              </a:rPr>
              <a:t>. On the (RIGHT) you see a TEM image of a binary </a:t>
            </a:r>
            <a:r>
              <a:rPr lang="en-US" sz="1200" dirty="0" err="1" smtClean="0">
                <a:effectLst/>
              </a:rPr>
              <a:t>superlattice</a:t>
            </a:r>
            <a:r>
              <a:rPr lang="en-US" sz="1200" dirty="0" smtClean="0">
                <a:effectLst/>
              </a:rPr>
              <a:t> formed by assembling </a:t>
            </a:r>
            <a:r>
              <a:rPr lang="en-US" sz="1200" dirty="0" err="1" smtClean="0">
                <a:effectLst/>
              </a:rPr>
              <a:t>dendronic</a:t>
            </a:r>
            <a:r>
              <a:rPr lang="en-US" sz="1200" dirty="0" smtClean="0">
                <a:effectLst/>
              </a:rPr>
              <a:t> nanocrystal building blocks of different diameters.  The core</a:t>
            </a:r>
            <a:r>
              <a:rPr lang="en-US" sz="1200" baseline="0" dirty="0" smtClean="0">
                <a:effectLst/>
              </a:rPr>
              <a:t>s are color coded by their </a:t>
            </a:r>
            <a:r>
              <a:rPr lang="en-US" sz="1200" baseline="0" smtClean="0">
                <a:effectLst/>
              </a:rPr>
              <a:t>effective diameters.</a:t>
            </a:r>
            <a:endParaRPr lang="en-US" dirty="0" smtClean="0">
              <a:effectLst/>
            </a:endParaRPr>
          </a:p>
          <a:p>
            <a:r>
              <a:rPr lang="en-US" sz="1200" kern="1200" dirty="0" smtClean="0">
                <a:solidFill>
                  <a:schemeClr val="tx1"/>
                </a:solidFill>
                <a:effectLst/>
                <a:latin typeface="Arial" charset="0"/>
                <a:ea typeface="+mn-ea"/>
                <a:cs typeface="+mn-cs"/>
              </a:rPr>
              <a:t> </a:t>
            </a:r>
          </a:p>
          <a:p>
            <a:pPr marL="0" marR="88900" algn="just">
              <a:spcBef>
                <a:spcPts val="0"/>
              </a:spcBef>
              <a:spcAft>
                <a:spcPts val="600"/>
              </a:spcAft>
            </a:pPr>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312542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764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769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FF"/>
            </a:gs>
            <a:gs pos="100000">
              <a:srgbClr val="182F76"/>
            </a:gs>
          </a:gsLst>
          <a:lin ang="2700000" scaled="1"/>
        </a:gra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587375" y="6553200"/>
            <a:ext cx="8556625" cy="271463"/>
          </a:xfrm>
          <a:prstGeom prst="rect">
            <a:avLst/>
          </a:prstGeom>
          <a:gradFill rotWithShape="0">
            <a:gsLst>
              <a:gs pos="0">
                <a:srgbClr val="573B9D"/>
              </a:gs>
              <a:gs pos="100000">
                <a:srgbClr val="000050"/>
              </a:gs>
            </a:gsLst>
            <a:lin ang="0" scaled="1"/>
          </a:gradFill>
          <a:ln w="9525">
            <a:noFill/>
            <a:miter lim="800000"/>
            <a:headEnd/>
            <a:tailEnd/>
          </a:ln>
          <a:effectLst/>
        </p:spPr>
        <p:txBody>
          <a:bodyPr wrap="none" anchor="ctr"/>
          <a:lstStyle/>
          <a:p>
            <a:pPr>
              <a:defRPr/>
            </a:pPr>
            <a:endParaRPr lang="en-US">
              <a:latin typeface="Arial" charset="0"/>
            </a:endParaRPr>
          </a:p>
        </p:txBody>
      </p:sp>
      <p:sp>
        <p:nvSpPr>
          <p:cNvPr id="1027" name="Rectangle 12"/>
          <p:cNvSpPr>
            <a:spLocks noGrp="1" noChangeArrowheads="1"/>
          </p:cNvSpPr>
          <p:nvPr>
            <p:ph type="title"/>
          </p:nvPr>
        </p:nvSpPr>
        <p:spPr bwMode="auto">
          <a:xfrm>
            <a:off x="381000" y="304800"/>
            <a:ext cx="8305800" cy="685800"/>
          </a:xfrm>
          <a:prstGeom prst="rect">
            <a:avLst/>
          </a:prstGeom>
          <a:noFill/>
          <a:ln w="9525">
            <a:noFill/>
            <a:miter lim="800000"/>
            <a:headEnd/>
            <a:tailEnd/>
          </a:ln>
        </p:spPr>
        <p:txBody>
          <a:bodyPr vert="horz" wrap="square" lIns="91440" tIns="9144" rIns="91440" bIns="9144" numCol="1" anchor="t" anchorCtr="0" compatLnSpc="1">
            <a:prstTxWarp prst="textNoShape">
              <a:avLst/>
            </a:prstTxWarp>
          </a:bodyPr>
          <a:lstStyle/>
          <a:p>
            <a:pPr lvl="0"/>
            <a:r>
              <a:rPr lang="en-US"/>
              <a:t>Click to edit Master title style</a:t>
            </a:r>
          </a:p>
        </p:txBody>
      </p:sp>
      <p:sp>
        <p:nvSpPr>
          <p:cNvPr id="1028"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4" descr="lrsm_footer_logo"/>
          <p:cNvPicPr>
            <a:picLocks noChangeAspect="1" noChangeArrowheads="1"/>
          </p:cNvPicPr>
          <p:nvPr userDrawn="1"/>
        </p:nvPicPr>
        <p:blipFill>
          <a:blip r:embed="rId13" cstate="print"/>
          <a:srcRect/>
          <a:stretch>
            <a:fillRect/>
          </a:stretch>
        </p:blipFill>
        <p:spPr bwMode="auto">
          <a:xfrm>
            <a:off x="0" y="6016625"/>
            <a:ext cx="1752600" cy="841375"/>
          </a:xfrm>
          <a:prstGeom prst="rect">
            <a:avLst/>
          </a:prstGeom>
          <a:noFill/>
          <a:ln w="9525">
            <a:noFill/>
            <a:miter lim="800000"/>
            <a:headEnd/>
            <a:tailEnd/>
          </a:ln>
        </p:spPr>
      </p:pic>
      <p:pic>
        <p:nvPicPr>
          <p:cNvPr id="1030" name="Picture 15" descr="PENN_MRSEC_logo"/>
          <p:cNvPicPr>
            <a:picLocks noChangeAspect="1" noChangeArrowheads="1"/>
          </p:cNvPicPr>
          <p:nvPr userDrawn="1"/>
        </p:nvPicPr>
        <p:blipFill>
          <a:blip r:embed="rId14" cstate="print">
            <a:lum contrast="-12000"/>
          </a:blip>
          <a:srcRect/>
          <a:stretch>
            <a:fillRect/>
          </a:stretch>
        </p:blipFill>
        <p:spPr bwMode="auto">
          <a:xfrm>
            <a:off x="7543800" y="6324600"/>
            <a:ext cx="1509713" cy="42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000">
          <a:solidFill>
            <a:schemeClr val="bg1"/>
          </a:solidFill>
          <a:latin typeface="+mj-lt"/>
          <a:ea typeface="+mj-ea"/>
          <a:cs typeface="+mj-cs"/>
        </a:defRPr>
      </a:lvl1pPr>
      <a:lvl2pPr algn="ctr" rtl="0" eaLnBrk="0" fontAlgn="base" hangingPunct="0">
        <a:spcBef>
          <a:spcPct val="0"/>
        </a:spcBef>
        <a:spcAft>
          <a:spcPct val="0"/>
        </a:spcAft>
        <a:defRPr sz="3000">
          <a:solidFill>
            <a:schemeClr val="bg1"/>
          </a:solidFill>
          <a:latin typeface="Arial" charset="0"/>
        </a:defRPr>
      </a:lvl2pPr>
      <a:lvl3pPr algn="ctr" rtl="0" eaLnBrk="0" fontAlgn="base" hangingPunct="0">
        <a:spcBef>
          <a:spcPct val="0"/>
        </a:spcBef>
        <a:spcAft>
          <a:spcPct val="0"/>
        </a:spcAft>
        <a:defRPr sz="3000">
          <a:solidFill>
            <a:schemeClr val="bg1"/>
          </a:solidFill>
          <a:latin typeface="Arial" charset="0"/>
        </a:defRPr>
      </a:lvl3pPr>
      <a:lvl4pPr algn="ctr" rtl="0" eaLnBrk="0" fontAlgn="base" hangingPunct="0">
        <a:spcBef>
          <a:spcPct val="0"/>
        </a:spcBef>
        <a:spcAft>
          <a:spcPct val="0"/>
        </a:spcAft>
        <a:defRPr sz="3000">
          <a:solidFill>
            <a:schemeClr val="bg1"/>
          </a:solidFill>
          <a:latin typeface="Arial" charset="0"/>
        </a:defRPr>
      </a:lvl4pPr>
      <a:lvl5pPr algn="ctr" rtl="0" eaLnBrk="0" fontAlgn="base" hangingPunct="0">
        <a:spcBef>
          <a:spcPct val="0"/>
        </a:spcBef>
        <a:spcAft>
          <a:spcPct val="0"/>
        </a:spcAft>
        <a:defRPr sz="3000">
          <a:solidFill>
            <a:schemeClr val="bg1"/>
          </a:solidFill>
          <a:latin typeface="Arial" charset="0"/>
        </a:defRPr>
      </a:lvl5pPr>
      <a:lvl6pPr marL="457200" algn="ctr" rtl="0" fontAlgn="base">
        <a:spcBef>
          <a:spcPct val="0"/>
        </a:spcBef>
        <a:spcAft>
          <a:spcPct val="0"/>
        </a:spcAft>
        <a:defRPr sz="3000">
          <a:solidFill>
            <a:schemeClr val="bg1"/>
          </a:solidFill>
          <a:latin typeface="Arial" charset="0"/>
        </a:defRPr>
      </a:lvl6pPr>
      <a:lvl7pPr marL="914400" algn="ctr" rtl="0" fontAlgn="base">
        <a:spcBef>
          <a:spcPct val="0"/>
        </a:spcBef>
        <a:spcAft>
          <a:spcPct val="0"/>
        </a:spcAft>
        <a:defRPr sz="3000">
          <a:solidFill>
            <a:schemeClr val="bg1"/>
          </a:solidFill>
          <a:latin typeface="Arial" charset="0"/>
        </a:defRPr>
      </a:lvl7pPr>
      <a:lvl8pPr marL="1371600" algn="ctr" rtl="0" fontAlgn="base">
        <a:spcBef>
          <a:spcPct val="0"/>
        </a:spcBef>
        <a:spcAft>
          <a:spcPct val="0"/>
        </a:spcAft>
        <a:defRPr sz="3000">
          <a:solidFill>
            <a:schemeClr val="bg1"/>
          </a:solidFill>
          <a:latin typeface="Arial" charset="0"/>
        </a:defRPr>
      </a:lvl8pPr>
      <a:lvl9pPr marL="1828800" algn="ctr"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3"/>
          <p:cNvSpPr>
            <a:spLocks noChangeArrowheads="1"/>
          </p:cNvSpPr>
          <p:nvPr/>
        </p:nvSpPr>
        <p:spPr bwMode="auto">
          <a:xfrm>
            <a:off x="4184332" y="1158240"/>
            <a:ext cx="4654868" cy="2385060"/>
          </a:xfrm>
          <a:prstGeom prst="rect">
            <a:avLst/>
          </a:prstGeom>
          <a:solidFill>
            <a:srgbClr val="A50021"/>
          </a:solidFill>
          <a:ln w="9525">
            <a:noFill/>
            <a:miter lim="800000"/>
            <a:headEnd/>
            <a:tailEnd/>
          </a:ln>
          <a:effectLst/>
        </p:spPr>
        <p:txBody>
          <a:bodyPr wrap="none" anchor="ctr">
            <a:prstTxWarp prst="textNoShape">
              <a:avLst/>
            </a:prstTxWarp>
          </a:bodyPr>
          <a:lstStyle/>
          <a:p>
            <a:pPr algn="ctr"/>
            <a:endParaRPr lang="en-US">
              <a:solidFill>
                <a:srgbClr val="A50021"/>
              </a:solidFill>
            </a:endParaRPr>
          </a:p>
        </p:txBody>
      </p:sp>
      <p:sp>
        <p:nvSpPr>
          <p:cNvPr id="2050" name="Text Box 3"/>
          <p:cNvSpPr txBox="1">
            <a:spLocks noChangeArrowheads="1"/>
          </p:cNvSpPr>
          <p:nvPr/>
        </p:nvSpPr>
        <p:spPr bwMode="auto">
          <a:xfrm>
            <a:off x="2286000" y="6299200"/>
            <a:ext cx="4495800" cy="307777"/>
          </a:xfrm>
          <a:prstGeom prst="rect">
            <a:avLst/>
          </a:prstGeom>
          <a:solidFill>
            <a:srgbClr val="0066CC"/>
          </a:solidFill>
          <a:ln w="9525">
            <a:noFill/>
            <a:miter lim="800000"/>
            <a:headEnd/>
            <a:tailEnd/>
          </a:ln>
        </p:spPr>
        <p:txBody>
          <a:bodyPr wrap="square">
            <a:prstTxWarp prst="textNoShape">
              <a:avLst/>
            </a:prstTxWarp>
            <a:spAutoFit/>
          </a:bodyPr>
          <a:lstStyle/>
          <a:p>
            <a:pPr>
              <a:spcBef>
                <a:spcPct val="50000"/>
              </a:spcBef>
            </a:pPr>
            <a:r>
              <a:rPr lang="en-US" sz="1400" b="1" dirty="0">
                <a:solidFill>
                  <a:schemeClr val="bg1"/>
                </a:solidFill>
              </a:rPr>
              <a:t>Support: </a:t>
            </a:r>
            <a:r>
              <a:rPr lang="en-US" sz="1400" b="1" dirty="0" smtClean="0">
                <a:solidFill>
                  <a:schemeClr val="bg1"/>
                </a:solidFill>
              </a:rPr>
              <a:t>Primary </a:t>
            </a:r>
            <a:r>
              <a:rPr lang="en-US" sz="1400" b="1" dirty="0">
                <a:solidFill>
                  <a:schemeClr val="bg1"/>
                </a:solidFill>
              </a:rPr>
              <a:t>NSF MRSEC </a:t>
            </a:r>
            <a:r>
              <a:rPr lang="en-US" sz="1400" b="1" dirty="0" smtClean="0">
                <a:solidFill>
                  <a:schemeClr val="bg1"/>
                </a:solidFill>
              </a:rPr>
              <a:t>DMR-11-20901</a:t>
            </a:r>
            <a:endParaRPr lang="en-US" sz="1400" b="1" dirty="0">
              <a:solidFill>
                <a:schemeClr val="bg1"/>
              </a:solidFill>
            </a:endParaRPr>
          </a:p>
        </p:txBody>
      </p:sp>
      <p:pic>
        <p:nvPicPr>
          <p:cNvPr id="2051" name="Picture 4" descr="nsf4c"/>
          <p:cNvPicPr>
            <a:picLocks noChangeAspect="1" noChangeArrowheads="1"/>
          </p:cNvPicPr>
          <p:nvPr/>
        </p:nvPicPr>
        <p:blipFill>
          <a:blip r:embed="rId3" cstate="print">
            <a:lum contrast="24000"/>
          </a:blip>
          <a:srcRect/>
          <a:stretch>
            <a:fillRect/>
          </a:stretch>
        </p:blipFill>
        <p:spPr bwMode="auto">
          <a:xfrm>
            <a:off x="8153400" y="5410200"/>
            <a:ext cx="838200" cy="838200"/>
          </a:xfrm>
          <a:prstGeom prst="rect">
            <a:avLst/>
          </a:prstGeom>
          <a:noFill/>
          <a:ln w="9525">
            <a:noFill/>
            <a:miter lim="800000"/>
            <a:headEnd/>
            <a:tailEnd/>
          </a:ln>
        </p:spPr>
      </p:pic>
      <p:sp>
        <p:nvSpPr>
          <p:cNvPr id="2053" name="Text Box 6"/>
          <p:cNvSpPr txBox="1">
            <a:spLocks noChangeArrowheads="1"/>
          </p:cNvSpPr>
          <p:nvPr/>
        </p:nvSpPr>
        <p:spPr bwMode="auto">
          <a:xfrm>
            <a:off x="4800600" y="5013325"/>
            <a:ext cx="4038600" cy="244475"/>
          </a:xfrm>
          <a:prstGeom prst="rect">
            <a:avLst/>
          </a:prstGeom>
          <a:noFill/>
          <a:ln w="9525">
            <a:noFill/>
            <a:miter lim="800000"/>
            <a:headEnd/>
            <a:tailEnd/>
          </a:ln>
        </p:spPr>
        <p:txBody>
          <a:bodyPr>
            <a:prstTxWarp prst="textNoShape">
              <a:avLst/>
            </a:prstTxWarp>
            <a:spAutoFit/>
          </a:bodyPr>
          <a:lstStyle/>
          <a:p>
            <a:r>
              <a:rPr lang="en-US" sz="1000">
                <a:solidFill>
                  <a:schemeClr val="bg1"/>
                </a:solidFill>
              </a:rPr>
              <a:t> </a:t>
            </a:r>
          </a:p>
        </p:txBody>
      </p:sp>
      <p:sp>
        <p:nvSpPr>
          <p:cNvPr id="2055" name="TextBox 55"/>
          <p:cNvSpPr txBox="1">
            <a:spLocks noChangeArrowheads="1"/>
          </p:cNvSpPr>
          <p:nvPr/>
        </p:nvSpPr>
        <p:spPr bwMode="auto">
          <a:xfrm>
            <a:off x="784225" y="4695825"/>
            <a:ext cx="2109788" cy="244475"/>
          </a:xfrm>
          <a:prstGeom prst="rect">
            <a:avLst/>
          </a:prstGeom>
          <a:noFill/>
          <a:ln w="9525">
            <a:noFill/>
            <a:miter lim="800000"/>
            <a:headEnd/>
            <a:tailEnd/>
          </a:ln>
        </p:spPr>
        <p:txBody>
          <a:bodyPr>
            <a:prstTxWarp prst="textNoShape">
              <a:avLst/>
            </a:prstTxWarp>
            <a:spAutoFit/>
          </a:bodyPr>
          <a:lstStyle/>
          <a:p>
            <a:r>
              <a:rPr lang="en-US" sz="1000">
                <a:solidFill>
                  <a:schemeClr val="bg1"/>
                </a:solidFill>
              </a:rPr>
              <a:t> </a:t>
            </a:r>
          </a:p>
        </p:txBody>
      </p:sp>
      <p:sp>
        <p:nvSpPr>
          <p:cNvPr id="2082" name="Rectangle 8"/>
          <p:cNvSpPr>
            <a:spLocks noChangeArrowheads="1"/>
          </p:cNvSpPr>
          <p:nvPr/>
        </p:nvSpPr>
        <p:spPr bwMode="auto">
          <a:xfrm>
            <a:off x="228600" y="979706"/>
            <a:ext cx="3668402" cy="4278094"/>
          </a:xfrm>
          <a:prstGeom prst="rect">
            <a:avLst/>
          </a:prstGeom>
          <a:noFill/>
          <a:ln w="9525">
            <a:noFill/>
            <a:miter lim="800000"/>
            <a:headEnd/>
            <a:tailEnd/>
          </a:ln>
        </p:spPr>
        <p:txBody>
          <a:bodyPr wrap="square" anchor="ctr">
            <a:prstTxWarp prst="textNoShape">
              <a:avLst/>
            </a:prstTxWarp>
            <a:spAutoFit/>
          </a:bodyPr>
          <a:lstStyle/>
          <a:p>
            <a:pPr eaLnBrk="0" hangingPunct="0"/>
            <a:r>
              <a:rPr lang="en-US" sz="1700" dirty="0" smtClean="0">
                <a:solidFill>
                  <a:schemeClr val="bg1"/>
                </a:solidFill>
              </a:rPr>
              <a:t>Optimum function of plasmonic nanocrystal in assembly requires precision control of separation.</a:t>
            </a:r>
          </a:p>
          <a:p>
            <a:pPr eaLnBrk="0" hangingPunct="0"/>
            <a:endParaRPr lang="en-US" sz="1700" dirty="0">
              <a:solidFill>
                <a:schemeClr val="bg1"/>
              </a:solidFill>
              <a:latin typeface="+mj-lt"/>
            </a:endParaRPr>
          </a:p>
          <a:p>
            <a:pPr eaLnBrk="0" hangingPunct="0"/>
            <a:r>
              <a:rPr lang="en-US" sz="1700" dirty="0" smtClean="0">
                <a:solidFill>
                  <a:schemeClr val="bg1"/>
                </a:solidFill>
                <a:latin typeface="+mj-lt"/>
              </a:rPr>
              <a:t>Often, larger separations are desired while still maintaining order. </a:t>
            </a:r>
          </a:p>
          <a:p>
            <a:pPr eaLnBrk="0" hangingPunct="0"/>
            <a:endParaRPr lang="en-US" sz="1700" dirty="0">
              <a:solidFill>
                <a:schemeClr val="bg1"/>
              </a:solidFill>
              <a:latin typeface="+mj-lt"/>
            </a:endParaRPr>
          </a:p>
          <a:p>
            <a:pPr eaLnBrk="0" hangingPunct="0"/>
            <a:r>
              <a:rPr lang="en-US" sz="1700" dirty="0" smtClean="0">
                <a:solidFill>
                  <a:schemeClr val="bg1"/>
                </a:solidFill>
              </a:rPr>
              <a:t>With our COMPASS collaborators, </a:t>
            </a:r>
            <a:r>
              <a:rPr lang="en-US" sz="1700" i="1" dirty="0" smtClean="0">
                <a:solidFill>
                  <a:schemeClr val="bg1"/>
                </a:solidFill>
              </a:rPr>
              <a:t>Hough</a:t>
            </a:r>
            <a:r>
              <a:rPr lang="en-US" sz="1700" dirty="0" smtClean="0">
                <a:solidFill>
                  <a:schemeClr val="bg1"/>
                </a:solidFill>
              </a:rPr>
              <a:t> and </a:t>
            </a:r>
            <a:r>
              <a:rPr lang="en-US" sz="1700" i="1" dirty="0" err="1" smtClean="0">
                <a:solidFill>
                  <a:schemeClr val="bg1"/>
                </a:solidFill>
              </a:rPr>
              <a:t>Donnio</a:t>
            </a:r>
            <a:r>
              <a:rPr lang="en-US" sz="1700" dirty="0" smtClean="0">
                <a:solidFill>
                  <a:schemeClr val="bg1"/>
                </a:solidFill>
              </a:rPr>
              <a:t>, IRG-4 has developed a new class of building blocks that incorporate dendrimer ligands.</a:t>
            </a:r>
          </a:p>
          <a:p>
            <a:pPr eaLnBrk="0" hangingPunct="0"/>
            <a:endParaRPr lang="en-US" sz="1700" dirty="0" smtClean="0">
              <a:solidFill>
                <a:schemeClr val="bg1"/>
              </a:solidFill>
            </a:endParaRPr>
          </a:p>
          <a:p>
            <a:pPr eaLnBrk="0" hangingPunct="0"/>
            <a:r>
              <a:rPr lang="en-US" sz="1700" dirty="0" smtClean="0">
                <a:solidFill>
                  <a:schemeClr val="bg1"/>
                </a:solidFill>
              </a:rPr>
              <a:t>Dendrimer-nanocrystal building blocks have diameters controlled by dendrimer </a:t>
            </a:r>
            <a:r>
              <a:rPr lang="en-US" sz="1700" smtClean="0">
                <a:solidFill>
                  <a:schemeClr val="bg1"/>
                </a:solidFill>
              </a:rPr>
              <a:t>“generation.”</a:t>
            </a:r>
            <a:endParaRPr lang="en-US" sz="1700" dirty="0">
              <a:solidFill>
                <a:schemeClr val="bg1"/>
              </a:solidFill>
            </a:endParaRPr>
          </a:p>
        </p:txBody>
      </p:sp>
      <p:sp>
        <p:nvSpPr>
          <p:cNvPr id="31" name="Rectangle 2"/>
          <p:cNvSpPr txBox="1">
            <a:spLocks noChangeArrowheads="1"/>
          </p:cNvSpPr>
          <p:nvPr/>
        </p:nvSpPr>
        <p:spPr bwMode="auto">
          <a:xfrm>
            <a:off x="0" y="152400"/>
            <a:ext cx="9144000" cy="624820"/>
          </a:xfrm>
          <a:prstGeom prst="rect">
            <a:avLst/>
          </a:prstGeom>
          <a:solidFill>
            <a:srgbClr val="A50021"/>
          </a:solidFill>
          <a:ln w="9525">
            <a:noFill/>
            <a:miter lim="800000"/>
            <a:headEnd/>
            <a:tailEnd/>
          </a:ln>
          <a:effectLst/>
        </p:spPr>
        <p:txBody>
          <a:bodyPr wrap="square" tIns="9144" bIns="9144" anchor="ctr" anchorCtr="0">
            <a:prstTxWarp prst="textNoShape">
              <a:avLst/>
            </a:prstTxWarp>
            <a:noAutofit/>
          </a:bodyPr>
          <a:lstStyle/>
          <a:p>
            <a:pPr algn="ctr"/>
            <a:r>
              <a:rPr lang="en-US" sz="2100" b="1" dirty="0" smtClean="0">
                <a:solidFill>
                  <a:schemeClr val="bg1"/>
                </a:solidFill>
                <a:effectLst>
                  <a:outerShdw blurRad="38100" dist="38100" dir="2700000" algn="tl">
                    <a:srgbClr val="000000"/>
                  </a:outerShdw>
                </a:effectLst>
              </a:rPr>
              <a:t>Dendrimer-Nanocrystal Building Blocks</a:t>
            </a:r>
          </a:p>
          <a:p>
            <a:pPr algn="ctr"/>
            <a:r>
              <a:rPr lang="en-US" sz="1200" i="1" dirty="0" smtClean="0">
                <a:solidFill>
                  <a:schemeClr val="bg1"/>
                </a:solidFill>
                <a:effectLst>
                  <a:outerShdw blurRad="38100" dist="38100" dir="2700000" algn="tl">
                    <a:srgbClr val="000000"/>
                  </a:outerShdw>
                </a:effectLst>
              </a:rPr>
              <a:t>L. Hough</a:t>
            </a:r>
            <a:r>
              <a:rPr lang="en-US" sz="1200" dirty="0" smtClean="0">
                <a:solidFill>
                  <a:schemeClr val="bg1"/>
                </a:solidFill>
                <a:effectLst>
                  <a:outerShdw blurRad="38100" dist="38100" dir="2700000" algn="tl">
                    <a:srgbClr val="000000"/>
                  </a:outerShdw>
                </a:effectLst>
              </a:rPr>
              <a:t>, </a:t>
            </a:r>
            <a:r>
              <a:rPr lang="en-US" sz="1200" b="1" dirty="0" smtClean="0">
                <a:solidFill>
                  <a:schemeClr val="bg1"/>
                </a:solidFill>
                <a:effectLst>
                  <a:outerShdw blurRad="38100" dist="38100" dir="2700000" algn="tl">
                    <a:srgbClr val="000000"/>
                  </a:outerShdw>
                </a:effectLst>
              </a:rPr>
              <a:t>C. </a:t>
            </a:r>
            <a:r>
              <a:rPr lang="en-US" sz="1200" b="1" dirty="0" smtClean="0">
                <a:solidFill>
                  <a:schemeClr val="bg1"/>
                </a:solidFill>
                <a:effectLst>
                  <a:outerShdw blurRad="38100" dist="38100" dir="2700000" algn="tl">
                    <a:srgbClr val="000000"/>
                  </a:outerShdw>
                </a:effectLst>
              </a:rPr>
              <a:t>B. Murray</a:t>
            </a:r>
            <a:r>
              <a:rPr lang="en-US" sz="1200" dirty="0" smtClean="0">
                <a:solidFill>
                  <a:schemeClr val="bg1"/>
                </a:solidFill>
                <a:effectLst>
                  <a:outerShdw blurRad="38100" dist="38100" dir="2700000" algn="tl">
                    <a:srgbClr val="000000"/>
                  </a:outerShdw>
                </a:effectLst>
              </a:rPr>
              <a:t>, &amp; </a:t>
            </a:r>
            <a:r>
              <a:rPr lang="en-US" sz="1200" i="1" dirty="0" smtClean="0">
                <a:solidFill>
                  <a:schemeClr val="bg1"/>
                </a:solidFill>
                <a:effectLst>
                  <a:outerShdw blurRad="38100" dist="38100" dir="2700000" algn="tl">
                    <a:srgbClr val="000000"/>
                  </a:outerShdw>
                </a:effectLst>
              </a:rPr>
              <a:t>B. </a:t>
            </a:r>
            <a:r>
              <a:rPr lang="en-US" sz="1200" i="1" dirty="0" err="1" smtClean="0">
                <a:solidFill>
                  <a:schemeClr val="bg1"/>
                </a:solidFill>
                <a:effectLst>
                  <a:outerShdw blurRad="38100" dist="38100" dir="2700000" algn="tl">
                    <a:srgbClr val="000000"/>
                  </a:outerShdw>
                </a:effectLst>
              </a:rPr>
              <a:t>Donnio</a:t>
            </a:r>
            <a:r>
              <a:rPr lang="en-US" sz="1200" i="1" dirty="0" smtClean="0">
                <a:solidFill>
                  <a:schemeClr val="bg1"/>
                </a:solidFill>
                <a:effectLst>
                  <a:outerShdw blurRad="38100" dist="38100" dir="2700000" algn="tl">
                    <a:srgbClr val="000000"/>
                  </a:outerShdw>
                </a:effectLst>
              </a:rPr>
              <a:t> </a:t>
            </a:r>
            <a:r>
              <a:rPr lang="en-US" sz="1200" dirty="0" smtClean="0">
                <a:solidFill>
                  <a:schemeClr val="bg1"/>
                </a:solidFill>
                <a:effectLst>
                  <a:outerShdw blurRad="38100" dist="38100" dir="2700000" algn="tl">
                    <a:srgbClr val="000000"/>
                  </a:outerShdw>
                </a:effectLst>
              </a:rPr>
              <a:t>(IRG-4)</a:t>
            </a:r>
            <a:endParaRPr lang="en-US" sz="1300" i="1" dirty="0">
              <a:solidFill>
                <a:schemeClr val="bg1"/>
              </a:solidFill>
              <a:effectLst>
                <a:outerShdw blurRad="38100" dist="38100" dir="2700000" algn="tl">
                  <a:srgbClr val="000000"/>
                </a:outerShdw>
              </a:effectLst>
            </a:endParaRPr>
          </a:p>
        </p:txBody>
      </p:sp>
      <p:sp>
        <p:nvSpPr>
          <p:cNvPr id="2085" name="Text Box 37"/>
          <p:cNvSpPr txBox="1">
            <a:spLocks noChangeArrowheads="1"/>
          </p:cNvSpPr>
          <p:nvPr/>
        </p:nvSpPr>
        <p:spPr bwMode="auto">
          <a:xfrm>
            <a:off x="4097463" y="3582987"/>
            <a:ext cx="4721924" cy="1600438"/>
          </a:xfrm>
          <a:prstGeom prst="rect">
            <a:avLst/>
          </a:prstGeom>
          <a:noFill/>
          <a:ln w="9525">
            <a:noFill/>
            <a:miter lim="800000"/>
            <a:headEnd/>
            <a:tailEnd/>
          </a:ln>
          <a:effectLst/>
        </p:spPr>
        <p:txBody>
          <a:bodyPr wrap="square">
            <a:prstTxWarp prst="textNoShape">
              <a:avLst/>
            </a:prstTxWarp>
            <a:spAutoFit/>
          </a:bodyPr>
          <a:lstStyle/>
          <a:p>
            <a:pPr algn="just">
              <a:spcBef>
                <a:spcPct val="50000"/>
              </a:spcBef>
            </a:pPr>
            <a:r>
              <a:rPr lang="en-US" sz="1400" b="1" dirty="0" smtClean="0">
                <a:solidFill>
                  <a:schemeClr val="bg1"/>
                </a:solidFill>
                <a:latin typeface="+mn-lt"/>
              </a:rPr>
              <a:t>Figure 1 </a:t>
            </a:r>
            <a:r>
              <a:rPr lang="en-US" sz="1400" dirty="0">
                <a:solidFill>
                  <a:schemeClr val="bg1"/>
                </a:solidFill>
                <a:latin typeface="+mn-lt"/>
              </a:rPr>
              <a:t>– </a:t>
            </a:r>
            <a:r>
              <a:rPr lang="en-US" sz="1400" dirty="0" smtClean="0">
                <a:solidFill>
                  <a:schemeClr val="bg1"/>
                </a:solidFill>
                <a:latin typeface="+mn-lt"/>
              </a:rPr>
              <a:t>Unprecedented arrangements are possible by incorporating nanocrystals in building blocks that include different length dendrimers.  Here, building blocks with first </a:t>
            </a:r>
            <a:r>
              <a:rPr lang="en-US" sz="1400" dirty="0">
                <a:solidFill>
                  <a:schemeClr val="bg1"/>
                </a:solidFill>
                <a:latin typeface="+mn-lt"/>
              </a:rPr>
              <a:t>(G1) and </a:t>
            </a:r>
            <a:r>
              <a:rPr lang="en-US" sz="1400" dirty="0" smtClean="0">
                <a:solidFill>
                  <a:schemeClr val="bg1"/>
                </a:solidFill>
                <a:latin typeface="+mn-lt"/>
              </a:rPr>
              <a:t>fourth </a:t>
            </a:r>
            <a:r>
              <a:rPr lang="en-US" sz="1400" dirty="0">
                <a:solidFill>
                  <a:schemeClr val="bg1"/>
                </a:solidFill>
                <a:latin typeface="+mn-lt"/>
              </a:rPr>
              <a:t>(G4) g</a:t>
            </a:r>
            <a:r>
              <a:rPr lang="en-US" sz="1400" dirty="0" smtClean="0">
                <a:solidFill>
                  <a:schemeClr val="bg1"/>
                </a:solidFill>
                <a:latin typeface="+mn-lt"/>
              </a:rPr>
              <a:t>eneration dendrimer ligands (center) are combined and form complex unit cells (right). Single-component </a:t>
            </a:r>
            <a:r>
              <a:rPr lang="en-US" sz="1400" dirty="0" err="1" smtClean="0">
                <a:solidFill>
                  <a:schemeClr val="bg1"/>
                </a:solidFill>
                <a:latin typeface="+mn-lt"/>
              </a:rPr>
              <a:t>superlattices</a:t>
            </a:r>
            <a:r>
              <a:rPr lang="en-US" sz="1400" dirty="0" smtClean="0">
                <a:solidFill>
                  <a:schemeClr val="bg1"/>
                </a:solidFill>
                <a:latin typeface="+mn-lt"/>
              </a:rPr>
              <a:t> (left) reveal the effective radius of these new building blocks.     </a:t>
            </a:r>
            <a:endParaRPr lang="en-US" sz="1400" dirty="0">
              <a:solidFill>
                <a:schemeClr val="bg1"/>
              </a:solidFill>
              <a:latin typeface="+mn-lt"/>
            </a:endParaRPr>
          </a:p>
        </p:txBody>
      </p:sp>
      <p:sp>
        <p:nvSpPr>
          <p:cNvPr id="16" name="Rectangle 8"/>
          <p:cNvSpPr>
            <a:spLocks noChangeArrowheads="1"/>
          </p:cNvSpPr>
          <p:nvPr/>
        </p:nvSpPr>
        <p:spPr bwMode="auto">
          <a:xfrm>
            <a:off x="1003300" y="5638800"/>
            <a:ext cx="3505200" cy="523220"/>
          </a:xfrm>
          <a:prstGeom prst="rect">
            <a:avLst/>
          </a:prstGeom>
          <a:noFill/>
          <a:ln w="9525">
            <a:noFill/>
            <a:miter lim="800000"/>
            <a:headEnd/>
            <a:tailEnd/>
          </a:ln>
        </p:spPr>
        <p:txBody>
          <a:bodyPr wrap="square" anchor="ctr">
            <a:prstTxWarp prst="textNoShape">
              <a:avLst/>
            </a:prstTxWarp>
            <a:spAutoFit/>
          </a:bodyPr>
          <a:lstStyle/>
          <a:p>
            <a:pPr eaLnBrk="0" hangingPunct="0"/>
            <a:r>
              <a:rPr lang="en-US" sz="1400" dirty="0" smtClean="0">
                <a:solidFill>
                  <a:srgbClr val="FFFFFF"/>
                </a:solidFill>
                <a:latin typeface="+mj-lt"/>
              </a:rPr>
              <a:t>This work was published in  </a:t>
            </a:r>
            <a:r>
              <a:rPr lang="de-DE" sz="1400" i="1" dirty="0">
                <a:solidFill>
                  <a:srgbClr val="FFFFFF"/>
                </a:solidFill>
                <a:latin typeface="+mj-lt"/>
              </a:rPr>
              <a:t>J. Am. Chem. Soc. </a:t>
            </a:r>
            <a:r>
              <a:rPr lang="de-DE" sz="1400" i="1" dirty="0" smtClean="0">
                <a:solidFill>
                  <a:srgbClr val="FFFFFF"/>
                </a:solidFill>
                <a:latin typeface="+mj-lt"/>
              </a:rPr>
              <a:t>137</a:t>
            </a:r>
            <a:r>
              <a:rPr lang="de-DE" sz="1400" i="1" dirty="0">
                <a:solidFill>
                  <a:srgbClr val="FFFFFF"/>
                </a:solidFill>
                <a:latin typeface="+mj-lt"/>
              </a:rPr>
              <a:t>, </a:t>
            </a:r>
            <a:r>
              <a:rPr lang="de-DE" sz="1400" i="1" dirty="0" smtClean="0">
                <a:solidFill>
                  <a:srgbClr val="FFFFFF"/>
                </a:solidFill>
                <a:latin typeface="+mj-lt"/>
              </a:rPr>
              <a:t>10728–10734 (2015).</a:t>
            </a:r>
            <a:endParaRPr lang="en-US" sz="1400" dirty="0">
              <a:solidFill>
                <a:srgbClr val="FFFFFF"/>
              </a:solidFill>
              <a:latin typeface="+mj-lt"/>
            </a:endParaRPr>
          </a:p>
        </p:txBody>
      </p:sp>
      <p:pic>
        <p:nvPicPr>
          <p:cNvPr id="3" name="Picture 2"/>
          <p:cNvPicPr>
            <a:picLocks noChangeAspect="1"/>
          </p:cNvPicPr>
          <p:nvPr/>
        </p:nvPicPr>
        <p:blipFill rotWithShape="1">
          <a:blip r:embed="rId4"/>
          <a:srcRect l="17877" t="23215" r="57563" b="32056"/>
          <a:stretch/>
        </p:blipFill>
        <p:spPr>
          <a:xfrm>
            <a:off x="4138612" y="1104900"/>
            <a:ext cx="4639627" cy="2376488"/>
          </a:xfrm>
          <a:prstGeom prst="rect">
            <a:avLst/>
          </a:prstGeom>
        </p:spPr>
      </p:pic>
      <p:sp>
        <p:nvSpPr>
          <p:cNvPr id="12" name="Rectangle 5"/>
          <p:cNvSpPr>
            <a:spLocks noChangeArrowheads="1"/>
          </p:cNvSpPr>
          <p:nvPr/>
        </p:nvSpPr>
        <p:spPr bwMode="auto">
          <a:xfrm>
            <a:off x="4034162" y="1017455"/>
            <a:ext cx="4881237" cy="4165970"/>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14818</TotalTime>
  <Words>454</Words>
  <Application>Microsoft Office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ＭＳ Ｐゴシック</vt:lpstr>
      <vt:lpstr>Arial</vt:lpstr>
      <vt:lpstr>Default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felice</dc:creator>
  <cp:lastModifiedBy>Mark</cp:lastModifiedBy>
  <cp:revision>125</cp:revision>
  <dcterms:created xsi:type="dcterms:W3CDTF">2012-02-10T21:51:35Z</dcterms:created>
  <dcterms:modified xsi:type="dcterms:W3CDTF">2016-04-19T20:55:40Z</dcterms:modified>
</cp:coreProperties>
</file>