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3C3"/>
    <a:srgbClr val="CCCCFF"/>
    <a:srgbClr val="FFFF00"/>
    <a:srgbClr val="FFCC00"/>
    <a:srgbClr val="3366FF"/>
    <a:srgbClr val="3399FF"/>
    <a:srgbClr val="0000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87966" autoAdjust="0"/>
  </p:normalViewPr>
  <p:slideViewPr>
    <p:cSldViewPr showGuides="1">
      <p:cViewPr varScale="1">
        <p:scale>
          <a:sx n="116" d="100"/>
          <a:sy n="116" d="100"/>
        </p:scale>
        <p:origin x="15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defTabSz="862013">
              <a:defRPr sz="11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62585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algn="r" defTabSz="862013">
              <a:defRPr sz="1100" smtClean="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39763" y="4125913"/>
            <a:ext cx="5121275" cy="3910012"/>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defTabSz="862013">
              <a:defRPr sz="11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62585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algn="r" defTabSz="862013">
              <a:defRPr sz="1100"/>
            </a:lvl1pPr>
          </a:lstStyle>
          <a:p>
            <a:fld id="{19B1B241-5C7D-8847-9466-E90E5BB927FC}" type="slidenum">
              <a:rPr lang="en-US"/>
              <a:pPr/>
              <a:t>‹#›</a:t>
            </a:fld>
            <a:endParaRPr lang="en-US"/>
          </a:p>
        </p:txBody>
      </p:sp>
    </p:spTree>
    <p:extLst>
      <p:ext uri="{BB962C8B-B14F-4D97-AF65-F5344CB8AC3E}">
        <p14:creationId xmlns:p14="http://schemas.microsoft.com/office/powerpoint/2010/main" val="421971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A447041B-D35B-B644-B7A2-3A8687FC21FA}" type="slidenum">
              <a:rPr lang="en-US"/>
              <a:pPr/>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312542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s>
            <a:gs pos="100000">
              <a:srgbClr val="182F76"/>
            </a:gs>
          </a:gsLst>
          <a:lin ang="270000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587375" y="6553200"/>
            <a:ext cx="8556625" cy="271463"/>
          </a:xfrm>
          <a:prstGeom prst="rect">
            <a:avLst/>
          </a:prstGeom>
          <a:gradFill rotWithShape="0">
            <a:gsLst>
              <a:gs pos="0">
                <a:srgbClr val="573B9D"/>
              </a:gs>
              <a:gs pos="100000">
                <a:srgbClr val="000050"/>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027" name="Rectangle 12"/>
          <p:cNvSpPr>
            <a:spLocks noGrp="1" noChangeArrowheads="1"/>
          </p:cNvSpPr>
          <p:nvPr>
            <p:ph type="title"/>
          </p:nvPr>
        </p:nvSpPr>
        <p:spPr bwMode="auto">
          <a:xfrm>
            <a:off x="381000" y="304800"/>
            <a:ext cx="8305800" cy="685800"/>
          </a:xfrm>
          <a:prstGeom prst="rect">
            <a:avLst/>
          </a:prstGeom>
          <a:noFill/>
          <a:ln w="9525">
            <a:noFill/>
            <a:miter lim="800000"/>
            <a:headEnd/>
            <a:tailEnd/>
          </a:ln>
        </p:spPr>
        <p:txBody>
          <a:bodyPr vert="horz" wrap="square" lIns="91440" tIns="9144" rIns="91440" bIns="9144" numCol="1" anchor="t" anchorCtr="0" compatLnSpc="1">
            <a:prstTxWarp prst="textNoShape">
              <a:avLst/>
            </a:prstTxWarp>
          </a:bodyPr>
          <a:lstStyle/>
          <a:p>
            <a:pPr lvl="0"/>
            <a:r>
              <a:rPr lang="en-US"/>
              <a:t>Click to edit Master title style</a:t>
            </a:r>
          </a:p>
        </p:txBody>
      </p:sp>
      <p:sp>
        <p:nvSpPr>
          <p:cNvPr id="1028"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4" descr="lrsm_footer_logo"/>
          <p:cNvPicPr>
            <a:picLocks noChangeAspect="1" noChangeArrowheads="1"/>
          </p:cNvPicPr>
          <p:nvPr userDrawn="1"/>
        </p:nvPicPr>
        <p:blipFill>
          <a:blip r:embed="rId13" cstate="print"/>
          <a:srcRect/>
          <a:stretch>
            <a:fillRect/>
          </a:stretch>
        </p:blipFill>
        <p:spPr bwMode="auto">
          <a:xfrm>
            <a:off x="0" y="6016625"/>
            <a:ext cx="1752600" cy="841375"/>
          </a:xfrm>
          <a:prstGeom prst="rect">
            <a:avLst/>
          </a:prstGeom>
          <a:noFill/>
          <a:ln w="9525">
            <a:noFill/>
            <a:miter lim="800000"/>
            <a:headEnd/>
            <a:tailEnd/>
          </a:ln>
        </p:spPr>
      </p:pic>
      <p:pic>
        <p:nvPicPr>
          <p:cNvPr id="1030" name="Picture 15" descr="PENN_MRSEC_logo"/>
          <p:cNvPicPr>
            <a:picLocks noChangeAspect="1" noChangeArrowheads="1"/>
          </p:cNvPicPr>
          <p:nvPr userDrawn="1"/>
        </p:nvPicPr>
        <p:blipFill>
          <a:blip r:embed="rId14" cstate="print">
            <a:lum contrast="-12000"/>
          </a:blip>
          <a:srcRect/>
          <a:stretch>
            <a:fillRect/>
          </a:stretch>
        </p:blipFill>
        <p:spPr bwMode="auto">
          <a:xfrm>
            <a:off x="7543800" y="6324600"/>
            <a:ext cx="1509713"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000">
          <a:solidFill>
            <a:schemeClr val="bg1"/>
          </a:solidFill>
          <a:latin typeface="+mj-lt"/>
          <a:ea typeface="+mj-ea"/>
          <a:cs typeface="+mj-cs"/>
        </a:defRPr>
      </a:lvl1pPr>
      <a:lvl2pPr algn="ctr" rtl="0" eaLnBrk="0" fontAlgn="base" hangingPunct="0">
        <a:spcBef>
          <a:spcPct val="0"/>
        </a:spcBef>
        <a:spcAft>
          <a:spcPct val="0"/>
        </a:spcAft>
        <a:defRPr sz="3000">
          <a:solidFill>
            <a:schemeClr val="bg1"/>
          </a:solidFill>
          <a:latin typeface="Arial" charset="0"/>
        </a:defRPr>
      </a:lvl2pPr>
      <a:lvl3pPr algn="ctr" rtl="0" eaLnBrk="0" fontAlgn="base" hangingPunct="0">
        <a:spcBef>
          <a:spcPct val="0"/>
        </a:spcBef>
        <a:spcAft>
          <a:spcPct val="0"/>
        </a:spcAft>
        <a:defRPr sz="3000">
          <a:solidFill>
            <a:schemeClr val="bg1"/>
          </a:solidFill>
          <a:latin typeface="Arial" charset="0"/>
        </a:defRPr>
      </a:lvl3pPr>
      <a:lvl4pPr algn="ctr" rtl="0" eaLnBrk="0" fontAlgn="base" hangingPunct="0">
        <a:spcBef>
          <a:spcPct val="0"/>
        </a:spcBef>
        <a:spcAft>
          <a:spcPct val="0"/>
        </a:spcAft>
        <a:defRPr sz="3000">
          <a:solidFill>
            <a:schemeClr val="bg1"/>
          </a:solidFill>
          <a:latin typeface="Arial" charset="0"/>
        </a:defRPr>
      </a:lvl4pPr>
      <a:lvl5pPr algn="ctr" rtl="0" eaLnBrk="0" fontAlgn="base" hangingPunct="0">
        <a:spcBef>
          <a:spcPct val="0"/>
        </a:spcBef>
        <a:spcAft>
          <a:spcPct val="0"/>
        </a:spcAft>
        <a:defRPr sz="3000">
          <a:solidFill>
            <a:schemeClr val="bg1"/>
          </a:solidFill>
          <a:latin typeface="Arial" charset="0"/>
        </a:defRPr>
      </a:lvl5pPr>
      <a:lvl6pPr marL="457200" algn="ctr" rtl="0" fontAlgn="base">
        <a:spcBef>
          <a:spcPct val="0"/>
        </a:spcBef>
        <a:spcAft>
          <a:spcPct val="0"/>
        </a:spcAft>
        <a:defRPr sz="3000">
          <a:solidFill>
            <a:schemeClr val="bg1"/>
          </a:solidFill>
          <a:latin typeface="Arial" charset="0"/>
        </a:defRPr>
      </a:lvl6pPr>
      <a:lvl7pPr marL="914400" algn="ctr" rtl="0" fontAlgn="base">
        <a:spcBef>
          <a:spcPct val="0"/>
        </a:spcBef>
        <a:spcAft>
          <a:spcPct val="0"/>
        </a:spcAft>
        <a:defRPr sz="3000">
          <a:solidFill>
            <a:schemeClr val="bg1"/>
          </a:solidFill>
          <a:latin typeface="Arial" charset="0"/>
        </a:defRPr>
      </a:lvl7pPr>
      <a:lvl8pPr marL="1371600" algn="ctr" rtl="0" fontAlgn="base">
        <a:spcBef>
          <a:spcPct val="0"/>
        </a:spcBef>
        <a:spcAft>
          <a:spcPct val="0"/>
        </a:spcAft>
        <a:defRPr sz="3000">
          <a:solidFill>
            <a:schemeClr val="bg1"/>
          </a:solidFill>
          <a:latin typeface="Arial" charset="0"/>
        </a:defRPr>
      </a:lvl8pPr>
      <a:lvl9pPr marL="1828800" algn="ctr"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3"/>
          <p:cNvSpPr>
            <a:spLocks noChangeArrowheads="1"/>
          </p:cNvSpPr>
          <p:nvPr/>
        </p:nvSpPr>
        <p:spPr bwMode="auto">
          <a:xfrm>
            <a:off x="5688418" y="1005957"/>
            <a:ext cx="3206595" cy="2902689"/>
          </a:xfrm>
          <a:prstGeom prst="rect">
            <a:avLst/>
          </a:prstGeom>
          <a:solidFill>
            <a:srgbClr val="A50021"/>
          </a:solidFill>
          <a:ln w="9525">
            <a:noFill/>
            <a:miter lim="800000"/>
            <a:headEnd/>
            <a:tailEnd/>
          </a:ln>
          <a:effectLst/>
        </p:spPr>
        <p:txBody>
          <a:bodyPr wrap="none" anchor="ctr">
            <a:prstTxWarp prst="textNoShape">
              <a:avLst/>
            </a:prstTxWarp>
          </a:bodyPr>
          <a:lstStyle/>
          <a:p>
            <a:pPr algn="ctr"/>
            <a:endParaRPr lang="en-US">
              <a:solidFill>
                <a:srgbClr val="A50021"/>
              </a:solidFill>
            </a:endParaRPr>
          </a:p>
        </p:txBody>
      </p:sp>
      <p:sp>
        <p:nvSpPr>
          <p:cNvPr id="2050" name="Text Box 3"/>
          <p:cNvSpPr txBox="1">
            <a:spLocks noChangeArrowheads="1"/>
          </p:cNvSpPr>
          <p:nvPr/>
        </p:nvSpPr>
        <p:spPr bwMode="auto">
          <a:xfrm>
            <a:off x="2257425" y="6337300"/>
            <a:ext cx="4267200" cy="307777"/>
          </a:xfrm>
          <a:prstGeom prst="rect">
            <a:avLst/>
          </a:prstGeom>
          <a:solidFill>
            <a:srgbClr val="0066CC"/>
          </a:solidFill>
          <a:ln w="9525">
            <a:noFill/>
            <a:miter lim="800000"/>
            <a:headEnd/>
            <a:tailEnd/>
          </a:ln>
        </p:spPr>
        <p:txBody>
          <a:bodyPr wrap="square">
            <a:prstTxWarp prst="textNoShape">
              <a:avLst/>
            </a:prstTxWarp>
            <a:spAutoFit/>
          </a:bodyPr>
          <a:lstStyle/>
          <a:p>
            <a:pPr algn="ctr">
              <a:spcBef>
                <a:spcPct val="50000"/>
              </a:spcBef>
            </a:pPr>
            <a:r>
              <a:rPr lang="en-US" sz="1400" b="1" dirty="0">
                <a:solidFill>
                  <a:schemeClr val="bg1"/>
                </a:solidFill>
              </a:rPr>
              <a:t>Support: </a:t>
            </a:r>
            <a:r>
              <a:rPr lang="en-US" sz="1400" b="1" dirty="0" smtClean="0">
                <a:solidFill>
                  <a:schemeClr val="bg1"/>
                </a:solidFill>
              </a:rPr>
              <a:t>Primary </a:t>
            </a:r>
            <a:r>
              <a:rPr lang="en-US" sz="1400" b="1" dirty="0">
                <a:solidFill>
                  <a:schemeClr val="bg1"/>
                </a:solidFill>
              </a:rPr>
              <a:t>NSF MRSEC </a:t>
            </a:r>
            <a:r>
              <a:rPr lang="en-US" sz="1400" b="1" dirty="0" smtClean="0">
                <a:solidFill>
                  <a:schemeClr val="bg1"/>
                </a:solidFill>
              </a:rPr>
              <a:t>DMR-11-20901</a:t>
            </a:r>
            <a:endParaRPr lang="en-US" sz="1400" b="1" dirty="0">
              <a:solidFill>
                <a:schemeClr val="bg1"/>
              </a:solidFill>
            </a:endParaRPr>
          </a:p>
        </p:txBody>
      </p:sp>
      <p:pic>
        <p:nvPicPr>
          <p:cNvPr id="2051" name="Picture 4" descr="nsf4c"/>
          <p:cNvPicPr>
            <a:picLocks noChangeAspect="1" noChangeArrowheads="1"/>
          </p:cNvPicPr>
          <p:nvPr/>
        </p:nvPicPr>
        <p:blipFill>
          <a:blip r:embed="rId3" cstate="print">
            <a:lum contrast="24000"/>
          </a:blip>
          <a:srcRect/>
          <a:stretch>
            <a:fillRect/>
          </a:stretch>
        </p:blipFill>
        <p:spPr bwMode="auto">
          <a:xfrm>
            <a:off x="8153400" y="5410200"/>
            <a:ext cx="838200" cy="838200"/>
          </a:xfrm>
          <a:prstGeom prst="rect">
            <a:avLst/>
          </a:prstGeom>
          <a:noFill/>
          <a:ln w="9525">
            <a:noFill/>
            <a:miter lim="800000"/>
            <a:headEnd/>
            <a:tailEnd/>
          </a:ln>
        </p:spPr>
      </p:pic>
      <p:sp>
        <p:nvSpPr>
          <p:cNvPr id="2053" name="Text Box 6"/>
          <p:cNvSpPr txBox="1">
            <a:spLocks noChangeArrowheads="1"/>
          </p:cNvSpPr>
          <p:nvPr/>
        </p:nvSpPr>
        <p:spPr bwMode="auto">
          <a:xfrm>
            <a:off x="4800600" y="5018050"/>
            <a:ext cx="4038600" cy="244475"/>
          </a:xfrm>
          <a:prstGeom prst="rect">
            <a:avLst/>
          </a:prstGeom>
          <a:noFill/>
          <a:ln w="9525">
            <a:noFill/>
            <a:miter lim="800000"/>
            <a:headEnd/>
            <a:tailEnd/>
          </a:ln>
        </p:spPr>
        <p:txBody>
          <a:bodyPr>
            <a:prstTxWarp prst="textNoShape">
              <a:avLst/>
            </a:prstTxWarp>
            <a:spAutoFit/>
          </a:bodyPr>
          <a:lstStyle/>
          <a:p>
            <a:r>
              <a:rPr lang="en-US" sz="1000">
                <a:solidFill>
                  <a:schemeClr val="bg1"/>
                </a:solidFill>
              </a:rPr>
              <a:t> </a:t>
            </a:r>
          </a:p>
        </p:txBody>
      </p:sp>
      <p:sp>
        <p:nvSpPr>
          <p:cNvPr id="2055" name="TextBox 55"/>
          <p:cNvSpPr txBox="1">
            <a:spLocks noChangeArrowheads="1"/>
          </p:cNvSpPr>
          <p:nvPr/>
        </p:nvSpPr>
        <p:spPr bwMode="auto">
          <a:xfrm>
            <a:off x="784225" y="4695825"/>
            <a:ext cx="2109788" cy="244475"/>
          </a:xfrm>
          <a:prstGeom prst="rect">
            <a:avLst/>
          </a:prstGeom>
          <a:noFill/>
          <a:ln w="9525">
            <a:noFill/>
            <a:miter lim="800000"/>
            <a:headEnd/>
            <a:tailEnd/>
          </a:ln>
        </p:spPr>
        <p:txBody>
          <a:bodyPr>
            <a:prstTxWarp prst="textNoShape">
              <a:avLst/>
            </a:prstTxWarp>
            <a:spAutoFit/>
          </a:bodyPr>
          <a:lstStyle/>
          <a:p>
            <a:r>
              <a:rPr lang="en-US" sz="1000">
                <a:solidFill>
                  <a:schemeClr val="bg1"/>
                </a:solidFill>
              </a:rPr>
              <a:t> </a:t>
            </a:r>
          </a:p>
        </p:txBody>
      </p:sp>
      <p:sp>
        <p:nvSpPr>
          <p:cNvPr id="2082" name="Rectangle 8"/>
          <p:cNvSpPr>
            <a:spLocks noChangeArrowheads="1"/>
          </p:cNvSpPr>
          <p:nvPr/>
        </p:nvSpPr>
        <p:spPr bwMode="auto">
          <a:xfrm>
            <a:off x="115381" y="878215"/>
            <a:ext cx="3121817" cy="5262979"/>
          </a:xfrm>
          <a:prstGeom prst="rect">
            <a:avLst/>
          </a:prstGeom>
          <a:noFill/>
          <a:ln w="9525">
            <a:noFill/>
            <a:miter lim="800000"/>
            <a:headEnd/>
            <a:tailEnd/>
          </a:ln>
        </p:spPr>
        <p:txBody>
          <a:bodyPr wrap="square" anchor="ctr">
            <a:prstTxWarp prst="textNoShape">
              <a:avLst/>
            </a:prstTxWarp>
            <a:spAutoFit/>
          </a:bodyPr>
          <a:lstStyle/>
          <a:p>
            <a:pPr eaLnBrk="0" hangingPunct="0"/>
            <a:r>
              <a:rPr lang="en-US" sz="1600" dirty="0" smtClean="0">
                <a:solidFill>
                  <a:schemeClr val="bg1"/>
                </a:solidFill>
              </a:rPr>
              <a:t>Synthetic methods produce colloidal nanocrystals that are metallic, semiconducting, and insulating. These nanocrystals have been typically used to form only a single component in devices. </a:t>
            </a:r>
            <a:r>
              <a:rPr lang="en-US" sz="1600" dirty="0" smtClean="0">
                <a:solidFill>
                  <a:schemeClr val="bg1"/>
                </a:solidFill>
                <a:latin typeface="+mj-lt"/>
              </a:rPr>
              <a:t> </a:t>
            </a:r>
          </a:p>
          <a:p>
            <a:pPr eaLnBrk="0" hangingPunct="0"/>
            <a:endParaRPr lang="en-US" sz="1600" dirty="0">
              <a:solidFill>
                <a:schemeClr val="bg1"/>
              </a:solidFill>
              <a:latin typeface="+mj-lt"/>
            </a:endParaRPr>
          </a:p>
          <a:p>
            <a:pPr eaLnBrk="0" hangingPunct="0"/>
            <a:r>
              <a:rPr lang="en-US" sz="1600" dirty="0" smtClean="0">
                <a:solidFill>
                  <a:schemeClr val="bg1"/>
                </a:solidFill>
              </a:rPr>
              <a:t>IRG-4 has exploited the library of colloidal nanocrystals and designed the materials, surfaces, and interfaces to construct all the components of field-effect transistors. </a:t>
            </a:r>
          </a:p>
          <a:p>
            <a:pPr eaLnBrk="0" hangingPunct="0"/>
            <a:endParaRPr lang="en-US" sz="1600" dirty="0" smtClean="0">
              <a:solidFill>
                <a:schemeClr val="bg1"/>
              </a:solidFill>
            </a:endParaRPr>
          </a:p>
          <a:p>
            <a:pPr eaLnBrk="0" hangingPunct="0"/>
            <a:r>
              <a:rPr lang="en-US" sz="1600" dirty="0" smtClean="0">
                <a:solidFill>
                  <a:schemeClr val="bg1"/>
                </a:solidFill>
              </a:rPr>
              <a:t>The transistors are fabricated from solution over large areas and on flexible plastics and have excellent electrical performance.</a:t>
            </a:r>
          </a:p>
          <a:p>
            <a:pPr eaLnBrk="0" hangingPunct="0"/>
            <a:endParaRPr lang="en-US" sz="1600" dirty="0" smtClean="0">
              <a:solidFill>
                <a:schemeClr val="bg1"/>
              </a:solidFill>
            </a:endParaRPr>
          </a:p>
          <a:p>
            <a:pPr eaLnBrk="0" hangingPunct="0"/>
            <a:endParaRPr lang="en-US" sz="1600" dirty="0">
              <a:solidFill>
                <a:schemeClr val="bg1"/>
              </a:solidFill>
            </a:endParaRPr>
          </a:p>
        </p:txBody>
      </p:sp>
      <p:sp>
        <p:nvSpPr>
          <p:cNvPr id="31" name="Rectangle 2"/>
          <p:cNvSpPr txBox="1">
            <a:spLocks noChangeArrowheads="1"/>
          </p:cNvSpPr>
          <p:nvPr/>
        </p:nvSpPr>
        <p:spPr bwMode="auto">
          <a:xfrm>
            <a:off x="0" y="152400"/>
            <a:ext cx="9144000" cy="586800"/>
          </a:xfrm>
          <a:prstGeom prst="rect">
            <a:avLst/>
          </a:prstGeom>
          <a:solidFill>
            <a:srgbClr val="A50021"/>
          </a:solidFill>
          <a:ln w="9525">
            <a:noFill/>
            <a:miter lim="800000"/>
            <a:headEnd/>
            <a:tailEnd/>
          </a:ln>
          <a:effectLst/>
        </p:spPr>
        <p:txBody>
          <a:bodyPr wrap="square" tIns="9144" bIns="9144" anchor="ctr" anchorCtr="0">
            <a:prstTxWarp prst="textNoShape">
              <a:avLst/>
            </a:prstTxWarp>
            <a:noAutofit/>
          </a:bodyPr>
          <a:lstStyle/>
          <a:p>
            <a:pPr algn="ctr"/>
            <a:r>
              <a:rPr lang="en-US" sz="2100" b="1" dirty="0" smtClean="0">
                <a:solidFill>
                  <a:schemeClr val="bg1"/>
                </a:solidFill>
                <a:effectLst>
                  <a:outerShdw blurRad="38100" dist="38100" dir="2700000" algn="tl">
                    <a:srgbClr val="000000"/>
                  </a:outerShdw>
                </a:effectLst>
              </a:rPr>
              <a:t>All </a:t>
            </a:r>
            <a:r>
              <a:rPr lang="en-US" sz="2100" b="1" dirty="0" smtClean="0">
                <a:solidFill>
                  <a:schemeClr val="bg1"/>
                </a:solidFill>
                <a:effectLst>
                  <a:outerShdw blurRad="38100" dist="38100" dir="2700000" algn="tl">
                    <a:srgbClr val="000000"/>
                  </a:outerShdw>
                </a:effectLst>
              </a:rPr>
              <a:t>Nanocrystal Electronics</a:t>
            </a:r>
          </a:p>
          <a:p>
            <a:pPr algn="ctr"/>
            <a:r>
              <a:rPr lang="en-US" sz="1400" b="1" dirty="0" smtClean="0">
                <a:solidFill>
                  <a:schemeClr val="bg1"/>
                </a:solidFill>
                <a:effectLst>
                  <a:outerShdw blurRad="38100" dist="38100" dir="2700000" algn="tl">
                    <a:srgbClr val="000000"/>
                  </a:outerShdw>
                </a:effectLst>
              </a:rPr>
              <a:t>C.B</a:t>
            </a:r>
            <a:r>
              <a:rPr lang="en-US" sz="1400" b="1" dirty="0" smtClean="0">
                <a:solidFill>
                  <a:schemeClr val="bg1"/>
                </a:solidFill>
                <a:effectLst>
                  <a:outerShdw blurRad="38100" dist="38100" dir="2700000" algn="tl">
                    <a:srgbClr val="000000"/>
                  </a:outerShdw>
                </a:effectLst>
              </a:rPr>
              <a:t>. </a:t>
            </a:r>
            <a:r>
              <a:rPr lang="en-US" sz="1400" b="1" dirty="0" smtClean="0">
                <a:solidFill>
                  <a:schemeClr val="bg1"/>
                </a:solidFill>
                <a:effectLst>
                  <a:outerShdw blurRad="38100" dist="38100" dir="2700000" algn="tl">
                    <a:srgbClr val="000000"/>
                  </a:outerShdw>
                </a:effectLst>
              </a:rPr>
              <a:t>Murray</a:t>
            </a:r>
            <a:r>
              <a:rPr lang="en-US" sz="1400" dirty="0">
                <a:solidFill>
                  <a:schemeClr val="bg1"/>
                </a:solidFill>
                <a:effectLst>
                  <a:outerShdw blurRad="38100" dist="38100" dir="2700000" algn="tl">
                    <a:srgbClr val="000000"/>
                  </a:outerShdw>
                </a:effectLst>
              </a:rPr>
              <a:t> </a:t>
            </a:r>
            <a:r>
              <a:rPr lang="en-US" sz="1400" dirty="0" smtClean="0">
                <a:solidFill>
                  <a:schemeClr val="bg1"/>
                </a:solidFill>
                <a:effectLst>
                  <a:outerShdw blurRad="38100" dist="38100" dir="2700000" algn="tl">
                    <a:srgbClr val="000000"/>
                  </a:outerShdw>
                </a:effectLst>
              </a:rPr>
              <a:t>&amp;</a:t>
            </a:r>
            <a:r>
              <a:rPr lang="en-US" sz="1400" dirty="0" smtClean="0">
                <a:solidFill>
                  <a:schemeClr val="bg1"/>
                </a:solidFill>
                <a:effectLst>
                  <a:outerShdw blurRad="38100" dist="38100" dir="2700000" algn="tl">
                    <a:srgbClr val="000000"/>
                  </a:outerShdw>
                </a:effectLst>
              </a:rPr>
              <a:t> </a:t>
            </a:r>
            <a:r>
              <a:rPr lang="en-US" sz="1400" b="1" dirty="0" smtClean="0">
                <a:solidFill>
                  <a:schemeClr val="bg1"/>
                </a:solidFill>
                <a:effectLst>
                  <a:outerShdw blurRad="38100" dist="38100" dir="2700000" algn="tl">
                    <a:srgbClr val="000000"/>
                  </a:outerShdw>
                </a:effectLst>
              </a:rPr>
              <a:t>C.R. </a:t>
            </a:r>
            <a:r>
              <a:rPr lang="en-US" sz="1400" b="1" dirty="0" smtClean="0">
                <a:solidFill>
                  <a:schemeClr val="bg1"/>
                </a:solidFill>
                <a:effectLst>
                  <a:outerShdw blurRad="38100" dist="38100" dir="2700000" algn="tl">
                    <a:srgbClr val="000000"/>
                  </a:outerShdw>
                </a:effectLst>
              </a:rPr>
              <a:t>Kagan </a:t>
            </a:r>
            <a:r>
              <a:rPr lang="en-US" sz="1400" dirty="0" smtClean="0">
                <a:solidFill>
                  <a:schemeClr val="bg1"/>
                </a:solidFill>
                <a:effectLst>
                  <a:outerShdw blurRad="38100" dist="38100" dir="2700000" algn="tl">
                    <a:srgbClr val="000000"/>
                  </a:outerShdw>
                </a:effectLst>
              </a:rPr>
              <a:t>(IRG-4)</a:t>
            </a:r>
            <a:endParaRPr lang="en-US" sz="1400" dirty="0">
              <a:solidFill>
                <a:schemeClr val="bg1"/>
              </a:solidFill>
              <a:effectLst>
                <a:outerShdw blurRad="38100" dist="38100" dir="2700000" algn="tl">
                  <a:srgbClr val="000000"/>
                </a:outerShdw>
              </a:effectLst>
            </a:endParaRPr>
          </a:p>
        </p:txBody>
      </p:sp>
      <p:sp>
        <p:nvSpPr>
          <p:cNvPr id="2085" name="Text Box 37"/>
          <p:cNvSpPr txBox="1">
            <a:spLocks noChangeArrowheads="1"/>
          </p:cNvSpPr>
          <p:nvPr/>
        </p:nvSpPr>
        <p:spPr bwMode="auto">
          <a:xfrm>
            <a:off x="3405069" y="3878206"/>
            <a:ext cx="5486400" cy="1384995"/>
          </a:xfrm>
          <a:prstGeom prst="rect">
            <a:avLst/>
          </a:prstGeom>
          <a:noFill/>
          <a:ln w="9525">
            <a:noFill/>
            <a:miter lim="800000"/>
            <a:headEnd/>
            <a:tailEnd/>
          </a:ln>
          <a:effectLst/>
        </p:spPr>
        <p:txBody>
          <a:bodyPr wrap="square">
            <a:prstTxWarp prst="textNoShape">
              <a:avLst/>
            </a:prstTxWarp>
            <a:spAutoFit/>
          </a:bodyPr>
          <a:lstStyle/>
          <a:p>
            <a:pPr algn="just">
              <a:spcBef>
                <a:spcPct val="50000"/>
              </a:spcBef>
            </a:pPr>
            <a:r>
              <a:rPr lang="en-US" sz="1200" dirty="0" smtClean="0">
                <a:solidFill>
                  <a:schemeClr val="bg1"/>
                </a:solidFill>
                <a:latin typeface="+mn-lt"/>
              </a:rPr>
              <a:t>Colloidal nanocrystal inks of metallic silver, semiconducting cadmium selenide, and insulating aluminum oxide nanocrystals are used to construct the high conductivity electrodes, high mobility semiconductor channel layers, and high dielectric constant insulator layers of transistors. Colloidal indium nanocrystals are mixed into the silver nanocrystal inks to dope the semiconductor channel upon annealing. High mobility, all nanocrystal devices operating at low voltage are fabricated by solution-based </a:t>
            </a:r>
            <a:r>
              <a:rPr lang="en-US" sz="1200" smtClean="0">
                <a:solidFill>
                  <a:schemeClr val="bg1"/>
                </a:solidFill>
                <a:latin typeface="+mn-lt"/>
              </a:rPr>
              <a:t>methods over a </a:t>
            </a:r>
            <a:r>
              <a:rPr lang="en-US" sz="1200" dirty="0" smtClean="0">
                <a:solidFill>
                  <a:schemeClr val="bg1"/>
                </a:solidFill>
                <a:latin typeface="+mn-lt"/>
              </a:rPr>
              <a:t>large area on flexible plastics. </a:t>
            </a:r>
            <a:endParaRPr lang="en-US" sz="1200" dirty="0">
              <a:solidFill>
                <a:schemeClr val="bg1"/>
              </a:solidFill>
              <a:latin typeface="+mn-lt"/>
            </a:endParaRPr>
          </a:p>
        </p:txBody>
      </p:sp>
      <p:sp>
        <p:nvSpPr>
          <p:cNvPr id="16" name="Rectangle 8"/>
          <p:cNvSpPr>
            <a:spLocks noChangeArrowheads="1"/>
          </p:cNvSpPr>
          <p:nvPr/>
        </p:nvSpPr>
        <p:spPr bwMode="auto">
          <a:xfrm>
            <a:off x="3023706" y="5675411"/>
            <a:ext cx="5029200" cy="307777"/>
          </a:xfrm>
          <a:prstGeom prst="rect">
            <a:avLst/>
          </a:prstGeom>
          <a:noFill/>
          <a:ln w="9525">
            <a:noFill/>
            <a:miter lim="800000"/>
            <a:headEnd/>
            <a:tailEnd/>
          </a:ln>
        </p:spPr>
        <p:txBody>
          <a:bodyPr wrap="square" anchor="ctr">
            <a:prstTxWarp prst="textNoShape">
              <a:avLst/>
            </a:prstTxWarp>
            <a:spAutoFit/>
          </a:bodyPr>
          <a:lstStyle/>
          <a:p>
            <a:pPr eaLnBrk="0" hangingPunct="0"/>
            <a:r>
              <a:rPr lang="en-US" sz="1400" dirty="0" smtClean="0">
                <a:solidFill>
                  <a:srgbClr val="FFFFFF"/>
                </a:solidFill>
                <a:latin typeface="+mj-lt"/>
              </a:rPr>
              <a:t>This work was published in  </a:t>
            </a:r>
            <a:r>
              <a:rPr lang="de-DE" sz="1400" i="1" dirty="0" smtClean="0">
                <a:solidFill>
                  <a:srgbClr val="FFFFFF"/>
                </a:solidFill>
                <a:latin typeface="+mj-lt"/>
              </a:rPr>
              <a:t>Science</a:t>
            </a:r>
            <a:r>
              <a:rPr lang="de-DE" sz="1400" i="1" dirty="0">
                <a:solidFill>
                  <a:srgbClr val="FFFFFF"/>
                </a:solidFill>
                <a:latin typeface="+mj-lt"/>
              </a:rPr>
              <a:t>,</a:t>
            </a:r>
            <a:r>
              <a:rPr lang="de-DE" sz="1400" i="1" dirty="0" smtClean="0">
                <a:solidFill>
                  <a:srgbClr val="FFFFFF"/>
                </a:solidFill>
                <a:latin typeface="+mj-lt"/>
              </a:rPr>
              <a:t> 352, 205-208 (2016).</a:t>
            </a:r>
            <a:endParaRPr lang="en-US" sz="1400" dirty="0">
              <a:solidFill>
                <a:srgbClr val="FFFFFF"/>
              </a:solidFill>
              <a:latin typeface="+mj-lt"/>
            </a:endParaRPr>
          </a:p>
        </p:txBody>
      </p:sp>
      <p:grpSp>
        <p:nvGrpSpPr>
          <p:cNvPr id="11" name="Group 10"/>
          <p:cNvGrpSpPr>
            <a:grpSpLocks noChangeAspect="1"/>
          </p:cNvGrpSpPr>
          <p:nvPr/>
        </p:nvGrpSpPr>
        <p:grpSpPr>
          <a:xfrm>
            <a:off x="3360821" y="919125"/>
            <a:ext cx="5486400" cy="2971512"/>
            <a:chOff x="1536643" y="896069"/>
            <a:chExt cx="10298549" cy="557784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643" y="973429"/>
              <a:ext cx="4087368" cy="548640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52113"/>
            <a:stretch/>
          </p:blipFill>
          <p:spPr>
            <a:xfrm>
              <a:off x="5718218" y="896069"/>
              <a:ext cx="6116974" cy="5577840"/>
            </a:xfrm>
            <a:prstGeom prst="rect">
              <a:avLst/>
            </a:prstGeom>
          </p:spPr>
        </p:pic>
      </p:grpSp>
      <p:sp>
        <p:nvSpPr>
          <p:cNvPr id="15" name="Rectangle 5"/>
          <p:cNvSpPr>
            <a:spLocks noChangeArrowheads="1"/>
          </p:cNvSpPr>
          <p:nvPr/>
        </p:nvSpPr>
        <p:spPr bwMode="auto">
          <a:xfrm>
            <a:off x="3306726" y="880508"/>
            <a:ext cx="5690190" cy="4453492"/>
          </a:xfrm>
          <a:prstGeom prst="rect">
            <a:avLst/>
          </a:prstGeom>
          <a:noFill/>
          <a:ln w="12700">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14810</TotalTime>
  <Words>190</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ＭＳ Ｐゴシック</vt:lpstr>
      <vt:lpstr>Arial</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felice</dc:creator>
  <cp:lastModifiedBy>Mark</cp:lastModifiedBy>
  <cp:revision>127</cp:revision>
  <dcterms:created xsi:type="dcterms:W3CDTF">2012-02-10T21:51:35Z</dcterms:created>
  <dcterms:modified xsi:type="dcterms:W3CDTF">2016-04-19T16:59:23Z</dcterms:modified>
</cp:coreProperties>
</file>