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F3C3"/>
    <a:srgbClr val="CCCCFF"/>
    <a:srgbClr val="FFFF00"/>
    <a:srgbClr val="FFCC00"/>
    <a:srgbClr val="3366FF"/>
    <a:srgbClr val="3399FF"/>
    <a:srgbClr val="00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2" autoAdjust="0"/>
    <p:restoredTop sz="92529" autoAdjust="0"/>
  </p:normalViewPr>
  <p:slideViewPr>
    <p:cSldViewPr showGuides="1">
      <p:cViewPr varScale="1">
        <p:scale>
          <a:sx n="90" d="100"/>
          <a:sy n="90" d="100"/>
        </p:scale>
        <p:origin x="106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0875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0238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19B1B241-5C7D-8847-9466-E90E5BB92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62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47041B-D35B-B644-B7A2-3A8687FC21FA}" type="slidenum">
              <a:rPr lang="en-US"/>
              <a:pPr/>
              <a:t>1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50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100000">
              <a:srgbClr val="182F7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587375" y="6553200"/>
            <a:ext cx="8556625" cy="271463"/>
          </a:xfrm>
          <a:prstGeom prst="rect">
            <a:avLst/>
          </a:prstGeom>
          <a:gradFill rotWithShape="0">
            <a:gsLst>
              <a:gs pos="0">
                <a:srgbClr val="573B9D"/>
              </a:gs>
              <a:gs pos="100000">
                <a:srgbClr val="00005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" rIns="91440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14" descr="lrsm_footer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16625"/>
            <a:ext cx="1752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5" descr="PENN_MRSEC_logo"/>
          <p:cNvPicPr>
            <a:picLocks noChangeAspect="1" noChangeArrowheads="1"/>
          </p:cNvPicPr>
          <p:nvPr userDrawn="1"/>
        </p:nvPicPr>
        <p:blipFill>
          <a:blip r:embed="rId14" cstate="print">
            <a:lum contrast="-12000"/>
          </a:blip>
          <a:srcRect/>
          <a:stretch>
            <a:fillRect/>
          </a:stretch>
        </p:blipFill>
        <p:spPr bwMode="auto">
          <a:xfrm>
            <a:off x="7543800" y="6324600"/>
            <a:ext cx="15097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218939" y="3176186"/>
            <a:ext cx="4848861" cy="2234014"/>
            <a:chOff x="304800" y="4166359"/>
            <a:chExt cx="4351020" cy="1727201"/>
          </a:xfrm>
        </p:grpSpPr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304800" y="4166359"/>
              <a:ext cx="4351020" cy="1727201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2953393" y="4263554"/>
              <a:ext cx="1618608" cy="1308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 smtClean="0">
                  <a:solidFill>
                    <a:srgbClr val="FFFFFF"/>
                  </a:solidFill>
                </a:rPr>
                <a:t>Fig</a:t>
              </a:r>
              <a:r>
                <a:rPr lang="en-US" sz="1000" dirty="0">
                  <a:solidFill>
                    <a:srgbClr val="FFFFFF"/>
                  </a:solidFill>
                </a:rPr>
                <a:t>. 2. </a:t>
              </a:r>
              <a:r>
                <a:rPr lang="en-US" sz="1000" dirty="0" smtClean="0">
                  <a:solidFill>
                    <a:srgbClr val="FFFFFF"/>
                  </a:solidFill>
                </a:rPr>
                <a:t> (</a:t>
              </a:r>
              <a:r>
                <a:rPr lang="en-US" sz="1000" i="1" dirty="0" smtClean="0">
                  <a:solidFill>
                    <a:srgbClr val="FFFFFF"/>
                  </a:solidFill>
                </a:rPr>
                <a:t>left</a:t>
              </a:r>
              <a:r>
                <a:rPr lang="en-US" sz="1000" dirty="0" smtClean="0">
                  <a:solidFill>
                    <a:srgbClr val="FFFFFF"/>
                  </a:solidFill>
                </a:rPr>
                <a:t>) A twisted escaped-radial (TER) director configuration; </a:t>
              </a:r>
              <a:r>
                <a:rPr lang="en-US" sz="1000" dirty="0" smtClean="0">
                  <a:solidFill>
                    <a:schemeClr val="bg1"/>
                  </a:solidFill>
                </a:rPr>
                <a:t>in the perspective view, yellow rods represent LC directors which escape to the left (West).  </a:t>
              </a:r>
              <a:r>
                <a:rPr lang="en-US" sz="1000" dirty="0" smtClean="0">
                  <a:solidFill>
                    <a:srgbClr val="FFFFFF"/>
                  </a:solidFill>
                </a:rPr>
                <a:t>(</a:t>
              </a:r>
              <a:r>
                <a:rPr lang="en-US" sz="1000" i="1" dirty="0" smtClean="0">
                  <a:solidFill>
                    <a:srgbClr val="FFFFFF"/>
                  </a:solidFill>
                </a:rPr>
                <a:t>right</a:t>
              </a:r>
              <a:r>
                <a:rPr lang="en-US" sz="1000" dirty="0" smtClean="0">
                  <a:solidFill>
                    <a:srgbClr val="FFFFFF"/>
                  </a:solidFill>
                </a:rPr>
                <a:t>) </a:t>
              </a:r>
              <a:r>
                <a:rPr lang="en-US" sz="1000" dirty="0">
                  <a:solidFill>
                    <a:schemeClr val="bg1"/>
                  </a:solidFill>
                </a:rPr>
                <a:t>Schematic </a:t>
              </a:r>
              <a:r>
                <a:rPr lang="en-US" sz="1000" dirty="0" smtClean="0">
                  <a:solidFill>
                    <a:schemeClr val="bg1"/>
                  </a:solidFill>
                </a:rPr>
                <a:t>diagram </a:t>
              </a:r>
              <a:r>
                <a:rPr lang="en-US" sz="1000" dirty="0">
                  <a:solidFill>
                    <a:schemeClr val="bg1"/>
                  </a:solidFill>
                </a:rPr>
                <a:t>of a radial defect </a:t>
              </a:r>
              <a:r>
                <a:rPr lang="en-US" sz="1000" dirty="0" smtClean="0">
                  <a:solidFill>
                    <a:schemeClr val="bg1"/>
                  </a:solidFill>
                </a:rPr>
                <a:t>between two chiral TER domains, and (</a:t>
              </a:r>
              <a:r>
                <a:rPr lang="en-US" sz="1000" i="1" dirty="0" smtClean="0">
                  <a:solidFill>
                    <a:schemeClr val="bg1"/>
                  </a:solidFill>
                </a:rPr>
                <a:t>top-right</a:t>
              </a:r>
              <a:r>
                <a:rPr lang="en-US" sz="1000" dirty="0" smtClean="0">
                  <a:solidFill>
                    <a:schemeClr val="bg1"/>
                  </a:solidFill>
                </a:rPr>
                <a:t>) polarization microscopy image of the corresponding defect</a:t>
              </a:r>
              <a:r>
                <a:rPr lang="en-US" sz="1000" dirty="0" smtClean="0">
                  <a:solidFill>
                    <a:srgbClr val="FFFFFF"/>
                  </a:solidFill>
                </a:rPr>
                <a:t>. 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>
              <a:off x="419100" y="4248909"/>
              <a:ext cx="2476500" cy="1593851"/>
            </a:xfrm>
            <a:prstGeom prst="rect">
              <a:avLst/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A5002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7351" y="4217160"/>
              <a:ext cx="2451740" cy="1553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87351" y="4236969"/>
              <a:ext cx="2451740" cy="1533212"/>
              <a:chOff x="-2494347" y="3876988"/>
              <a:chExt cx="2451740" cy="153321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-2494137" y="3876988"/>
                <a:ext cx="2451530" cy="1533212"/>
                <a:chOff x="2699916" y="3035324"/>
                <a:chExt cx="3927637" cy="2456385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99916" y="3035324"/>
                  <a:ext cx="1872084" cy="2456385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75610" y="3035324"/>
                  <a:ext cx="1951943" cy="2427796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-2494347" y="3880881"/>
                <a:ext cx="91679" cy="1023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133600" y="6400800"/>
            <a:ext cx="4648200" cy="30777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Primary support from NSF </a:t>
            </a:r>
            <a:r>
              <a:rPr lang="en-US" sz="1400" b="1" dirty="0">
                <a:solidFill>
                  <a:schemeClr val="bg1"/>
                </a:solidFill>
              </a:rPr>
              <a:t>MRSEC </a:t>
            </a:r>
            <a:r>
              <a:rPr lang="en-US" sz="1400" b="1" dirty="0" smtClean="0">
                <a:solidFill>
                  <a:schemeClr val="bg1"/>
                </a:solidFill>
              </a:rPr>
              <a:t>DMR-11-20901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051" name="Picture 4" descr="nsf4c"/>
          <p:cNvPicPr>
            <a:picLocks noChangeAspect="1" noChangeArrowheads="1"/>
          </p:cNvPicPr>
          <p:nvPr/>
        </p:nvPicPr>
        <p:blipFill>
          <a:blip r:embed="rId5" cstate="print">
            <a:lum contrast="24000"/>
          </a:blip>
          <a:srcRect/>
          <a:stretch>
            <a:fillRect/>
          </a:stretch>
        </p:blipFill>
        <p:spPr bwMode="auto">
          <a:xfrm>
            <a:off x="8153400" y="5410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2" name="Rectangle 8"/>
          <p:cNvSpPr>
            <a:spLocks noChangeArrowheads="1"/>
          </p:cNvSpPr>
          <p:nvPr/>
        </p:nvSpPr>
        <p:spPr bwMode="auto">
          <a:xfrm>
            <a:off x="162703" y="770725"/>
            <a:ext cx="3875897" cy="547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1300" dirty="0" err="1">
                <a:solidFill>
                  <a:schemeClr val="bg1"/>
                </a:solidFill>
              </a:rPr>
              <a:t>C</a:t>
            </a:r>
            <a:r>
              <a:rPr lang="en-US" sz="1300" dirty="0" err="1" smtClean="0">
                <a:solidFill>
                  <a:schemeClr val="bg1"/>
                </a:solidFill>
              </a:rPr>
              <a:t>hromonic</a:t>
            </a:r>
            <a:r>
              <a:rPr lang="en-US" sz="1300" dirty="0" smtClean="0">
                <a:solidFill>
                  <a:schemeClr val="bg1"/>
                </a:solidFill>
              </a:rPr>
              <a:t> </a:t>
            </a:r>
            <a:r>
              <a:rPr lang="en-US" sz="1300" dirty="0">
                <a:solidFill>
                  <a:schemeClr val="bg1"/>
                </a:solidFill>
              </a:rPr>
              <a:t>liquid </a:t>
            </a:r>
            <a:r>
              <a:rPr lang="en-US" sz="1300" dirty="0" smtClean="0">
                <a:solidFill>
                  <a:schemeClr val="bg1"/>
                </a:solidFill>
              </a:rPr>
              <a:t>crystals (CLCs) </a:t>
            </a:r>
            <a:r>
              <a:rPr lang="en-US" sz="1300" dirty="0">
                <a:solidFill>
                  <a:schemeClr val="bg1"/>
                </a:solidFill>
              </a:rPr>
              <a:t>are different from typical </a:t>
            </a:r>
            <a:r>
              <a:rPr lang="en-US" sz="1300" dirty="0" smtClean="0">
                <a:solidFill>
                  <a:schemeClr val="bg1"/>
                </a:solidFill>
              </a:rPr>
              <a:t>LCs </a:t>
            </a:r>
            <a:r>
              <a:rPr lang="en-US" sz="1300" dirty="0">
                <a:solidFill>
                  <a:schemeClr val="bg1"/>
                </a:solidFill>
              </a:rPr>
              <a:t>used in </a:t>
            </a:r>
            <a:r>
              <a:rPr lang="en-US" sz="1300" dirty="0" smtClean="0">
                <a:solidFill>
                  <a:schemeClr val="bg1"/>
                </a:solidFill>
              </a:rPr>
              <a:t>displays</a:t>
            </a:r>
            <a:r>
              <a:rPr lang="en-US" sz="1300" dirty="0">
                <a:solidFill>
                  <a:schemeClr val="bg1"/>
                </a:solidFill>
              </a:rPr>
              <a:t>, in part because </a:t>
            </a:r>
            <a:r>
              <a:rPr lang="en-US" sz="1300" dirty="0" smtClean="0">
                <a:solidFill>
                  <a:schemeClr val="bg1"/>
                </a:solidFill>
              </a:rPr>
              <a:t>they </a:t>
            </a:r>
            <a:r>
              <a:rPr lang="en-US" sz="1300" dirty="0">
                <a:solidFill>
                  <a:schemeClr val="bg1"/>
                </a:solidFill>
              </a:rPr>
              <a:t>“</a:t>
            </a:r>
            <a:r>
              <a:rPr lang="en-US" sz="1300" dirty="0" smtClean="0">
                <a:solidFill>
                  <a:schemeClr val="bg1"/>
                </a:solidFill>
              </a:rPr>
              <a:t>live” in water and thus hold </a:t>
            </a:r>
            <a:r>
              <a:rPr lang="en-US" sz="1300" dirty="0">
                <a:solidFill>
                  <a:schemeClr val="bg1"/>
                </a:solidFill>
              </a:rPr>
              <a:t>untapped potential </a:t>
            </a:r>
            <a:r>
              <a:rPr lang="en-US" sz="1300" dirty="0" smtClean="0">
                <a:solidFill>
                  <a:schemeClr val="bg1"/>
                </a:solidFill>
              </a:rPr>
              <a:t>for coupling LC phenomenology with </a:t>
            </a:r>
            <a:r>
              <a:rPr lang="en-US" sz="1300" dirty="0">
                <a:solidFill>
                  <a:schemeClr val="bg1"/>
                </a:solidFill>
              </a:rPr>
              <a:t>biological </a:t>
            </a:r>
            <a:r>
              <a:rPr lang="en-US" sz="1300" dirty="0" smtClean="0">
                <a:solidFill>
                  <a:schemeClr val="bg1"/>
                </a:solidFill>
              </a:rPr>
              <a:t>media. Furthermore, CLCs twist very easily compared to bend and splay deformation, and the consequences of this giant elastic anisotropy are not well understood. Recently, </a:t>
            </a:r>
            <a:r>
              <a:rPr lang="en-US" sz="1300" b="1" dirty="0" smtClean="0">
                <a:solidFill>
                  <a:schemeClr val="bg1"/>
                </a:solidFill>
              </a:rPr>
              <a:t>Collings, </a:t>
            </a:r>
            <a:r>
              <a:rPr lang="en-US" sz="1300" b="1" dirty="0" err="1" smtClean="0">
                <a:solidFill>
                  <a:schemeClr val="bg1"/>
                </a:solidFill>
              </a:rPr>
              <a:t>Lubensky</a:t>
            </a:r>
            <a:r>
              <a:rPr lang="en-US" sz="1300" b="1" dirty="0" smtClean="0">
                <a:solidFill>
                  <a:schemeClr val="bg1"/>
                </a:solidFill>
              </a:rPr>
              <a:t>, Yodh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dirty="0" smtClean="0">
                <a:solidFill>
                  <a:schemeClr val="bg1"/>
                </a:solidFill>
              </a:rPr>
              <a:t>&amp;</a:t>
            </a:r>
            <a:r>
              <a:rPr lang="en-US" sz="1300" b="1" dirty="0" smtClean="0">
                <a:solidFill>
                  <a:schemeClr val="bg1"/>
                </a:solidFill>
              </a:rPr>
              <a:t> Johnson</a:t>
            </a:r>
            <a:r>
              <a:rPr lang="en-US" sz="1300" dirty="0" smtClean="0">
                <a:solidFill>
                  <a:schemeClr val="bg1"/>
                </a:solidFill>
              </a:rPr>
              <a:t> developed a new alignment layer for CLCs based on </a:t>
            </a:r>
            <a:r>
              <a:rPr lang="en-US" sz="1300" dirty="0" err="1" smtClean="0">
                <a:solidFill>
                  <a:schemeClr val="bg1"/>
                </a:solidFill>
              </a:rPr>
              <a:t>parylene</a:t>
            </a:r>
            <a:r>
              <a:rPr lang="en-US" sz="1300" dirty="0" smtClean="0">
                <a:solidFill>
                  <a:schemeClr val="bg1"/>
                </a:solidFill>
              </a:rPr>
              <a:t> </a:t>
            </a:r>
            <a:r>
              <a:rPr lang="en-US" sz="1300" dirty="0">
                <a:solidFill>
                  <a:schemeClr val="bg1"/>
                </a:solidFill>
              </a:rPr>
              <a:t>(</a:t>
            </a:r>
            <a:r>
              <a:rPr lang="en-US" sz="1300" b="1" dirty="0">
                <a:solidFill>
                  <a:schemeClr val="bg1"/>
                </a:solidFill>
              </a:rPr>
              <a:t>Fig. </a:t>
            </a:r>
            <a:r>
              <a:rPr lang="en-US" sz="1300" b="1" dirty="0" smtClean="0">
                <a:solidFill>
                  <a:schemeClr val="bg1"/>
                </a:solidFill>
              </a:rPr>
              <a:t>1</a:t>
            </a:r>
            <a:r>
              <a:rPr lang="en-US" sz="1300" dirty="0" smtClean="0">
                <a:solidFill>
                  <a:schemeClr val="bg1"/>
                </a:solidFill>
              </a:rPr>
              <a:t>); it enabled </a:t>
            </a:r>
            <a:r>
              <a:rPr lang="en-US" sz="1300" dirty="0" err="1" smtClean="0">
                <a:solidFill>
                  <a:schemeClr val="bg1"/>
                </a:solidFill>
              </a:rPr>
              <a:t>homeotropic</a:t>
            </a:r>
            <a:r>
              <a:rPr lang="en-US" sz="1300" dirty="0" smtClean="0">
                <a:solidFill>
                  <a:schemeClr val="bg1"/>
                </a:solidFill>
              </a:rPr>
              <a:t> surface </a:t>
            </a:r>
            <a:r>
              <a:rPr lang="en-US" sz="1300" dirty="0">
                <a:solidFill>
                  <a:schemeClr val="bg1"/>
                </a:solidFill>
              </a:rPr>
              <a:t>anchoring </a:t>
            </a:r>
            <a:r>
              <a:rPr lang="en-US" sz="1300" dirty="0" smtClean="0">
                <a:solidFill>
                  <a:schemeClr val="bg1"/>
                </a:solidFill>
              </a:rPr>
              <a:t>(</a:t>
            </a:r>
            <a:r>
              <a:rPr lang="en-US" sz="1300" i="1" dirty="0" smtClean="0">
                <a:solidFill>
                  <a:schemeClr val="bg1"/>
                </a:solidFill>
              </a:rPr>
              <a:t>i.e., </a:t>
            </a:r>
            <a:r>
              <a:rPr lang="en-US" sz="1300" dirty="0">
                <a:solidFill>
                  <a:schemeClr val="bg1"/>
                </a:solidFill>
              </a:rPr>
              <a:t>perpendicular </a:t>
            </a:r>
            <a:r>
              <a:rPr lang="en-US" sz="1300" dirty="0" smtClean="0">
                <a:solidFill>
                  <a:schemeClr val="bg1"/>
                </a:solidFill>
              </a:rPr>
              <a:t>anchoring) </a:t>
            </a:r>
            <a:r>
              <a:rPr lang="en-US" sz="1300" b="1" dirty="0" smtClean="0">
                <a:solidFill>
                  <a:schemeClr val="bg1"/>
                </a:solidFill>
              </a:rPr>
              <a:t>[1]</a:t>
            </a:r>
            <a:r>
              <a:rPr lang="en-US" sz="1300" dirty="0" smtClean="0">
                <a:solidFill>
                  <a:schemeClr val="bg1"/>
                </a:solidFill>
              </a:rPr>
              <a:t>. 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smtClean="0">
                <a:solidFill>
                  <a:schemeClr val="bg1"/>
                </a:solidFill>
              </a:rPr>
              <a:t> </a:t>
            </a:r>
          </a:p>
          <a:p>
            <a:endParaRPr lang="en-US" sz="500" b="1" dirty="0">
              <a:solidFill>
                <a:schemeClr val="bg1"/>
              </a:solidFill>
            </a:endParaRPr>
          </a:p>
          <a:p>
            <a:pPr algn="just"/>
            <a:r>
              <a:rPr lang="en-US" sz="1300" b="1" dirty="0" smtClean="0">
                <a:solidFill>
                  <a:schemeClr val="bg1"/>
                </a:solidFill>
              </a:rPr>
              <a:t>Collings</a:t>
            </a:r>
            <a:r>
              <a:rPr lang="en-US" sz="1300" dirty="0">
                <a:solidFill>
                  <a:schemeClr val="bg1"/>
                </a:solidFill>
              </a:rPr>
              <a:t>,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</a:rPr>
              <a:t>Lubensky</a:t>
            </a:r>
            <a:r>
              <a:rPr lang="en-US" sz="1300" b="1" dirty="0" smtClean="0">
                <a:solidFill>
                  <a:schemeClr val="bg1"/>
                </a:solidFill>
              </a:rPr>
              <a:t> </a:t>
            </a:r>
            <a:r>
              <a:rPr lang="en-US" sz="1300" dirty="0">
                <a:solidFill>
                  <a:schemeClr val="bg1"/>
                </a:solidFill>
              </a:rPr>
              <a:t>&amp;</a:t>
            </a:r>
            <a:r>
              <a:rPr lang="en-US" sz="1300" dirty="0" smtClean="0">
                <a:solidFill>
                  <a:schemeClr val="bg1"/>
                </a:solidFill>
              </a:rPr>
              <a:t> </a:t>
            </a:r>
            <a:r>
              <a:rPr lang="en-US" sz="1300" b="1" dirty="0">
                <a:solidFill>
                  <a:schemeClr val="bg1"/>
                </a:solidFill>
              </a:rPr>
              <a:t>Yodh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smtClean="0">
                <a:solidFill>
                  <a:schemeClr val="bg1"/>
                </a:solidFill>
              </a:rPr>
              <a:t>applied the scheme to become the first to realize </a:t>
            </a:r>
            <a:r>
              <a:rPr lang="en-US" sz="1300" dirty="0" err="1">
                <a:solidFill>
                  <a:schemeClr val="bg1"/>
                </a:solidFill>
              </a:rPr>
              <a:t>homeotropic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smtClean="0">
                <a:solidFill>
                  <a:schemeClr val="bg1"/>
                </a:solidFill>
              </a:rPr>
              <a:t>surface alignment of CLCs in </a:t>
            </a:r>
            <a:r>
              <a:rPr lang="en-US" sz="1300" dirty="0">
                <a:solidFill>
                  <a:schemeClr val="bg1"/>
                </a:solidFill>
              </a:rPr>
              <a:t>geometries with </a:t>
            </a:r>
            <a:r>
              <a:rPr lang="en-US" sz="1300" dirty="0" smtClean="0">
                <a:solidFill>
                  <a:schemeClr val="bg1"/>
                </a:solidFill>
              </a:rPr>
              <a:t>curvature. In cylinders, the </a:t>
            </a:r>
            <a:r>
              <a:rPr lang="en-US" sz="1300" dirty="0">
                <a:solidFill>
                  <a:schemeClr val="bg1"/>
                </a:solidFill>
              </a:rPr>
              <a:t>interplay between </a:t>
            </a:r>
            <a:r>
              <a:rPr lang="en-US" sz="1300" dirty="0" smtClean="0">
                <a:solidFill>
                  <a:schemeClr val="bg1"/>
                </a:solidFill>
              </a:rPr>
              <a:t>anisotropic </a:t>
            </a:r>
            <a:r>
              <a:rPr lang="en-US" sz="1300" dirty="0">
                <a:solidFill>
                  <a:schemeClr val="bg1"/>
                </a:solidFill>
              </a:rPr>
              <a:t>elasticity, surface anchoring, </a:t>
            </a:r>
            <a:r>
              <a:rPr lang="en-US" sz="1300" dirty="0" smtClean="0">
                <a:solidFill>
                  <a:schemeClr val="bg1"/>
                </a:solidFill>
              </a:rPr>
              <a:t>and confinement geometry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smtClean="0">
                <a:solidFill>
                  <a:schemeClr val="bg1"/>
                </a:solidFill>
              </a:rPr>
              <a:t>caused the CLCs to adopt </a:t>
            </a:r>
            <a:r>
              <a:rPr lang="en-US" sz="1300" dirty="0">
                <a:solidFill>
                  <a:schemeClr val="bg1"/>
                </a:solidFill>
              </a:rPr>
              <a:t>chiral structures </a:t>
            </a:r>
            <a:r>
              <a:rPr lang="en-US" sz="1300" i="1" dirty="0" smtClean="0">
                <a:solidFill>
                  <a:schemeClr val="bg1"/>
                </a:solidFill>
              </a:rPr>
              <a:t>even though </a:t>
            </a:r>
            <a:r>
              <a:rPr lang="en-US" sz="1300" i="1" dirty="0">
                <a:solidFill>
                  <a:schemeClr val="bg1"/>
                </a:solidFill>
              </a:rPr>
              <a:t>they are achiral </a:t>
            </a:r>
            <a:r>
              <a:rPr lang="en-US" sz="1300" i="1" dirty="0" smtClean="0">
                <a:solidFill>
                  <a:schemeClr val="bg1"/>
                </a:solidFill>
              </a:rPr>
              <a:t>materials</a:t>
            </a:r>
            <a:r>
              <a:rPr lang="en-US" sz="1300" dirty="0" smtClean="0">
                <a:solidFill>
                  <a:schemeClr val="bg1"/>
                </a:solidFill>
              </a:rPr>
              <a:t> </a:t>
            </a:r>
            <a:r>
              <a:rPr lang="en-US" sz="1300" b="1" dirty="0" smtClean="0">
                <a:solidFill>
                  <a:schemeClr val="bg1"/>
                </a:solidFill>
              </a:rPr>
              <a:t>[2]</a:t>
            </a:r>
            <a:r>
              <a:rPr lang="en-US" sz="1300" dirty="0" smtClean="0">
                <a:solidFill>
                  <a:schemeClr val="bg1"/>
                </a:solidFill>
              </a:rPr>
              <a:t>. </a:t>
            </a:r>
            <a:r>
              <a:rPr lang="en-US" sz="1300" dirty="0">
                <a:solidFill>
                  <a:schemeClr val="bg1"/>
                </a:solidFill>
              </a:rPr>
              <a:t>E</a:t>
            </a:r>
            <a:r>
              <a:rPr lang="en-US" sz="1300" dirty="0" smtClean="0">
                <a:solidFill>
                  <a:schemeClr val="bg1"/>
                </a:solidFill>
              </a:rPr>
              <a:t>xperiments in cylinders discovered </a:t>
            </a:r>
            <a:r>
              <a:rPr lang="en-US" sz="1300" dirty="0">
                <a:solidFill>
                  <a:schemeClr val="bg1"/>
                </a:solidFill>
              </a:rPr>
              <a:t>a new LC </a:t>
            </a:r>
            <a:r>
              <a:rPr lang="en-US" sz="1300" dirty="0" smtClean="0">
                <a:solidFill>
                  <a:schemeClr val="bg1"/>
                </a:solidFill>
              </a:rPr>
              <a:t>structure, </a:t>
            </a:r>
            <a:r>
              <a:rPr lang="en-US" sz="1300" dirty="0">
                <a:solidFill>
                  <a:schemeClr val="bg1"/>
                </a:solidFill>
              </a:rPr>
              <a:t>the </a:t>
            </a:r>
            <a:r>
              <a:rPr lang="en-US" sz="1300" i="1" dirty="0" smtClean="0">
                <a:solidFill>
                  <a:schemeClr val="bg1"/>
                </a:solidFill>
              </a:rPr>
              <a:t>twisted escaped-radial </a:t>
            </a:r>
            <a:r>
              <a:rPr lang="en-US" sz="1300" dirty="0" smtClean="0">
                <a:solidFill>
                  <a:schemeClr val="bg1"/>
                </a:solidFill>
              </a:rPr>
              <a:t>configuration, and new </a:t>
            </a:r>
            <a:r>
              <a:rPr lang="en-US" sz="1300" dirty="0">
                <a:solidFill>
                  <a:schemeClr val="bg1"/>
                </a:solidFill>
              </a:rPr>
              <a:t>classes of topological defects that arise because twist-handedness and </a:t>
            </a:r>
            <a:r>
              <a:rPr lang="en-US" sz="1300" dirty="0" smtClean="0">
                <a:solidFill>
                  <a:schemeClr val="bg1"/>
                </a:solidFill>
              </a:rPr>
              <a:t>escape-direction </a:t>
            </a:r>
            <a:r>
              <a:rPr lang="en-US" sz="1300" dirty="0">
                <a:solidFill>
                  <a:schemeClr val="bg1"/>
                </a:solidFill>
              </a:rPr>
              <a:t>can </a:t>
            </a:r>
            <a:r>
              <a:rPr lang="en-US" sz="1300" dirty="0" smtClean="0">
                <a:solidFill>
                  <a:schemeClr val="bg1"/>
                </a:solidFill>
              </a:rPr>
              <a:t>be </a:t>
            </a:r>
            <a:r>
              <a:rPr lang="en-US" sz="1300" dirty="0">
                <a:solidFill>
                  <a:schemeClr val="bg1"/>
                </a:solidFill>
              </a:rPr>
              <a:t>different (</a:t>
            </a:r>
            <a:r>
              <a:rPr lang="en-US" sz="1300" b="1" dirty="0">
                <a:solidFill>
                  <a:schemeClr val="bg1"/>
                </a:solidFill>
              </a:rPr>
              <a:t>Fig. 2</a:t>
            </a:r>
            <a:r>
              <a:rPr lang="en-US" sz="1300" dirty="0">
                <a:solidFill>
                  <a:schemeClr val="bg1"/>
                </a:solidFill>
              </a:rPr>
              <a:t>). </a:t>
            </a:r>
            <a:r>
              <a:rPr lang="en-US" sz="1300" dirty="0" smtClean="0">
                <a:solidFill>
                  <a:schemeClr val="bg1"/>
                </a:solidFill>
              </a:rPr>
              <a:t>The work teaches about the origins </a:t>
            </a:r>
            <a:r>
              <a:rPr lang="en-US" sz="1300" dirty="0">
                <a:solidFill>
                  <a:schemeClr val="bg1"/>
                </a:solidFill>
              </a:rPr>
              <a:t>of chirality or “</a:t>
            </a:r>
            <a:r>
              <a:rPr lang="en-US" sz="1300" dirty="0" smtClean="0">
                <a:solidFill>
                  <a:schemeClr val="bg1"/>
                </a:solidFill>
              </a:rPr>
              <a:t>handedness,” and it suggests a novel mechanism for how nature can </a:t>
            </a:r>
            <a:r>
              <a:rPr lang="en-US" sz="1300" dirty="0">
                <a:solidFill>
                  <a:schemeClr val="bg1"/>
                </a:solidFill>
              </a:rPr>
              <a:t>be exploited to create </a:t>
            </a:r>
            <a:r>
              <a:rPr lang="en-US" sz="1300" dirty="0" smtClean="0">
                <a:solidFill>
                  <a:schemeClr val="bg1"/>
                </a:solidFill>
              </a:rPr>
              <a:t>right- and left-handed functional structures.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87958"/>
            <a:ext cx="9144000" cy="610542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9144" bIns="9144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 Alignment and Handedness of </a:t>
            </a:r>
            <a:r>
              <a:rPr lang="en-US" sz="2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Chromonic</a:t>
            </a:r>
            <a:r>
              <a:rPr 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Liquid Crystals</a:t>
            </a:r>
            <a:br>
              <a:rPr 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Collings, Tom </a:t>
            </a:r>
            <a:r>
              <a:rPr lang="en-US" sz="1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Lubensky</a:t>
            </a: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Arjun Yodh (IRG-1) &amp; Alan T. Johnson (Seed) 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2141" y="5710191"/>
            <a:ext cx="2881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[1] </a:t>
            </a:r>
            <a:r>
              <a:rPr lang="en-US" sz="1200" dirty="0">
                <a:solidFill>
                  <a:schemeClr val="bg1"/>
                </a:solidFill>
              </a:rPr>
              <a:t>J</a:t>
            </a:r>
            <a:r>
              <a:rPr lang="en-US" sz="1200" dirty="0" smtClean="0">
                <a:solidFill>
                  <a:schemeClr val="bg1"/>
                </a:solidFill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</a:rPr>
              <a:t>Jeong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i="1" dirty="0" smtClean="0">
                <a:solidFill>
                  <a:schemeClr val="bg1"/>
                </a:solidFill>
              </a:rPr>
              <a:t>et al.</a:t>
            </a:r>
            <a:r>
              <a:rPr lang="en-US" sz="1200" dirty="0" smtClean="0">
                <a:solidFill>
                  <a:schemeClr val="bg1"/>
                </a:solidFill>
              </a:rPr>
              <a:t> (</a:t>
            </a:r>
            <a:r>
              <a:rPr lang="en-US" sz="1200" i="1" dirty="0" smtClean="0">
                <a:solidFill>
                  <a:schemeClr val="bg1"/>
                </a:solidFill>
              </a:rPr>
              <a:t>Langmuir</a:t>
            </a:r>
            <a:r>
              <a:rPr lang="en-US" sz="1200" dirty="0" smtClean="0">
                <a:solidFill>
                  <a:schemeClr val="bg1"/>
                </a:solidFill>
              </a:rPr>
              <a:t>, 2014)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[</a:t>
            </a:r>
            <a:r>
              <a:rPr lang="en-US" sz="1200" dirty="0">
                <a:solidFill>
                  <a:schemeClr val="bg1"/>
                </a:solidFill>
              </a:rPr>
              <a:t>2</a:t>
            </a:r>
            <a:r>
              <a:rPr lang="en-US" sz="1200" dirty="0" smtClean="0">
                <a:solidFill>
                  <a:schemeClr val="bg1"/>
                </a:solidFill>
              </a:rPr>
              <a:t>] J. </a:t>
            </a:r>
            <a:r>
              <a:rPr lang="en-US" sz="1200" dirty="0" err="1" smtClean="0">
                <a:solidFill>
                  <a:schemeClr val="bg1"/>
                </a:solidFill>
              </a:rPr>
              <a:t>Jeong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i="1" dirty="0" smtClean="0">
                <a:solidFill>
                  <a:schemeClr val="bg1"/>
                </a:solidFill>
              </a:rPr>
              <a:t>et al.</a:t>
            </a:r>
            <a:r>
              <a:rPr lang="en-US" sz="1200" dirty="0" smtClean="0">
                <a:solidFill>
                  <a:schemeClr val="bg1"/>
                </a:solidFill>
              </a:rPr>
              <a:t>, (under review 2015).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4183380" y="845819"/>
            <a:ext cx="4884420" cy="20945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4433896" y="2397761"/>
            <a:ext cx="4557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Fig. 1. (</a:t>
            </a:r>
            <a:r>
              <a:rPr lang="en-US" sz="1000" i="1" dirty="0" smtClean="0">
                <a:solidFill>
                  <a:schemeClr val="bg1"/>
                </a:solidFill>
              </a:rPr>
              <a:t>left</a:t>
            </a:r>
            <a:r>
              <a:rPr lang="en-US" sz="1000" dirty="0" smtClean="0">
                <a:solidFill>
                  <a:schemeClr val="bg1"/>
                </a:solidFill>
              </a:rPr>
              <a:t>) </a:t>
            </a:r>
            <a:r>
              <a:rPr lang="en-US" sz="1000" dirty="0" err="1" smtClean="0">
                <a:solidFill>
                  <a:schemeClr val="bg1"/>
                </a:solidFill>
              </a:rPr>
              <a:t>Homeotropic</a:t>
            </a:r>
            <a:r>
              <a:rPr lang="en-US" sz="1000" dirty="0" smtClean="0">
                <a:solidFill>
                  <a:schemeClr val="bg1"/>
                </a:solidFill>
              </a:rPr>
              <a:t> (perpendicular) versus planar (parallel) alignment of </a:t>
            </a:r>
            <a:r>
              <a:rPr lang="en-US" sz="1000" dirty="0" err="1" smtClean="0">
                <a:solidFill>
                  <a:schemeClr val="bg1"/>
                </a:solidFill>
              </a:rPr>
              <a:t>chromonic</a:t>
            </a:r>
            <a:r>
              <a:rPr lang="en-US" sz="1000" dirty="0" smtClean="0">
                <a:solidFill>
                  <a:schemeClr val="bg1"/>
                </a:solidFill>
              </a:rPr>
              <a:t> liquid crystals due to surface alignment layers. (</a:t>
            </a:r>
            <a:r>
              <a:rPr lang="en-US" sz="1000" i="1" dirty="0" smtClean="0">
                <a:solidFill>
                  <a:schemeClr val="bg1"/>
                </a:solidFill>
              </a:rPr>
              <a:t>right</a:t>
            </a:r>
            <a:r>
              <a:rPr lang="en-US" sz="1000" dirty="0" smtClean="0">
                <a:solidFill>
                  <a:schemeClr val="bg1"/>
                </a:solidFill>
              </a:rPr>
              <a:t>) Snapshot </a:t>
            </a:r>
            <a:r>
              <a:rPr lang="en-US" sz="1000" dirty="0">
                <a:solidFill>
                  <a:schemeClr val="bg1"/>
                </a:solidFill>
              </a:rPr>
              <a:t>of </a:t>
            </a:r>
            <a:r>
              <a:rPr lang="en-US" sz="1000" dirty="0" smtClean="0">
                <a:solidFill>
                  <a:schemeClr val="bg1"/>
                </a:solidFill>
              </a:rPr>
              <a:t>transient stripe texture of CLCs in a capillary with </a:t>
            </a:r>
            <a:r>
              <a:rPr lang="en-US" sz="1000" dirty="0" err="1" smtClean="0">
                <a:solidFill>
                  <a:schemeClr val="bg1"/>
                </a:solidFill>
              </a:rPr>
              <a:t>homeotropic</a:t>
            </a:r>
            <a:r>
              <a:rPr lang="en-US" sz="1000" dirty="0" smtClean="0">
                <a:solidFill>
                  <a:schemeClr val="bg1"/>
                </a:solidFill>
              </a:rPr>
              <a:t> alignment.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267200" y="901692"/>
            <a:ext cx="4770120" cy="1498607"/>
            <a:chOff x="1402080" y="693420"/>
            <a:chExt cx="5433060" cy="1706880"/>
          </a:xfrm>
        </p:grpSpPr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1445062" y="751753"/>
              <a:ext cx="5390078" cy="1648547"/>
            </a:xfrm>
            <a:prstGeom prst="rect">
              <a:avLst/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A5002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02080" y="693420"/>
              <a:ext cx="5372100" cy="1653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5062" y="728941"/>
              <a:ext cx="3665220" cy="1575032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5151446" y="724337"/>
              <a:ext cx="1573527" cy="1561663"/>
              <a:chOff x="5151446" y="724337"/>
              <a:chExt cx="1573527" cy="156166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51446" y="724337"/>
                <a:ext cx="1573527" cy="1561663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166360" y="746760"/>
                <a:ext cx="320040" cy="2438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79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370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ＭＳ Ｐゴシック</vt:lpstr>
      <vt:lpstr>Arial</vt:lpstr>
      <vt:lpstr>Default Design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felice</dc:creator>
  <cp:lastModifiedBy>DOROTHEA COLEMAN</cp:lastModifiedBy>
  <cp:revision>177</cp:revision>
  <dcterms:created xsi:type="dcterms:W3CDTF">2013-01-12T16:23:18Z</dcterms:created>
  <dcterms:modified xsi:type="dcterms:W3CDTF">2015-02-03T17:10:49Z</dcterms:modified>
</cp:coreProperties>
</file>