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F3C3"/>
    <a:srgbClr val="CCCCFF"/>
    <a:srgbClr val="FFFF00"/>
    <a:srgbClr val="FFCC00"/>
    <a:srgbClr val="3366FF"/>
    <a:srgbClr val="3399FF"/>
    <a:srgbClr val="00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6412" autoAdjust="0"/>
  </p:normalViewPr>
  <p:slideViewPr>
    <p:cSldViewPr showGuides="1">
      <p:cViewPr varScale="1">
        <p:scale>
          <a:sx n="108" d="100"/>
          <a:sy n="108" d="100"/>
        </p:scale>
        <p:origin x="36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p14="http://schemas.microsoft.com/office/powerpoint/2010/main" val="1156456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spcBef>
                <a:spcPct val="0"/>
              </a:spcBef>
            </a:pPr>
            <a:r>
              <a:rPr lang="en-US" dirty="0" smtClean="0">
                <a:latin typeface="Arial" pitchFamily="1" charset="0"/>
              </a:rPr>
              <a:t>Technical Explanation if needed</a:t>
            </a:r>
            <a:endParaRPr lang="en-US" dirty="0">
              <a:latin typeface="Arial" pitchFamily="1" charset="0"/>
            </a:endParaRPr>
          </a:p>
        </p:txBody>
      </p:sp>
    </p:spTree>
    <p:extLst>
      <p:ext uri="{BB962C8B-B14F-4D97-AF65-F5344CB8AC3E}">
        <p14:creationId xmlns:p14="http://schemas.microsoft.com/office/powerpoint/2010/main" val="41251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3"/>
          <p:cNvSpPr>
            <a:spLocks noChangeArrowheads="1"/>
          </p:cNvSpPr>
          <p:nvPr/>
        </p:nvSpPr>
        <p:spPr bwMode="auto">
          <a:xfrm>
            <a:off x="905522" y="3491698"/>
            <a:ext cx="3971296" cy="2680502"/>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2050" name="Text Box 3"/>
          <p:cNvSpPr txBox="1">
            <a:spLocks noChangeArrowheads="1"/>
          </p:cNvSpPr>
          <p:nvPr/>
        </p:nvSpPr>
        <p:spPr bwMode="auto">
          <a:xfrm>
            <a:off x="2303755" y="6396854"/>
            <a:ext cx="40386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5" name="TextBox 55"/>
          <p:cNvSpPr txBox="1">
            <a:spLocks noChangeArrowheads="1"/>
          </p:cNvSpPr>
          <p:nvPr/>
        </p:nvSpPr>
        <p:spPr bwMode="auto">
          <a:xfrm>
            <a:off x="7842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2" name="Rectangle 8"/>
          <p:cNvSpPr>
            <a:spLocks noChangeArrowheads="1"/>
          </p:cNvSpPr>
          <p:nvPr/>
        </p:nvSpPr>
        <p:spPr bwMode="auto">
          <a:xfrm>
            <a:off x="194625" y="984678"/>
            <a:ext cx="4964113" cy="2246769"/>
          </a:xfrm>
          <a:prstGeom prst="rect">
            <a:avLst/>
          </a:prstGeom>
          <a:noFill/>
          <a:ln w="9525">
            <a:noFill/>
            <a:miter lim="800000"/>
            <a:headEnd/>
            <a:tailEnd/>
          </a:ln>
        </p:spPr>
        <p:txBody>
          <a:bodyPr wrap="square" anchor="ctr">
            <a:prstTxWarp prst="textNoShape">
              <a:avLst/>
            </a:prstTxWarp>
            <a:spAutoFit/>
          </a:bodyPr>
          <a:lstStyle/>
          <a:p>
            <a:pPr eaLnBrk="0" hangingPunct="0"/>
            <a:r>
              <a:rPr lang="en-US" sz="1400" dirty="0" err="1" smtClean="0">
                <a:solidFill>
                  <a:srgbClr val="FFFFFF"/>
                </a:solidFill>
                <a:latin typeface="+mj-lt"/>
              </a:rPr>
              <a:t>Dendrimers</a:t>
            </a:r>
            <a:r>
              <a:rPr lang="en-US" sz="1400" dirty="0" smtClean="0">
                <a:solidFill>
                  <a:srgbClr val="FFFFFF"/>
                </a:solidFill>
                <a:latin typeface="+mj-lt"/>
              </a:rPr>
              <a:t> are branched molecules of precise chemistry, and Janus-</a:t>
            </a:r>
            <a:r>
              <a:rPr lang="en-US" sz="1400" dirty="0" err="1" smtClean="0">
                <a:solidFill>
                  <a:srgbClr val="FFFFFF"/>
                </a:solidFill>
                <a:latin typeface="+mj-lt"/>
              </a:rPr>
              <a:t>dendrimers</a:t>
            </a:r>
            <a:r>
              <a:rPr lang="en-US" sz="1400" dirty="0" smtClean="0">
                <a:solidFill>
                  <a:srgbClr val="FFFFFF"/>
                </a:solidFill>
                <a:latin typeface="+mj-lt"/>
              </a:rPr>
              <a:t> are </a:t>
            </a:r>
            <a:r>
              <a:rPr lang="en-US" sz="1400" dirty="0" err="1" smtClean="0">
                <a:solidFill>
                  <a:srgbClr val="FFFFFF"/>
                </a:solidFill>
                <a:latin typeface="+mj-lt"/>
              </a:rPr>
              <a:t>dendrimers</a:t>
            </a:r>
            <a:r>
              <a:rPr lang="en-US" sz="1400" dirty="0" smtClean="0">
                <a:solidFill>
                  <a:srgbClr val="FFFFFF"/>
                </a:solidFill>
                <a:latin typeface="+mj-lt"/>
              </a:rPr>
              <a:t> that have two distinct faces, with unique chemistry corresponding to each face. Here, we made a library of carbohydrate containing </a:t>
            </a:r>
            <a:r>
              <a:rPr lang="en-US" sz="1400" dirty="0" err="1" smtClean="0">
                <a:solidFill>
                  <a:srgbClr val="FFFFFF"/>
                </a:solidFill>
                <a:latin typeface="+mj-lt"/>
              </a:rPr>
              <a:t>glycodendrimers</a:t>
            </a:r>
            <a:r>
              <a:rPr lang="en-US" sz="1400" dirty="0" smtClean="0">
                <a:solidFill>
                  <a:srgbClr val="FFFFFF"/>
                </a:solidFill>
                <a:latin typeface="+mj-lt"/>
              </a:rPr>
              <a:t> (GD) that self assemble into vesicles – a structure that mimics biological materials such as viruses. We show the vesicles have the ability to agglutinate lectin proteins at vesicle walls, owing to the chemistry and concentration of the carbohydrate.  Synthesis of these materials is the first step in the assembly of a synthetic virus.</a:t>
            </a:r>
            <a:endParaRPr lang="en-US" sz="1400" dirty="0">
              <a:solidFill>
                <a:srgbClr val="FFFFFF"/>
              </a:solidFill>
              <a:latin typeface="+mj-lt"/>
            </a:endParaRPr>
          </a:p>
        </p:txBody>
      </p:sp>
      <p:sp>
        <p:nvSpPr>
          <p:cNvPr id="31" name="Rectangle 2"/>
          <p:cNvSpPr txBox="1">
            <a:spLocks noChangeArrowheads="1"/>
          </p:cNvSpPr>
          <p:nvPr/>
        </p:nvSpPr>
        <p:spPr bwMode="auto">
          <a:xfrm>
            <a:off x="0" y="152400"/>
            <a:ext cx="9144000" cy="664346"/>
          </a:xfrm>
          <a:prstGeom prst="rect">
            <a:avLst/>
          </a:prstGeom>
          <a:solidFill>
            <a:srgbClr val="A50021"/>
          </a:solidFill>
          <a:ln w="9525">
            <a:noFill/>
            <a:miter lim="800000"/>
            <a:headEnd/>
            <a:tailEnd/>
          </a:ln>
          <a:effectLst/>
        </p:spPr>
        <p:txBody>
          <a:bodyPr wrap="square" tIns="9144" bIns="9144" anchor="ctr" anchorCtr="0">
            <a:prstTxWarp prst="textNoShape">
              <a:avLst/>
            </a:prstTxWarp>
            <a:noAutofit/>
          </a:bodyPr>
          <a:lstStyle/>
          <a:p>
            <a:pPr algn="ctr"/>
            <a:r>
              <a:rPr lang="en-US" sz="2100" b="1" dirty="0" smtClean="0">
                <a:solidFill>
                  <a:schemeClr val="bg1"/>
                </a:solidFill>
                <a:effectLst>
                  <a:outerShdw blurRad="38100" dist="38100" dir="2700000" algn="tl">
                    <a:srgbClr val="000000"/>
                  </a:outerShdw>
                </a:effectLst>
              </a:rPr>
              <a:t>Synthesis, self-assembly and response of </a:t>
            </a:r>
            <a:r>
              <a:rPr lang="en-US" sz="2100" b="1" dirty="0" err="1" smtClean="0">
                <a:solidFill>
                  <a:schemeClr val="bg1"/>
                </a:solidFill>
                <a:effectLst>
                  <a:outerShdw blurRad="38100" dist="38100" dir="2700000" algn="tl">
                    <a:srgbClr val="000000"/>
                  </a:outerShdw>
                </a:effectLst>
              </a:rPr>
              <a:t>glycodendrimers</a:t>
            </a:r>
            <a:r>
              <a:rPr lang="en-US" sz="2100" b="1" dirty="0" smtClean="0">
                <a:solidFill>
                  <a:schemeClr val="bg1"/>
                </a:solidFill>
                <a:effectLst>
                  <a:outerShdw blurRad="38100" dist="38100" dir="2700000" algn="tl">
                    <a:srgbClr val="000000"/>
                  </a:outerShdw>
                </a:effectLst>
              </a:rPr>
              <a:t/>
            </a:r>
            <a:br>
              <a:rPr lang="en-US" sz="2100" b="1" dirty="0" smtClean="0">
                <a:solidFill>
                  <a:schemeClr val="bg1"/>
                </a:solidFill>
                <a:effectLst>
                  <a:outerShdw blurRad="38100" dist="38100" dir="2700000" algn="tl">
                    <a:srgbClr val="000000"/>
                  </a:outerShdw>
                </a:effectLst>
              </a:rPr>
            </a:br>
            <a:r>
              <a:rPr lang="en-US" sz="1400" b="1" dirty="0" smtClean="0">
                <a:solidFill>
                  <a:schemeClr val="bg1"/>
                </a:solidFill>
                <a:effectLst>
                  <a:outerShdw blurRad="38100" dist="38100" dir="2700000" algn="tl">
                    <a:srgbClr val="000000"/>
                  </a:outerShdw>
                </a:effectLst>
              </a:rPr>
              <a:t>Virgil </a:t>
            </a:r>
            <a:r>
              <a:rPr lang="en-US" sz="1400" b="1" dirty="0" err="1" smtClean="0">
                <a:solidFill>
                  <a:schemeClr val="bg1"/>
                </a:solidFill>
                <a:effectLst>
                  <a:outerShdw blurRad="38100" dist="38100" dir="2700000" algn="tl">
                    <a:srgbClr val="000000"/>
                  </a:outerShdw>
                </a:effectLst>
              </a:rPr>
              <a:t>Percec</a:t>
            </a:r>
            <a:r>
              <a:rPr lang="en-US" sz="1400" b="1" dirty="0" smtClean="0">
                <a:solidFill>
                  <a:schemeClr val="bg1"/>
                </a:solidFill>
                <a:effectLst>
                  <a:outerShdw blurRad="38100" dist="38100" dir="2700000" algn="tl">
                    <a:srgbClr val="000000"/>
                  </a:outerShdw>
                </a:effectLst>
              </a:rPr>
              <a:t>, Paul A. </a:t>
            </a:r>
            <a:r>
              <a:rPr lang="en-US" sz="1400" b="1" dirty="0" err="1" smtClean="0">
                <a:solidFill>
                  <a:schemeClr val="bg1"/>
                </a:solidFill>
                <a:effectLst>
                  <a:outerShdw blurRad="38100" dist="38100" dir="2700000" algn="tl">
                    <a:srgbClr val="000000"/>
                  </a:outerShdw>
                </a:effectLst>
              </a:rPr>
              <a:t>Heiney</a:t>
            </a:r>
            <a:r>
              <a:rPr lang="en-US" sz="1400" b="1" dirty="0" smtClean="0">
                <a:solidFill>
                  <a:schemeClr val="bg1"/>
                </a:solidFill>
                <a:effectLst>
                  <a:outerShdw blurRad="38100" dist="38100" dir="2700000" algn="tl">
                    <a:srgbClr val="000000"/>
                  </a:outerShdw>
                </a:effectLst>
              </a:rPr>
              <a:t> and </a:t>
            </a:r>
            <a:r>
              <a:rPr lang="en-US" sz="1400" b="1" smtClean="0">
                <a:solidFill>
                  <a:schemeClr val="bg1"/>
                </a:solidFill>
                <a:effectLst>
                  <a:outerShdw blurRad="38100" dist="38100" dir="2700000" algn="tl">
                    <a:srgbClr val="000000"/>
                  </a:outerShdw>
                </a:effectLst>
              </a:rPr>
              <a:t>Mike </a:t>
            </a:r>
            <a:r>
              <a:rPr lang="en-US" sz="1400" b="1" smtClean="0">
                <a:solidFill>
                  <a:schemeClr val="bg1"/>
                </a:solidFill>
                <a:effectLst>
                  <a:outerShdw blurRad="38100" dist="38100" dir="2700000" algn="tl">
                    <a:srgbClr val="000000"/>
                  </a:outerShdw>
                </a:effectLst>
              </a:rPr>
              <a:t>Klein (IRG2)</a:t>
            </a:r>
            <a:endParaRPr lang="en-US" sz="1400" b="1" dirty="0">
              <a:solidFill>
                <a:schemeClr val="bg1"/>
              </a:solidFill>
              <a:effectLst>
                <a:outerShdw blurRad="38100" dist="38100" dir="2700000" algn="tl">
                  <a:srgbClr val="000000"/>
                </a:outerShdw>
              </a:effectLst>
            </a:endParaRPr>
          </a:p>
        </p:txBody>
      </p:sp>
      <p:pic>
        <p:nvPicPr>
          <p:cNvPr id="12" name="Image 9" descr="Macintosh HD:Users:y:Desktop:FIgure for MERSEC.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018" y="3463771"/>
            <a:ext cx="3935491" cy="2623660"/>
          </a:xfrm>
          <a:prstGeom prst="rect">
            <a:avLst/>
          </a:prstGeom>
          <a:noFill/>
          <a:ln>
            <a:noFill/>
          </a:ln>
        </p:spPr>
      </p:pic>
      <p:sp>
        <p:nvSpPr>
          <p:cNvPr id="15" name="Rectangle 5"/>
          <p:cNvSpPr>
            <a:spLocks noChangeArrowheads="1"/>
          </p:cNvSpPr>
          <p:nvPr/>
        </p:nvSpPr>
        <p:spPr bwMode="auto">
          <a:xfrm>
            <a:off x="784225" y="3393156"/>
            <a:ext cx="7216775" cy="2855244"/>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16" name="Text Box 37"/>
          <p:cNvSpPr txBox="1">
            <a:spLocks noChangeArrowheads="1"/>
          </p:cNvSpPr>
          <p:nvPr/>
        </p:nvSpPr>
        <p:spPr bwMode="auto">
          <a:xfrm>
            <a:off x="4884954" y="3886200"/>
            <a:ext cx="3002885" cy="1200329"/>
          </a:xfrm>
          <a:prstGeom prst="rect">
            <a:avLst/>
          </a:prstGeom>
          <a:noFill/>
          <a:ln w="9525">
            <a:noFill/>
            <a:miter lim="800000"/>
            <a:headEnd/>
            <a:tailEnd/>
          </a:ln>
          <a:effectLst/>
        </p:spPr>
        <p:txBody>
          <a:bodyPr wrap="square">
            <a:prstTxWarp prst="textNoShape">
              <a:avLst/>
            </a:prstTxWarp>
            <a:spAutoFit/>
          </a:bodyPr>
          <a:lstStyle/>
          <a:p>
            <a:pPr algn="just">
              <a:spcBef>
                <a:spcPct val="50000"/>
              </a:spcBef>
            </a:pPr>
            <a:r>
              <a:rPr lang="en-CA" sz="1200" dirty="0" smtClean="0">
                <a:solidFill>
                  <a:schemeClr val="bg1"/>
                </a:solidFill>
                <a:latin typeface="Times"/>
                <a:cs typeface="Times"/>
              </a:rPr>
              <a:t>Three different topologies of </a:t>
            </a:r>
            <a:r>
              <a:rPr lang="en-CA" sz="1200" dirty="0" err="1" smtClean="0">
                <a:solidFill>
                  <a:schemeClr val="bg1"/>
                </a:solidFill>
                <a:latin typeface="Times"/>
                <a:cs typeface="Times"/>
              </a:rPr>
              <a:t>amphiphilic</a:t>
            </a:r>
            <a:r>
              <a:rPr lang="en-CA" sz="1200" dirty="0" smtClean="0">
                <a:solidFill>
                  <a:schemeClr val="bg1"/>
                </a:solidFill>
                <a:latin typeface="Times"/>
                <a:cs typeface="Times"/>
              </a:rPr>
              <a:t> Janus GD and the corresponding structures: (a) “Twin-Twin Carbohydrates”, (b) “Single-Single Carbohydrate” and (c) “Twin-Mixed </a:t>
            </a:r>
            <a:r>
              <a:rPr lang="en-CA" sz="1200" dirty="0" err="1" smtClean="0">
                <a:solidFill>
                  <a:schemeClr val="bg1"/>
                </a:solidFill>
                <a:latin typeface="Times"/>
                <a:cs typeface="Times"/>
              </a:rPr>
              <a:t>TEG:Carbohydrate</a:t>
            </a:r>
            <a:r>
              <a:rPr lang="en-CA" sz="1200" dirty="0" smtClean="0">
                <a:solidFill>
                  <a:schemeClr val="bg1"/>
                </a:solidFill>
                <a:latin typeface="Times"/>
                <a:cs typeface="Times"/>
              </a:rPr>
              <a:t>”. Color code: hydrophilic (blue), hydrophobic (green), aromatic (red).</a:t>
            </a:r>
            <a:endParaRPr lang="en-US" sz="1300" dirty="0">
              <a:solidFill>
                <a:schemeClr val="bg1"/>
              </a:solidFill>
              <a:latin typeface="Times" pitchFamily="1" charset="0"/>
            </a:endParaRPr>
          </a:p>
        </p:txBody>
      </p:sp>
      <p:sp useBgFill="1">
        <p:nvSpPr>
          <p:cNvPr id="2052" name="Rectangle 5"/>
          <p:cNvSpPr>
            <a:spLocks noChangeArrowheads="1"/>
          </p:cNvSpPr>
          <p:nvPr/>
        </p:nvSpPr>
        <p:spPr bwMode="auto">
          <a:xfrm>
            <a:off x="5212079" y="890587"/>
            <a:ext cx="3657126" cy="2404311"/>
          </a:xfrm>
          <a:prstGeom prst="rect">
            <a:avLst/>
          </a:prstGeom>
          <a:ln w="12700">
            <a:solidFill>
              <a:schemeClr val="bg1"/>
            </a:solidFill>
            <a:miter lim="800000"/>
            <a:headEnd/>
            <a:tailEnd/>
          </a:ln>
        </p:spPr>
        <p:txBody>
          <a:bodyPr wrap="none" anchor="ctr">
            <a:prstTxWarp prst="textNoShape">
              <a:avLst/>
            </a:prstTxWarp>
          </a:bodyPr>
          <a:lstStyle/>
          <a:p>
            <a:endParaRPr lang="en-US"/>
          </a:p>
        </p:txBody>
      </p:sp>
      <p:sp>
        <p:nvSpPr>
          <p:cNvPr id="2081" name="Rectangle 33"/>
          <p:cNvSpPr>
            <a:spLocks noChangeArrowheads="1"/>
          </p:cNvSpPr>
          <p:nvPr/>
        </p:nvSpPr>
        <p:spPr bwMode="auto">
          <a:xfrm>
            <a:off x="5318760" y="1014368"/>
            <a:ext cx="3431540" cy="1779632"/>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2085" name="Text Box 37"/>
          <p:cNvSpPr txBox="1">
            <a:spLocks noChangeArrowheads="1"/>
          </p:cNvSpPr>
          <p:nvPr/>
        </p:nvSpPr>
        <p:spPr bwMode="auto">
          <a:xfrm>
            <a:off x="5317490" y="2775056"/>
            <a:ext cx="3314700"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1200" dirty="0" err="1" smtClean="0">
                <a:solidFill>
                  <a:schemeClr val="bg1"/>
                </a:solidFill>
                <a:latin typeface="Times"/>
                <a:cs typeface="Times"/>
              </a:rPr>
              <a:t>Cryo</a:t>
            </a:r>
            <a:r>
              <a:rPr lang="en-US" sz="1200" dirty="0" smtClean="0">
                <a:solidFill>
                  <a:schemeClr val="bg1"/>
                </a:solidFill>
                <a:latin typeface="Times"/>
                <a:cs typeface="Times"/>
              </a:rPr>
              <a:t>-TEM confirming the formation of</a:t>
            </a:r>
            <a:br>
              <a:rPr lang="en-US" sz="1200" dirty="0" smtClean="0">
                <a:solidFill>
                  <a:schemeClr val="bg1"/>
                </a:solidFill>
                <a:latin typeface="Times"/>
                <a:cs typeface="Times"/>
              </a:rPr>
            </a:br>
            <a:r>
              <a:rPr lang="en-US" sz="1200" dirty="0" err="1" smtClean="0">
                <a:solidFill>
                  <a:schemeClr val="bg1"/>
                </a:solidFill>
                <a:latin typeface="Times"/>
                <a:cs typeface="Times"/>
              </a:rPr>
              <a:t>glycodendrimersomes</a:t>
            </a:r>
            <a:r>
              <a:rPr lang="en-US" sz="1200" dirty="0" smtClean="0">
                <a:solidFill>
                  <a:schemeClr val="bg1"/>
                </a:solidFill>
                <a:latin typeface="Times"/>
                <a:cs typeface="Times"/>
              </a:rPr>
              <a:t>.</a:t>
            </a:r>
            <a:endParaRPr lang="en-US" sz="1300" dirty="0">
              <a:solidFill>
                <a:schemeClr val="bg1"/>
              </a:solidFill>
              <a:latin typeface="Times" pitchFamily="1" charset="0"/>
            </a:endParaRPr>
          </a:p>
        </p:txBody>
      </p:sp>
      <p:grpSp>
        <p:nvGrpSpPr>
          <p:cNvPr id="5" name="Group 4"/>
          <p:cNvGrpSpPr/>
          <p:nvPr/>
        </p:nvGrpSpPr>
        <p:grpSpPr>
          <a:xfrm>
            <a:off x="5268913" y="942976"/>
            <a:ext cx="3436574" cy="1800224"/>
            <a:chOff x="5268914" y="942976"/>
            <a:chExt cx="2330450" cy="1220789"/>
          </a:xfrm>
        </p:grpSpPr>
        <p:pic>
          <p:nvPicPr>
            <p:cNvPr id="20" name="Picture 7"/>
            <p:cNvPicPr>
              <a:picLocks noChangeAspect="1" noChangeArrowheads="1"/>
            </p:cNvPicPr>
            <p:nvPr/>
          </p:nvPicPr>
          <p:blipFill rotWithShape="1">
            <a:blip r:embed="rId5">
              <a:extLst>
                <a:ext uri="{28A0092B-C50C-407E-A947-70E740481C1C}">
                  <a14:useLocalDpi xmlns:a14="http://schemas.microsoft.com/office/drawing/2010/main" val="0"/>
                </a:ext>
              </a:extLst>
            </a:blip>
            <a:srcRect b="49967"/>
            <a:stretch/>
          </p:blipFill>
          <p:spPr bwMode="auto">
            <a:xfrm>
              <a:off x="5268914" y="942976"/>
              <a:ext cx="1165225" cy="122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rotWithShape="1">
            <a:blip r:embed="rId5">
              <a:extLst>
                <a:ext uri="{28A0092B-C50C-407E-A947-70E740481C1C}">
                  <a14:useLocalDpi xmlns:a14="http://schemas.microsoft.com/office/drawing/2010/main" val="0"/>
                </a:ext>
              </a:extLst>
            </a:blip>
            <a:srcRect t="49967"/>
            <a:stretch/>
          </p:blipFill>
          <p:spPr bwMode="auto">
            <a:xfrm>
              <a:off x="6434139" y="942976"/>
              <a:ext cx="1165225" cy="122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977</TotalTime>
  <Words>169</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Times</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felice</cp:lastModifiedBy>
  <cp:revision>86</cp:revision>
  <dcterms:created xsi:type="dcterms:W3CDTF">2015-01-29T17:26:05Z</dcterms:created>
  <dcterms:modified xsi:type="dcterms:W3CDTF">2015-03-31T17:50:18Z</dcterms:modified>
</cp:coreProperties>
</file>