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1" r:id="rId2"/>
  </p:sldIdLst>
  <p:sldSz cx="9144000" cy="6858000" type="screen4x3"/>
  <p:notesSz cx="6400800" cy="8686800"/>
  <p:defaultTextStyle>
    <a:defPPr>
      <a:defRPr lang="en-US"/>
    </a:defPPr>
    <a:lvl1pPr algn="l" rtl="0" fontAlgn="base">
      <a:spcBef>
        <a:spcPct val="0"/>
      </a:spcBef>
      <a:spcAft>
        <a:spcPct val="0"/>
      </a:spcAft>
      <a:defRPr kern="1200">
        <a:solidFill>
          <a:schemeClr val="tx1"/>
        </a:solidFill>
        <a:latin typeface="Arial" pitchFamily="1" charset="0"/>
        <a:ea typeface="+mn-ea"/>
        <a:cs typeface="+mn-cs"/>
      </a:defRPr>
    </a:lvl1pPr>
    <a:lvl2pPr marL="457200" algn="l" rtl="0" fontAlgn="base">
      <a:spcBef>
        <a:spcPct val="0"/>
      </a:spcBef>
      <a:spcAft>
        <a:spcPct val="0"/>
      </a:spcAft>
      <a:defRPr kern="1200">
        <a:solidFill>
          <a:schemeClr val="tx1"/>
        </a:solidFill>
        <a:latin typeface="Arial" pitchFamily="1" charset="0"/>
        <a:ea typeface="+mn-ea"/>
        <a:cs typeface="+mn-cs"/>
      </a:defRPr>
    </a:lvl2pPr>
    <a:lvl3pPr marL="914400" algn="l" rtl="0" fontAlgn="base">
      <a:spcBef>
        <a:spcPct val="0"/>
      </a:spcBef>
      <a:spcAft>
        <a:spcPct val="0"/>
      </a:spcAft>
      <a:defRPr kern="1200">
        <a:solidFill>
          <a:schemeClr val="tx1"/>
        </a:solidFill>
        <a:latin typeface="Arial" pitchFamily="1" charset="0"/>
        <a:ea typeface="+mn-ea"/>
        <a:cs typeface="+mn-cs"/>
      </a:defRPr>
    </a:lvl3pPr>
    <a:lvl4pPr marL="1371600" algn="l" rtl="0" fontAlgn="base">
      <a:spcBef>
        <a:spcPct val="0"/>
      </a:spcBef>
      <a:spcAft>
        <a:spcPct val="0"/>
      </a:spcAft>
      <a:defRPr kern="1200">
        <a:solidFill>
          <a:schemeClr val="tx1"/>
        </a:solidFill>
        <a:latin typeface="Arial" pitchFamily="1" charset="0"/>
        <a:ea typeface="+mn-ea"/>
        <a:cs typeface="+mn-cs"/>
      </a:defRPr>
    </a:lvl4pPr>
    <a:lvl5pPr marL="1828800" algn="l" rtl="0" fontAlgn="base">
      <a:spcBef>
        <a:spcPct val="0"/>
      </a:spcBef>
      <a:spcAft>
        <a:spcPct val="0"/>
      </a:spcAft>
      <a:defRPr kern="1200">
        <a:solidFill>
          <a:schemeClr val="tx1"/>
        </a:solidFill>
        <a:latin typeface="Arial" pitchFamily="1" charset="0"/>
        <a:ea typeface="+mn-ea"/>
        <a:cs typeface="+mn-cs"/>
      </a:defRPr>
    </a:lvl5pPr>
    <a:lvl6pPr marL="2286000" algn="l" defTabSz="457200" rtl="0" eaLnBrk="1" latinLnBrk="0" hangingPunct="1">
      <a:defRPr kern="1200">
        <a:solidFill>
          <a:schemeClr val="tx1"/>
        </a:solidFill>
        <a:latin typeface="Arial" pitchFamily="1" charset="0"/>
        <a:ea typeface="+mn-ea"/>
        <a:cs typeface="+mn-cs"/>
      </a:defRPr>
    </a:lvl6pPr>
    <a:lvl7pPr marL="2743200" algn="l" defTabSz="457200" rtl="0" eaLnBrk="1" latinLnBrk="0" hangingPunct="1">
      <a:defRPr kern="1200">
        <a:solidFill>
          <a:schemeClr val="tx1"/>
        </a:solidFill>
        <a:latin typeface="Arial" pitchFamily="1" charset="0"/>
        <a:ea typeface="+mn-ea"/>
        <a:cs typeface="+mn-cs"/>
      </a:defRPr>
    </a:lvl7pPr>
    <a:lvl8pPr marL="3200400" algn="l" defTabSz="457200" rtl="0" eaLnBrk="1" latinLnBrk="0" hangingPunct="1">
      <a:defRPr kern="1200">
        <a:solidFill>
          <a:schemeClr val="tx1"/>
        </a:solidFill>
        <a:latin typeface="Arial" pitchFamily="1" charset="0"/>
        <a:ea typeface="+mn-ea"/>
        <a:cs typeface="+mn-cs"/>
      </a:defRPr>
    </a:lvl8pPr>
    <a:lvl9pPr marL="3657600" algn="l" defTabSz="457200" rtl="0" eaLnBrk="1" latinLnBrk="0" hangingPunct="1">
      <a:defRPr kern="1200">
        <a:solidFill>
          <a:schemeClr val="tx1"/>
        </a:solidFill>
        <a:latin typeface="Arial"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F3C3"/>
    <a:srgbClr val="CCCCFF"/>
    <a:srgbClr val="FFFF00"/>
    <a:srgbClr val="FFCC00"/>
    <a:srgbClr val="3366FF"/>
    <a:srgbClr val="3399FF"/>
    <a:srgbClr val="0000FF"/>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72" autoAdjust="0"/>
    <p:restoredTop sz="96412" autoAdjust="0"/>
  </p:normalViewPr>
  <p:slideViewPr>
    <p:cSldViewPr showGuides="1">
      <p:cViewPr varScale="1">
        <p:scale>
          <a:sx n="108" d="100"/>
          <a:sy n="108" d="100"/>
        </p:scale>
        <p:origin x="360"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773363" cy="434975"/>
          </a:xfrm>
          <a:prstGeom prst="rect">
            <a:avLst/>
          </a:prstGeom>
          <a:noFill/>
          <a:ln w="9525">
            <a:noFill/>
            <a:miter lim="800000"/>
            <a:headEnd/>
            <a:tailEnd/>
          </a:ln>
          <a:effectLst/>
        </p:spPr>
        <p:txBody>
          <a:bodyPr vert="horz" wrap="square" lIns="86210" tIns="43105" rIns="86210" bIns="43105" numCol="1" anchor="t" anchorCtr="0" compatLnSpc="1">
            <a:prstTxWarp prst="textNoShape">
              <a:avLst/>
            </a:prstTxWarp>
          </a:bodyPr>
          <a:lstStyle>
            <a:lvl1pPr defTabSz="862013">
              <a:defRPr sz="1100" smtClean="0">
                <a:latin typeface="Arial" charset="0"/>
              </a:defRPr>
            </a:lvl1pPr>
          </a:lstStyle>
          <a:p>
            <a:pPr>
              <a:defRPr/>
            </a:pPr>
            <a:endParaRPr lang="en-US"/>
          </a:p>
        </p:txBody>
      </p:sp>
      <p:sp>
        <p:nvSpPr>
          <p:cNvPr id="3075" name="Rectangle 3"/>
          <p:cNvSpPr>
            <a:spLocks noGrp="1" noChangeArrowheads="1"/>
          </p:cNvSpPr>
          <p:nvPr>
            <p:ph type="dt" idx="1"/>
          </p:nvPr>
        </p:nvSpPr>
        <p:spPr bwMode="auto">
          <a:xfrm>
            <a:off x="3625850" y="0"/>
            <a:ext cx="2773363" cy="434975"/>
          </a:xfrm>
          <a:prstGeom prst="rect">
            <a:avLst/>
          </a:prstGeom>
          <a:noFill/>
          <a:ln w="9525">
            <a:noFill/>
            <a:miter lim="800000"/>
            <a:headEnd/>
            <a:tailEnd/>
          </a:ln>
          <a:effectLst/>
        </p:spPr>
        <p:txBody>
          <a:bodyPr vert="horz" wrap="square" lIns="86210" tIns="43105" rIns="86210" bIns="43105" numCol="1" anchor="t" anchorCtr="0" compatLnSpc="1">
            <a:prstTxWarp prst="textNoShape">
              <a:avLst/>
            </a:prstTxWarp>
          </a:bodyPr>
          <a:lstStyle>
            <a:lvl1pPr algn="r" defTabSz="862013">
              <a:defRPr sz="1100" smtClean="0">
                <a:latin typeface="Arial" charset="0"/>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1028700" y="650875"/>
            <a:ext cx="4343400" cy="32575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39763" y="4125913"/>
            <a:ext cx="5121275" cy="3910012"/>
          </a:xfrm>
          <a:prstGeom prst="rect">
            <a:avLst/>
          </a:prstGeom>
          <a:noFill/>
          <a:ln w="9525">
            <a:noFill/>
            <a:miter lim="800000"/>
            <a:headEnd/>
            <a:tailEnd/>
          </a:ln>
          <a:effectLst/>
        </p:spPr>
        <p:txBody>
          <a:bodyPr vert="horz" wrap="square" lIns="86210" tIns="43105" rIns="86210" bIns="4310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250238"/>
            <a:ext cx="2773363" cy="434975"/>
          </a:xfrm>
          <a:prstGeom prst="rect">
            <a:avLst/>
          </a:prstGeom>
          <a:noFill/>
          <a:ln w="9525">
            <a:noFill/>
            <a:miter lim="800000"/>
            <a:headEnd/>
            <a:tailEnd/>
          </a:ln>
          <a:effectLst/>
        </p:spPr>
        <p:txBody>
          <a:bodyPr vert="horz" wrap="square" lIns="86210" tIns="43105" rIns="86210" bIns="43105" numCol="1" anchor="b" anchorCtr="0" compatLnSpc="1">
            <a:prstTxWarp prst="textNoShape">
              <a:avLst/>
            </a:prstTxWarp>
          </a:bodyPr>
          <a:lstStyle>
            <a:lvl1pPr defTabSz="862013">
              <a:defRPr sz="1100" smtClean="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625850" y="8250238"/>
            <a:ext cx="2773363" cy="434975"/>
          </a:xfrm>
          <a:prstGeom prst="rect">
            <a:avLst/>
          </a:prstGeom>
          <a:noFill/>
          <a:ln w="9525">
            <a:noFill/>
            <a:miter lim="800000"/>
            <a:headEnd/>
            <a:tailEnd/>
          </a:ln>
          <a:effectLst/>
        </p:spPr>
        <p:txBody>
          <a:bodyPr vert="horz" wrap="square" lIns="86210" tIns="43105" rIns="86210" bIns="43105" numCol="1" anchor="b" anchorCtr="0" compatLnSpc="1">
            <a:prstTxWarp prst="textNoShape">
              <a:avLst/>
            </a:prstTxWarp>
          </a:bodyPr>
          <a:lstStyle>
            <a:lvl1pPr algn="r" defTabSz="862013">
              <a:defRPr sz="1100"/>
            </a:lvl1pPr>
          </a:lstStyle>
          <a:p>
            <a:fld id="{19B1B241-5C7D-8847-9466-E90E5BB927FC}" type="slidenum">
              <a:rPr lang="en-US"/>
              <a:pPr/>
              <a:t>‹#›</a:t>
            </a:fld>
            <a:endParaRPr lang="en-US"/>
          </a:p>
        </p:txBody>
      </p:sp>
    </p:spTree>
    <p:extLst>
      <p:ext uri="{BB962C8B-B14F-4D97-AF65-F5344CB8AC3E}">
        <p14:creationId xmlns:p14="http://schemas.microsoft.com/office/powerpoint/2010/main" val="11564562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p>
            <a:fld id="{A447041B-D35B-B644-B7A2-3A8687FC21FA}" type="slidenum">
              <a:rPr lang="en-US"/>
              <a:pPr/>
              <a:t>1</a:t>
            </a:fld>
            <a:endParaRPr lang="en-US"/>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p:spPr>
        <p:txBody>
          <a:bodyPr/>
          <a:lstStyle/>
          <a:p>
            <a:pPr eaLnBrk="1" hangingPunct="1">
              <a:spcBef>
                <a:spcPct val="0"/>
              </a:spcBef>
            </a:pPr>
            <a:r>
              <a:rPr lang="en-US" dirty="0" smtClean="0">
                <a:latin typeface="Arial" pitchFamily="1" charset="0"/>
              </a:rPr>
              <a:t>Technical Explanation if needed</a:t>
            </a:r>
            <a:endParaRPr lang="en-US" dirty="0">
              <a:latin typeface="Arial" pitchFamily="1" charset="0"/>
            </a:endParaRPr>
          </a:p>
        </p:txBody>
      </p:sp>
    </p:spTree>
    <p:extLst>
      <p:ext uri="{BB962C8B-B14F-4D97-AF65-F5344CB8AC3E}">
        <p14:creationId xmlns:p14="http://schemas.microsoft.com/office/powerpoint/2010/main" val="412513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304800"/>
            <a:ext cx="20764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304800"/>
            <a:ext cx="60769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3366FF"/>
            </a:gs>
            <a:gs pos="100000">
              <a:srgbClr val="182F76"/>
            </a:gs>
          </a:gsLst>
          <a:lin ang="2700000" scaled="1"/>
        </a:gradFill>
        <a:effectLst/>
      </p:bgPr>
    </p:bg>
    <p:spTree>
      <p:nvGrpSpPr>
        <p:cNvPr id="1" name=""/>
        <p:cNvGrpSpPr/>
        <p:nvPr/>
      </p:nvGrpSpPr>
      <p:grpSpPr>
        <a:xfrm>
          <a:off x="0" y="0"/>
          <a:ext cx="0" cy="0"/>
          <a:chOff x="0" y="0"/>
          <a:chExt cx="0" cy="0"/>
        </a:xfrm>
      </p:grpSpPr>
      <p:sp>
        <p:nvSpPr>
          <p:cNvPr id="1035" name="Rectangle 11"/>
          <p:cNvSpPr>
            <a:spLocks noChangeArrowheads="1"/>
          </p:cNvSpPr>
          <p:nvPr userDrawn="1"/>
        </p:nvSpPr>
        <p:spPr bwMode="auto">
          <a:xfrm>
            <a:off x="587375" y="6553200"/>
            <a:ext cx="8556625" cy="271463"/>
          </a:xfrm>
          <a:prstGeom prst="rect">
            <a:avLst/>
          </a:prstGeom>
          <a:gradFill rotWithShape="0">
            <a:gsLst>
              <a:gs pos="0">
                <a:srgbClr val="573B9D"/>
              </a:gs>
              <a:gs pos="100000">
                <a:srgbClr val="000050"/>
              </a:gs>
            </a:gsLst>
            <a:lin ang="0" scaled="1"/>
          </a:gradFill>
          <a:ln w="9525">
            <a:noFill/>
            <a:miter lim="800000"/>
            <a:headEnd/>
            <a:tailEnd/>
          </a:ln>
          <a:effectLst/>
        </p:spPr>
        <p:txBody>
          <a:bodyPr wrap="none" anchor="ctr"/>
          <a:lstStyle/>
          <a:p>
            <a:pPr>
              <a:defRPr/>
            </a:pPr>
            <a:endParaRPr lang="en-US">
              <a:latin typeface="Arial" charset="0"/>
            </a:endParaRPr>
          </a:p>
        </p:txBody>
      </p:sp>
      <p:sp>
        <p:nvSpPr>
          <p:cNvPr id="1027" name="Rectangle 12"/>
          <p:cNvSpPr>
            <a:spLocks noGrp="1" noChangeArrowheads="1"/>
          </p:cNvSpPr>
          <p:nvPr>
            <p:ph type="title"/>
          </p:nvPr>
        </p:nvSpPr>
        <p:spPr bwMode="auto">
          <a:xfrm>
            <a:off x="381000" y="304800"/>
            <a:ext cx="8305800" cy="685800"/>
          </a:xfrm>
          <a:prstGeom prst="rect">
            <a:avLst/>
          </a:prstGeom>
          <a:noFill/>
          <a:ln w="9525">
            <a:noFill/>
            <a:miter lim="800000"/>
            <a:headEnd/>
            <a:tailEnd/>
          </a:ln>
        </p:spPr>
        <p:txBody>
          <a:bodyPr vert="horz" wrap="square" lIns="91440" tIns="9144" rIns="91440" bIns="9144" numCol="1" anchor="t" anchorCtr="0" compatLnSpc="1">
            <a:prstTxWarp prst="textNoShape">
              <a:avLst/>
            </a:prstTxWarp>
          </a:bodyPr>
          <a:lstStyle/>
          <a:p>
            <a:pPr lvl="0"/>
            <a:r>
              <a:rPr lang="en-US"/>
              <a:t>Click to edit Master title style</a:t>
            </a:r>
          </a:p>
        </p:txBody>
      </p:sp>
      <p:sp>
        <p:nvSpPr>
          <p:cNvPr id="1028" name="Rectangle 1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29" name="Picture 14" descr="lrsm_footer_logo"/>
          <p:cNvPicPr>
            <a:picLocks noChangeAspect="1" noChangeArrowheads="1"/>
          </p:cNvPicPr>
          <p:nvPr userDrawn="1"/>
        </p:nvPicPr>
        <p:blipFill>
          <a:blip r:embed="rId13" cstate="print"/>
          <a:srcRect/>
          <a:stretch>
            <a:fillRect/>
          </a:stretch>
        </p:blipFill>
        <p:spPr bwMode="auto">
          <a:xfrm>
            <a:off x="0" y="6016625"/>
            <a:ext cx="1752600" cy="841375"/>
          </a:xfrm>
          <a:prstGeom prst="rect">
            <a:avLst/>
          </a:prstGeom>
          <a:noFill/>
          <a:ln w="9525">
            <a:noFill/>
            <a:miter lim="800000"/>
            <a:headEnd/>
            <a:tailEnd/>
          </a:ln>
        </p:spPr>
      </p:pic>
      <p:pic>
        <p:nvPicPr>
          <p:cNvPr id="1030" name="Picture 15" descr="PENN_MRSEC_logo"/>
          <p:cNvPicPr>
            <a:picLocks noChangeAspect="1" noChangeArrowheads="1"/>
          </p:cNvPicPr>
          <p:nvPr userDrawn="1"/>
        </p:nvPicPr>
        <p:blipFill>
          <a:blip r:embed="rId14" cstate="print">
            <a:lum contrast="-12000"/>
          </a:blip>
          <a:srcRect/>
          <a:stretch>
            <a:fillRect/>
          </a:stretch>
        </p:blipFill>
        <p:spPr bwMode="auto">
          <a:xfrm>
            <a:off x="7543800" y="6324600"/>
            <a:ext cx="1509713" cy="4254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000">
          <a:solidFill>
            <a:schemeClr val="bg1"/>
          </a:solidFill>
          <a:latin typeface="+mj-lt"/>
          <a:ea typeface="+mj-ea"/>
          <a:cs typeface="+mj-cs"/>
        </a:defRPr>
      </a:lvl1pPr>
      <a:lvl2pPr algn="ctr" rtl="0" eaLnBrk="0" fontAlgn="base" hangingPunct="0">
        <a:spcBef>
          <a:spcPct val="0"/>
        </a:spcBef>
        <a:spcAft>
          <a:spcPct val="0"/>
        </a:spcAft>
        <a:defRPr sz="3000">
          <a:solidFill>
            <a:schemeClr val="bg1"/>
          </a:solidFill>
          <a:latin typeface="Arial" charset="0"/>
        </a:defRPr>
      </a:lvl2pPr>
      <a:lvl3pPr algn="ctr" rtl="0" eaLnBrk="0" fontAlgn="base" hangingPunct="0">
        <a:spcBef>
          <a:spcPct val="0"/>
        </a:spcBef>
        <a:spcAft>
          <a:spcPct val="0"/>
        </a:spcAft>
        <a:defRPr sz="3000">
          <a:solidFill>
            <a:schemeClr val="bg1"/>
          </a:solidFill>
          <a:latin typeface="Arial" charset="0"/>
        </a:defRPr>
      </a:lvl3pPr>
      <a:lvl4pPr algn="ctr" rtl="0" eaLnBrk="0" fontAlgn="base" hangingPunct="0">
        <a:spcBef>
          <a:spcPct val="0"/>
        </a:spcBef>
        <a:spcAft>
          <a:spcPct val="0"/>
        </a:spcAft>
        <a:defRPr sz="3000">
          <a:solidFill>
            <a:schemeClr val="bg1"/>
          </a:solidFill>
          <a:latin typeface="Arial" charset="0"/>
        </a:defRPr>
      </a:lvl4pPr>
      <a:lvl5pPr algn="ctr" rtl="0" eaLnBrk="0" fontAlgn="base" hangingPunct="0">
        <a:spcBef>
          <a:spcPct val="0"/>
        </a:spcBef>
        <a:spcAft>
          <a:spcPct val="0"/>
        </a:spcAft>
        <a:defRPr sz="3000">
          <a:solidFill>
            <a:schemeClr val="bg1"/>
          </a:solidFill>
          <a:latin typeface="Arial" charset="0"/>
        </a:defRPr>
      </a:lvl5pPr>
      <a:lvl6pPr marL="457200" algn="ctr" rtl="0" fontAlgn="base">
        <a:spcBef>
          <a:spcPct val="0"/>
        </a:spcBef>
        <a:spcAft>
          <a:spcPct val="0"/>
        </a:spcAft>
        <a:defRPr sz="3000">
          <a:solidFill>
            <a:schemeClr val="bg1"/>
          </a:solidFill>
          <a:latin typeface="Arial" charset="0"/>
        </a:defRPr>
      </a:lvl6pPr>
      <a:lvl7pPr marL="914400" algn="ctr" rtl="0" fontAlgn="base">
        <a:spcBef>
          <a:spcPct val="0"/>
        </a:spcBef>
        <a:spcAft>
          <a:spcPct val="0"/>
        </a:spcAft>
        <a:defRPr sz="3000">
          <a:solidFill>
            <a:schemeClr val="bg1"/>
          </a:solidFill>
          <a:latin typeface="Arial" charset="0"/>
        </a:defRPr>
      </a:lvl7pPr>
      <a:lvl8pPr marL="1371600" algn="ctr" rtl="0" fontAlgn="base">
        <a:spcBef>
          <a:spcPct val="0"/>
        </a:spcBef>
        <a:spcAft>
          <a:spcPct val="0"/>
        </a:spcAft>
        <a:defRPr sz="3000">
          <a:solidFill>
            <a:schemeClr val="bg1"/>
          </a:solidFill>
          <a:latin typeface="Arial" charset="0"/>
        </a:defRPr>
      </a:lvl8pPr>
      <a:lvl9pPr marL="1828800" algn="ctr" rtl="0" fontAlgn="base">
        <a:spcBef>
          <a:spcPct val="0"/>
        </a:spcBef>
        <a:spcAft>
          <a:spcPct val="0"/>
        </a:spcAft>
        <a:defRPr sz="3000">
          <a:solidFill>
            <a:schemeClr val="bg1"/>
          </a:solidFill>
          <a:latin typeface="Arial"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ea typeface="ＭＳ Ｐゴシック" pitchFamily="1" charset="-128"/>
        </a:defRPr>
      </a:lvl2pPr>
      <a:lvl3pPr marL="1143000" indent="-228600" algn="l" rtl="0" eaLnBrk="0" fontAlgn="base" hangingPunct="0">
        <a:spcBef>
          <a:spcPct val="20000"/>
        </a:spcBef>
        <a:spcAft>
          <a:spcPct val="0"/>
        </a:spcAft>
        <a:buChar char="•"/>
        <a:defRPr sz="2400">
          <a:solidFill>
            <a:schemeClr val="bg1"/>
          </a:solidFill>
          <a:latin typeface="+mn-lt"/>
          <a:ea typeface="ＭＳ Ｐゴシック" pitchFamily="1" charset="-128"/>
        </a:defRPr>
      </a:lvl3pPr>
      <a:lvl4pPr marL="1600200" indent="-228600" algn="l" rtl="0" eaLnBrk="0" fontAlgn="base" hangingPunct="0">
        <a:spcBef>
          <a:spcPct val="20000"/>
        </a:spcBef>
        <a:spcAft>
          <a:spcPct val="0"/>
        </a:spcAft>
        <a:buChar char="–"/>
        <a:defRPr sz="2000">
          <a:solidFill>
            <a:schemeClr val="bg1"/>
          </a:solidFill>
          <a:latin typeface="+mn-lt"/>
          <a:ea typeface="ＭＳ Ｐゴシック" pitchFamily="1" charset="-128"/>
        </a:defRPr>
      </a:lvl4pPr>
      <a:lvl5pPr marL="2057400" indent="-228600" algn="l" rtl="0" eaLnBrk="0" fontAlgn="base" hangingPunct="0">
        <a:spcBef>
          <a:spcPct val="20000"/>
        </a:spcBef>
        <a:spcAft>
          <a:spcPct val="0"/>
        </a:spcAft>
        <a:buChar char="»"/>
        <a:defRPr sz="2000">
          <a:solidFill>
            <a:schemeClr val="bg1"/>
          </a:solidFill>
          <a:latin typeface="+mn-lt"/>
          <a:ea typeface="ＭＳ Ｐゴシック" pitchFamily="1" charset="-128"/>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3"/>
          <p:cNvSpPr>
            <a:spLocks noChangeArrowheads="1"/>
          </p:cNvSpPr>
          <p:nvPr/>
        </p:nvSpPr>
        <p:spPr bwMode="auto">
          <a:xfrm>
            <a:off x="905522" y="3491698"/>
            <a:ext cx="3971296" cy="2680502"/>
          </a:xfrm>
          <a:prstGeom prst="rect">
            <a:avLst/>
          </a:prstGeom>
          <a:solidFill>
            <a:srgbClr val="A50021"/>
          </a:solidFill>
          <a:ln w="9525">
            <a:noFill/>
            <a:miter lim="800000"/>
            <a:headEnd/>
            <a:tailEnd/>
          </a:ln>
          <a:effectLst/>
        </p:spPr>
        <p:txBody>
          <a:bodyPr wrap="none" anchor="ctr">
            <a:prstTxWarp prst="textNoShape">
              <a:avLst/>
            </a:prstTxWarp>
          </a:bodyPr>
          <a:lstStyle/>
          <a:p>
            <a:pPr algn="ctr"/>
            <a:endParaRPr lang="en-US">
              <a:solidFill>
                <a:srgbClr val="A50021"/>
              </a:solidFill>
            </a:endParaRPr>
          </a:p>
        </p:txBody>
      </p:sp>
      <p:sp>
        <p:nvSpPr>
          <p:cNvPr id="2050" name="Text Box 3"/>
          <p:cNvSpPr txBox="1">
            <a:spLocks noChangeArrowheads="1"/>
          </p:cNvSpPr>
          <p:nvPr/>
        </p:nvSpPr>
        <p:spPr bwMode="auto">
          <a:xfrm>
            <a:off x="2303755" y="6396854"/>
            <a:ext cx="4038600" cy="307777"/>
          </a:xfrm>
          <a:prstGeom prst="rect">
            <a:avLst/>
          </a:prstGeom>
          <a:solidFill>
            <a:srgbClr val="0066CC"/>
          </a:solidFill>
          <a:ln w="9525">
            <a:noFill/>
            <a:miter lim="800000"/>
            <a:headEnd/>
            <a:tailEnd/>
          </a:ln>
        </p:spPr>
        <p:txBody>
          <a:bodyPr wrap="square">
            <a:prstTxWarp prst="textNoShape">
              <a:avLst/>
            </a:prstTxWarp>
            <a:spAutoFit/>
          </a:bodyPr>
          <a:lstStyle/>
          <a:p>
            <a:pPr>
              <a:spcBef>
                <a:spcPct val="50000"/>
              </a:spcBef>
            </a:pPr>
            <a:r>
              <a:rPr lang="en-US" sz="1400" b="1" dirty="0">
                <a:solidFill>
                  <a:schemeClr val="bg1"/>
                </a:solidFill>
              </a:rPr>
              <a:t>Support: </a:t>
            </a:r>
            <a:r>
              <a:rPr lang="en-US" sz="1400" b="1" dirty="0" smtClean="0">
                <a:solidFill>
                  <a:schemeClr val="bg1"/>
                </a:solidFill>
              </a:rPr>
              <a:t>Primary </a:t>
            </a:r>
            <a:r>
              <a:rPr lang="en-US" sz="1400" b="1" dirty="0">
                <a:solidFill>
                  <a:schemeClr val="bg1"/>
                </a:solidFill>
              </a:rPr>
              <a:t>NSF MRSEC </a:t>
            </a:r>
            <a:r>
              <a:rPr lang="en-US" sz="1400" b="1" dirty="0" smtClean="0">
                <a:solidFill>
                  <a:schemeClr val="bg1"/>
                </a:solidFill>
              </a:rPr>
              <a:t>DMR-11-20901</a:t>
            </a:r>
            <a:endParaRPr lang="en-US" sz="1400" b="1" dirty="0">
              <a:solidFill>
                <a:schemeClr val="bg1"/>
              </a:solidFill>
            </a:endParaRPr>
          </a:p>
        </p:txBody>
      </p:sp>
      <p:pic>
        <p:nvPicPr>
          <p:cNvPr id="2051" name="Picture 4" descr="nsf4c"/>
          <p:cNvPicPr>
            <a:picLocks noChangeAspect="1" noChangeArrowheads="1"/>
          </p:cNvPicPr>
          <p:nvPr/>
        </p:nvPicPr>
        <p:blipFill>
          <a:blip r:embed="rId3" cstate="print">
            <a:lum contrast="24000"/>
          </a:blip>
          <a:srcRect/>
          <a:stretch>
            <a:fillRect/>
          </a:stretch>
        </p:blipFill>
        <p:spPr bwMode="auto">
          <a:xfrm>
            <a:off x="8153400" y="5410200"/>
            <a:ext cx="838200" cy="838200"/>
          </a:xfrm>
          <a:prstGeom prst="rect">
            <a:avLst/>
          </a:prstGeom>
          <a:noFill/>
          <a:ln w="9525">
            <a:noFill/>
            <a:miter lim="800000"/>
            <a:headEnd/>
            <a:tailEnd/>
          </a:ln>
        </p:spPr>
      </p:pic>
      <p:sp>
        <p:nvSpPr>
          <p:cNvPr id="2055" name="TextBox 55"/>
          <p:cNvSpPr txBox="1">
            <a:spLocks noChangeArrowheads="1"/>
          </p:cNvSpPr>
          <p:nvPr/>
        </p:nvSpPr>
        <p:spPr bwMode="auto">
          <a:xfrm>
            <a:off x="784225" y="4695825"/>
            <a:ext cx="2109788" cy="244475"/>
          </a:xfrm>
          <a:prstGeom prst="rect">
            <a:avLst/>
          </a:prstGeom>
          <a:noFill/>
          <a:ln w="9525">
            <a:noFill/>
            <a:miter lim="800000"/>
            <a:headEnd/>
            <a:tailEnd/>
          </a:ln>
        </p:spPr>
        <p:txBody>
          <a:bodyPr>
            <a:prstTxWarp prst="textNoShape">
              <a:avLst/>
            </a:prstTxWarp>
            <a:spAutoFit/>
          </a:bodyPr>
          <a:lstStyle/>
          <a:p>
            <a:r>
              <a:rPr lang="en-US" sz="1000">
                <a:solidFill>
                  <a:schemeClr val="bg1"/>
                </a:solidFill>
              </a:rPr>
              <a:t> </a:t>
            </a:r>
          </a:p>
        </p:txBody>
      </p:sp>
      <p:sp>
        <p:nvSpPr>
          <p:cNvPr id="2082" name="Rectangle 8"/>
          <p:cNvSpPr>
            <a:spLocks noChangeArrowheads="1"/>
          </p:cNvSpPr>
          <p:nvPr/>
        </p:nvSpPr>
        <p:spPr bwMode="auto">
          <a:xfrm>
            <a:off x="194625" y="984678"/>
            <a:ext cx="4964113" cy="2246769"/>
          </a:xfrm>
          <a:prstGeom prst="rect">
            <a:avLst/>
          </a:prstGeom>
          <a:noFill/>
          <a:ln w="9525">
            <a:noFill/>
            <a:miter lim="800000"/>
            <a:headEnd/>
            <a:tailEnd/>
          </a:ln>
        </p:spPr>
        <p:txBody>
          <a:bodyPr wrap="square" anchor="ctr">
            <a:prstTxWarp prst="textNoShape">
              <a:avLst/>
            </a:prstTxWarp>
            <a:spAutoFit/>
          </a:bodyPr>
          <a:lstStyle/>
          <a:p>
            <a:pPr eaLnBrk="0" hangingPunct="0"/>
            <a:r>
              <a:rPr lang="en-US" sz="1400" dirty="0" err="1" smtClean="0">
                <a:solidFill>
                  <a:srgbClr val="FFFFFF"/>
                </a:solidFill>
                <a:latin typeface="+mj-lt"/>
              </a:rPr>
              <a:t>Dendrimers</a:t>
            </a:r>
            <a:r>
              <a:rPr lang="en-US" sz="1400" dirty="0" smtClean="0">
                <a:solidFill>
                  <a:srgbClr val="FFFFFF"/>
                </a:solidFill>
                <a:latin typeface="+mj-lt"/>
              </a:rPr>
              <a:t> are branched molecules of precise chemistry, and Janus-</a:t>
            </a:r>
            <a:r>
              <a:rPr lang="en-US" sz="1400" dirty="0" err="1" smtClean="0">
                <a:solidFill>
                  <a:srgbClr val="FFFFFF"/>
                </a:solidFill>
                <a:latin typeface="+mj-lt"/>
              </a:rPr>
              <a:t>dendrimers</a:t>
            </a:r>
            <a:r>
              <a:rPr lang="en-US" sz="1400" dirty="0" smtClean="0">
                <a:solidFill>
                  <a:srgbClr val="FFFFFF"/>
                </a:solidFill>
                <a:latin typeface="+mj-lt"/>
              </a:rPr>
              <a:t> are </a:t>
            </a:r>
            <a:r>
              <a:rPr lang="en-US" sz="1400" dirty="0" err="1" smtClean="0">
                <a:solidFill>
                  <a:srgbClr val="FFFFFF"/>
                </a:solidFill>
                <a:latin typeface="+mj-lt"/>
              </a:rPr>
              <a:t>dendrimers</a:t>
            </a:r>
            <a:r>
              <a:rPr lang="en-US" sz="1400" dirty="0" smtClean="0">
                <a:solidFill>
                  <a:srgbClr val="FFFFFF"/>
                </a:solidFill>
                <a:latin typeface="+mj-lt"/>
              </a:rPr>
              <a:t> that have two distinct faces, with unique chemistry corresponding to each face. Here, we made a library of carbohydrate containing </a:t>
            </a:r>
            <a:r>
              <a:rPr lang="en-US" sz="1400" dirty="0" err="1" smtClean="0">
                <a:solidFill>
                  <a:srgbClr val="FFFFFF"/>
                </a:solidFill>
                <a:latin typeface="+mj-lt"/>
              </a:rPr>
              <a:t>glycodendrimers</a:t>
            </a:r>
            <a:r>
              <a:rPr lang="en-US" sz="1400" dirty="0" smtClean="0">
                <a:solidFill>
                  <a:srgbClr val="FFFFFF"/>
                </a:solidFill>
                <a:latin typeface="+mj-lt"/>
              </a:rPr>
              <a:t> (GD) that self assemble into vesicles – a structure that mimics biological materials such as viruses. We show the vesicles have the ability to agglutinate lectin proteins at vesicle walls, owing to the chemistry and concentration of the carbohydrate.  Synthesis of these materials is the first step in the assembly of a synthetic virus.</a:t>
            </a:r>
            <a:endParaRPr lang="en-US" sz="1400" dirty="0">
              <a:solidFill>
                <a:srgbClr val="FFFFFF"/>
              </a:solidFill>
              <a:latin typeface="+mj-lt"/>
            </a:endParaRPr>
          </a:p>
        </p:txBody>
      </p:sp>
      <p:sp>
        <p:nvSpPr>
          <p:cNvPr id="31" name="Rectangle 2"/>
          <p:cNvSpPr txBox="1">
            <a:spLocks noChangeArrowheads="1"/>
          </p:cNvSpPr>
          <p:nvPr/>
        </p:nvSpPr>
        <p:spPr bwMode="auto">
          <a:xfrm>
            <a:off x="0" y="152400"/>
            <a:ext cx="9144000" cy="664346"/>
          </a:xfrm>
          <a:prstGeom prst="rect">
            <a:avLst/>
          </a:prstGeom>
          <a:solidFill>
            <a:srgbClr val="A50021"/>
          </a:solidFill>
          <a:ln w="9525">
            <a:noFill/>
            <a:miter lim="800000"/>
            <a:headEnd/>
            <a:tailEnd/>
          </a:ln>
          <a:effectLst/>
        </p:spPr>
        <p:txBody>
          <a:bodyPr wrap="square" tIns="9144" bIns="9144" anchor="ctr" anchorCtr="0">
            <a:prstTxWarp prst="textNoShape">
              <a:avLst/>
            </a:prstTxWarp>
            <a:noAutofit/>
          </a:bodyPr>
          <a:lstStyle/>
          <a:p>
            <a:pPr algn="ctr"/>
            <a:r>
              <a:rPr lang="en-US" sz="2100" b="1" dirty="0" smtClean="0">
                <a:solidFill>
                  <a:schemeClr val="bg1"/>
                </a:solidFill>
                <a:effectLst>
                  <a:outerShdw blurRad="38100" dist="38100" dir="2700000" algn="tl">
                    <a:srgbClr val="000000"/>
                  </a:outerShdw>
                </a:effectLst>
              </a:rPr>
              <a:t>Synthesis, self-assembly and response of </a:t>
            </a:r>
            <a:r>
              <a:rPr lang="en-US" sz="2100" b="1" dirty="0" err="1" smtClean="0">
                <a:solidFill>
                  <a:schemeClr val="bg1"/>
                </a:solidFill>
                <a:effectLst>
                  <a:outerShdw blurRad="38100" dist="38100" dir="2700000" algn="tl">
                    <a:srgbClr val="000000"/>
                  </a:outerShdw>
                </a:effectLst>
              </a:rPr>
              <a:t>glycodendrimers</a:t>
            </a:r>
            <a:r>
              <a:rPr lang="en-US" sz="2100" b="1" dirty="0" smtClean="0">
                <a:solidFill>
                  <a:schemeClr val="bg1"/>
                </a:solidFill>
                <a:effectLst>
                  <a:outerShdw blurRad="38100" dist="38100" dir="2700000" algn="tl">
                    <a:srgbClr val="000000"/>
                  </a:outerShdw>
                </a:effectLst>
              </a:rPr>
              <a:t/>
            </a:r>
            <a:br>
              <a:rPr lang="en-US" sz="2100" b="1" dirty="0" smtClean="0">
                <a:solidFill>
                  <a:schemeClr val="bg1"/>
                </a:solidFill>
                <a:effectLst>
                  <a:outerShdw blurRad="38100" dist="38100" dir="2700000" algn="tl">
                    <a:srgbClr val="000000"/>
                  </a:outerShdw>
                </a:effectLst>
              </a:rPr>
            </a:br>
            <a:r>
              <a:rPr lang="en-US" sz="1400" b="1" dirty="0" smtClean="0">
                <a:solidFill>
                  <a:schemeClr val="bg1"/>
                </a:solidFill>
                <a:effectLst>
                  <a:outerShdw blurRad="38100" dist="38100" dir="2700000" algn="tl">
                    <a:srgbClr val="000000"/>
                  </a:outerShdw>
                </a:effectLst>
              </a:rPr>
              <a:t>Virgil </a:t>
            </a:r>
            <a:r>
              <a:rPr lang="en-US" sz="1400" b="1" dirty="0" err="1" smtClean="0">
                <a:solidFill>
                  <a:schemeClr val="bg1"/>
                </a:solidFill>
                <a:effectLst>
                  <a:outerShdw blurRad="38100" dist="38100" dir="2700000" algn="tl">
                    <a:srgbClr val="000000"/>
                  </a:outerShdw>
                </a:effectLst>
              </a:rPr>
              <a:t>Percec</a:t>
            </a:r>
            <a:r>
              <a:rPr lang="en-US" sz="1400" b="1" dirty="0" smtClean="0">
                <a:solidFill>
                  <a:schemeClr val="bg1"/>
                </a:solidFill>
                <a:effectLst>
                  <a:outerShdw blurRad="38100" dist="38100" dir="2700000" algn="tl">
                    <a:srgbClr val="000000"/>
                  </a:outerShdw>
                </a:effectLst>
              </a:rPr>
              <a:t>, Paul A. </a:t>
            </a:r>
            <a:r>
              <a:rPr lang="en-US" sz="1400" b="1" dirty="0" err="1" smtClean="0">
                <a:solidFill>
                  <a:schemeClr val="bg1"/>
                </a:solidFill>
                <a:effectLst>
                  <a:outerShdw blurRad="38100" dist="38100" dir="2700000" algn="tl">
                    <a:srgbClr val="000000"/>
                  </a:outerShdw>
                </a:effectLst>
              </a:rPr>
              <a:t>Heiney</a:t>
            </a:r>
            <a:r>
              <a:rPr lang="en-US" sz="1400" b="1" dirty="0" smtClean="0">
                <a:solidFill>
                  <a:schemeClr val="bg1"/>
                </a:solidFill>
                <a:effectLst>
                  <a:outerShdw blurRad="38100" dist="38100" dir="2700000" algn="tl">
                    <a:srgbClr val="000000"/>
                  </a:outerShdw>
                </a:effectLst>
              </a:rPr>
              <a:t> and </a:t>
            </a:r>
            <a:r>
              <a:rPr lang="en-US" sz="1400" b="1" smtClean="0">
                <a:solidFill>
                  <a:schemeClr val="bg1"/>
                </a:solidFill>
                <a:effectLst>
                  <a:outerShdw blurRad="38100" dist="38100" dir="2700000" algn="tl">
                    <a:srgbClr val="000000"/>
                  </a:outerShdw>
                </a:effectLst>
              </a:rPr>
              <a:t>Mike </a:t>
            </a:r>
            <a:r>
              <a:rPr lang="en-US" sz="1400" b="1" smtClean="0">
                <a:solidFill>
                  <a:schemeClr val="bg1"/>
                </a:solidFill>
                <a:effectLst>
                  <a:outerShdw blurRad="38100" dist="38100" dir="2700000" algn="tl">
                    <a:srgbClr val="000000"/>
                  </a:outerShdw>
                </a:effectLst>
              </a:rPr>
              <a:t>Klein (IRG2)</a:t>
            </a:r>
            <a:endParaRPr lang="en-US" sz="1400" b="1" dirty="0">
              <a:solidFill>
                <a:schemeClr val="bg1"/>
              </a:solidFill>
              <a:effectLst>
                <a:outerShdw blurRad="38100" dist="38100" dir="2700000" algn="tl">
                  <a:srgbClr val="000000"/>
                </a:outerShdw>
              </a:effectLst>
            </a:endParaRPr>
          </a:p>
        </p:txBody>
      </p:sp>
      <p:pic>
        <p:nvPicPr>
          <p:cNvPr id="12" name="Image 9" descr="Macintosh HD:Users:y:Desktop:FIgure for MERSEC.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7018" y="3463771"/>
            <a:ext cx="3935491" cy="2623660"/>
          </a:xfrm>
          <a:prstGeom prst="rect">
            <a:avLst/>
          </a:prstGeom>
          <a:noFill/>
          <a:ln>
            <a:noFill/>
          </a:ln>
        </p:spPr>
      </p:pic>
      <p:sp>
        <p:nvSpPr>
          <p:cNvPr id="15" name="Rectangle 5"/>
          <p:cNvSpPr>
            <a:spLocks noChangeArrowheads="1"/>
          </p:cNvSpPr>
          <p:nvPr/>
        </p:nvSpPr>
        <p:spPr bwMode="auto">
          <a:xfrm>
            <a:off x="784225" y="3393156"/>
            <a:ext cx="7216775" cy="2855244"/>
          </a:xfrm>
          <a:prstGeom prst="rect">
            <a:avLst/>
          </a:prstGeom>
          <a:noFill/>
          <a:ln w="12700">
            <a:solidFill>
              <a:schemeClr val="bg1"/>
            </a:solidFill>
            <a:miter lim="800000"/>
            <a:headEnd/>
            <a:tailEnd/>
          </a:ln>
        </p:spPr>
        <p:txBody>
          <a:bodyPr wrap="none" anchor="ctr">
            <a:prstTxWarp prst="textNoShape">
              <a:avLst/>
            </a:prstTxWarp>
          </a:bodyPr>
          <a:lstStyle/>
          <a:p>
            <a:endParaRPr lang="en-US"/>
          </a:p>
        </p:txBody>
      </p:sp>
      <p:sp>
        <p:nvSpPr>
          <p:cNvPr id="16" name="Text Box 37"/>
          <p:cNvSpPr txBox="1">
            <a:spLocks noChangeArrowheads="1"/>
          </p:cNvSpPr>
          <p:nvPr/>
        </p:nvSpPr>
        <p:spPr bwMode="auto">
          <a:xfrm>
            <a:off x="4884954" y="3886200"/>
            <a:ext cx="3002885" cy="1200329"/>
          </a:xfrm>
          <a:prstGeom prst="rect">
            <a:avLst/>
          </a:prstGeom>
          <a:noFill/>
          <a:ln w="9525">
            <a:noFill/>
            <a:miter lim="800000"/>
            <a:headEnd/>
            <a:tailEnd/>
          </a:ln>
          <a:effectLst/>
        </p:spPr>
        <p:txBody>
          <a:bodyPr wrap="square">
            <a:prstTxWarp prst="textNoShape">
              <a:avLst/>
            </a:prstTxWarp>
            <a:spAutoFit/>
          </a:bodyPr>
          <a:lstStyle/>
          <a:p>
            <a:pPr algn="just">
              <a:spcBef>
                <a:spcPct val="50000"/>
              </a:spcBef>
            </a:pPr>
            <a:r>
              <a:rPr lang="en-CA" sz="1200" dirty="0" smtClean="0">
                <a:solidFill>
                  <a:schemeClr val="bg1"/>
                </a:solidFill>
                <a:latin typeface="Times"/>
                <a:cs typeface="Times"/>
              </a:rPr>
              <a:t>Three different topologies of </a:t>
            </a:r>
            <a:r>
              <a:rPr lang="en-CA" sz="1200" dirty="0" err="1" smtClean="0">
                <a:solidFill>
                  <a:schemeClr val="bg1"/>
                </a:solidFill>
                <a:latin typeface="Times"/>
                <a:cs typeface="Times"/>
              </a:rPr>
              <a:t>amphiphilic</a:t>
            </a:r>
            <a:r>
              <a:rPr lang="en-CA" sz="1200" dirty="0" smtClean="0">
                <a:solidFill>
                  <a:schemeClr val="bg1"/>
                </a:solidFill>
                <a:latin typeface="Times"/>
                <a:cs typeface="Times"/>
              </a:rPr>
              <a:t> Janus GD and the corresponding structures: (a) “Twin-Twin Carbohydrates”, (b) “Single-Single Carbohydrate” and (c) “Twin-Mixed </a:t>
            </a:r>
            <a:r>
              <a:rPr lang="en-CA" sz="1200" dirty="0" err="1" smtClean="0">
                <a:solidFill>
                  <a:schemeClr val="bg1"/>
                </a:solidFill>
                <a:latin typeface="Times"/>
                <a:cs typeface="Times"/>
              </a:rPr>
              <a:t>TEG:Carbohydrate</a:t>
            </a:r>
            <a:r>
              <a:rPr lang="en-CA" sz="1200" dirty="0" smtClean="0">
                <a:solidFill>
                  <a:schemeClr val="bg1"/>
                </a:solidFill>
                <a:latin typeface="Times"/>
                <a:cs typeface="Times"/>
              </a:rPr>
              <a:t>”. Color code: hydrophilic (blue), hydrophobic (green), aromatic (red).</a:t>
            </a:r>
            <a:endParaRPr lang="en-US" sz="1300" dirty="0">
              <a:solidFill>
                <a:schemeClr val="bg1"/>
              </a:solidFill>
              <a:latin typeface="Times" pitchFamily="1" charset="0"/>
            </a:endParaRPr>
          </a:p>
        </p:txBody>
      </p:sp>
      <p:sp useBgFill="1">
        <p:nvSpPr>
          <p:cNvPr id="2052" name="Rectangle 5"/>
          <p:cNvSpPr>
            <a:spLocks noChangeArrowheads="1"/>
          </p:cNvSpPr>
          <p:nvPr/>
        </p:nvSpPr>
        <p:spPr bwMode="auto">
          <a:xfrm>
            <a:off x="5212079" y="890587"/>
            <a:ext cx="3657126" cy="2404311"/>
          </a:xfrm>
          <a:prstGeom prst="rect">
            <a:avLst/>
          </a:prstGeom>
          <a:ln w="12700">
            <a:solidFill>
              <a:schemeClr val="bg1"/>
            </a:solidFill>
            <a:miter lim="800000"/>
            <a:headEnd/>
            <a:tailEnd/>
          </a:ln>
        </p:spPr>
        <p:txBody>
          <a:bodyPr wrap="none" anchor="ctr">
            <a:prstTxWarp prst="textNoShape">
              <a:avLst/>
            </a:prstTxWarp>
          </a:bodyPr>
          <a:lstStyle/>
          <a:p>
            <a:endParaRPr lang="en-US"/>
          </a:p>
        </p:txBody>
      </p:sp>
      <p:sp>
        <p:nvSpPr>
          <p:cNvPr id="2081" name="Rectangle 33"/>
          <p:cNvSpPr>
            <a:spLocks noChangeArrowheads="1"/>
          </p:cNvSpPr>
          <p:nvPr/>
        </p:nvSpPr>
        <p:spPr bwMode="auto">
          <a:xfrm>
            <a:off x="5318760" y="1014368"/>
            <a:ext cx="3431540" cy="1779632"/>
          </a:xfrm>
          <a:prstGeom prst="rect">
            <a:avLst/>
          </a:prstGeom>
          <a:solidFill>
            <a:srgbClr val="A50021"/>
          </a:solidFill>
          <a:ln w="9525">
            <a:noFill/>
            <a:miter lim="800000"/>
            <a:headEnd/>
            <a:tailEnd/>
          </a:ln>
          <a:effectLst/>
        </p:spPr>
        <p:txBody>
          <a:bodyPr wrap="none" anchor="ctr">
            <a:prstTxWarp prst="textNoShape">
              <a:avLst/>
            </a:prstTxWarp>
          </a:bodyPr>
          <a:lstStyle/>
          <a:p>
            <a:pPr algn="ctr"/>
            <a:endParaRPr lang="en-US">
              <a:solidFill>
                <a:srgbClr val="A50021"/>
              </a:solidFill>
            </a:endParaRPr>
          </a:p>
        </p:txBody>
      </p:sp>
      <p:sp>
        <p:nvSpPr>
          <p:cNvPr id="2085" name="Text Box 37"/>
          <p:cNvSpPr txBox="1">
            <a:spLocks noChangeArrowheads="1"/>
          </p:cNvSpPr>
          <p:nvPr/>
        </p:nvSpPr>
        <p:spPr bwMode="auto">
          <a:xfrm>
            <a:off x="5317490" y="2775056"/>
            <a:ext cx="3314700" cy="461665"/>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en-US" sz="1200" dirty="0" err="1" smtClean="0">
                <a:solidFill>
                  <a:schemeClr val="bg1"/>
                </a:solidFill>
                <a:latin typeface="Times"/>
                <a:cs typeface="Times"/>
              </a:rPr>
              <a:t>Cryo</a:t>
            </a:r>
            <a:r>
              <a:rPr lang="en-US" sz="1200" dirty="0" smtClean="0">
                <a:solidFill>
                  <a:schemeClr val="bg1"/>
                </a:solidFill>
                <a:latin typeface="Times"/>
                <a:cs typeface="Times"/>
              </a:rPr>
              <a:t>-TEM confirming the formation of</a:t>
            </a:r>
            <a:br>
              <a:rPr lang="en-US" sz="1200" dirty="0" smtClean="0">
                <a:solidFill>
                  <a:schemeClr val="bg1"/>
                </a:solidFill>
                <a:latin typeface="Times"/>
                <a:cs typeface="Times"/>
              </a:rPr>
            </a:br>
            <a:r>
              <a:rPr lang="en-US" sz="1200" dirty="0" err="1" smtClean="0">
                <a:solidFill>
                  <a:schemeClr val="bg1"/>
                </a:solidFill>
                <a:latin typeface="Times"/>
                <a:cs typeface="Times"/>
              </a:rPr>
              <a:t>glycodendrimersomes</a:t>
            </a:r>
            <a:r>
              <a:rPr lang="en-US" sz="1200" dirty="0" smtClean="0">
                <a:solidFill>
                  <a:schemeClr val="bg1"/>
                </a:solidFill>
                <a:latin typeface="Times"/>
                <a:cs typeface="Times"/>
              </a:rPr>
              <a:t>.</a:t>
            </a:r>
            <a:endParaRPr lang="en-US" sz="1300" dirty="0">
              <a:solidFill>
                <a:schemeClr val="bg1"/>
              </a:solidFill>
              <a:latin typeface="Times" pitchFamily="1" charset="0"/>
            </a:endParaRPr>
          </a:p>
        </p:txBody>
      </p:sp>
      <p:grpSp>
        <p:nvGrpSpPr>
          <p:cNvPr id="5" name="Group 4"/>
          <p:cNvGrpSpPr/>
          <p:nvPr/>
        </p:nvGrpSpPr>
        <p:grpSpPr>
          <a:xfrm>
            <a:off x="5268913" y="942976"/>
            <a:ext cx="3436574" cy="1800224"/>
            <a:chOff x="5268914" y="942976"/>
            <a:chExt cx="2330450" cy="1220789"/>
          </a:xfrm>
        </p:grpSpPr>
        <p:pic>
          <p:nvPicPr>
            <p:cNvPr id="20" name="Picture 7"/>
            <p:cNvPicPr>
              <a:picLocks noChangeAspect="1" noChangeArrowheads="1"/>
            </p:cNvPicPr>
            <p:nvPr/>
          </p:nvPicPr>
          <p:blipFill rotWithShape="1">
            <a:blip r:embed="rId5">
              <a:extLst>
                <a:ext uri="{28A0092B-C50C-407E-A947-70E740481C1C}">
                  <a14:useLocalDpi xmlns:a14="http://schemas.microsoft.com/office/drawing/2010/main" val="0"/>
                </a:ext>
              </a:extLst>
            </a:blip>
            <a:srcRect b="49967"/>
            <a:stretch/>
          </p:blipFill>
          <p:spPr bwMode="auto">
            <a:xfrm>
              <a:off x="5268914" y="942976"/>
              <a:ext cx="1165225" cy="12207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7"/>
            <p:cNvPicPr>
              <a:picLocks noChangeAspect="1" noChangeArrowheads="1"/>
            </p:cNvPicPr>
            <p:nvPr/>
          </p:nvPicPr>
          <p:blipFill rotWithShape="1">
            <a:blip r:embed="rId5">
              <a:extLst>
                <a:ext uri="{28A0092B-C50C-407E-A947-70E740481C1C}">
                  <a14:useLocalDpi xmlns:a14="http://schemas.microsoft.com/office/drawing/2010/main" val="0"/>
                </a:ext>
              </a:extLst>
            </a:blip>
            <a:srcRect t="49967"/>
            <a:stretch/>
          </p:blipFill>
          <p:spPr bwMode="auto">
            <a:xfrm>
              <a:off x="6434139" y="942976"/>
              <a:ext cx="1165225" cy="12207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977</TotalTime>
  <Words>169</Words>
  <Application>Microsoft Office PowerPoint</Application>
  <PresentationFormat>On-screen Show (4:3)</PresentationFormat>
  <Paragraphs>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MS PGothic</vt:lpstr>
      <vt:lpstr>Arial</vt:lpstr>
      <vt:lpstr>Times</vt:lpstr>
      <vt:lpstr>Default Design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felice</dc:creator>
  <cp:lastModifiedBy>felice</cp:lastModifiedBy>
  <cp:revision>86</cp:revision>
  <dcterms:created xsi:type="dcterms:W3CDTF">2015-01-29T17:26:05Z</dcterms:created>
  <dcterms:modified xsi:type="dcterms:W3CDTF">2015-03-31T17:50:18Z</dcterms:modified>
</cp:coreProperties>
</file>