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1" r:id="rId2"/>
    <p:sldId id="262" r:id="rId3"/>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pitchFamily="1" charset="0"/>
        <a:ea typeface="+mn-ea"/>
        <a:cs typeface="+mn-cs"/>
      </a:defRPr>
    </a:lvl1pPr>
    <a:lvl2pPr marL="457200" algn="l" rtl="0" fontAlgn="base">
      <a:spcBef>
        <a:spcPct val="0"/>
      </a:spcBef>
      <a:spcAft>
        <a:spcPct val="0"/>
      </a:spcAft>
      <a:defRPr kern="1200">
        <a:solidFill>
          <a:schemeClr val="tx1"/>
        </a:solidFill>
        <a:latin typeface="Arial" pitchFamily="1" charset="0"/>
        <a:ea typeface="+mn-ea"/>
        <a:cs typeface="+mn-cs"/>
      </a:defRPr>
    </a:lvl2pPr>
    <a:lvl3pPr marL="914400" algn="l" rtl="0" fontAlgn="base">
      <a:spcBef>
        <a:spcPct val="0"/>
      </a:spcBef>
      <a:spcAft>
        <a:spcPct val="0"/>
      </a:spcAft>
      <a:defRPr kern="1200">
        <a:solidFill>
          <a:schemeClr val="tx1"/>
        </a:solidFill>
        <a:latin typeface="Arial" pitchFamily="1" charset="0"/>
        <a:ea typeface="+mn-ea"/>
        <a:cs typeface="+mn-cs"/>
      </a:defRPr>
    </a:lvl3pPr>
    <a:lvl4pPr marL="1371600" algn="l" rtl="0" fontAlgn="base">
      <a:spcBef>
        <a:spcPct val="0"/>
      </a:spcBef>
      <a:spcAft>
        <a:spcPct val="0"/>
      </a:spcAft>
      <a:defRPr kern="1200">
        <a:solidFill>
          <a:schemeClr val="tx1"/>
        </a:solidFill>
        <a:latin typeface="Arial" pitchFamily="1" charset="0"/>
        <a:ea typeface="+mn-ea"/>
        <a:cs typeface="+mn-cs"/>
      </a:defRPr>
    </a:lvl4pPr>
    <a:lvl5pPr marL="1828800" algn="l" rtl="0" fontAlgn="base">
      <a:spcBef>
        <a:spcPct val="0"/>
      </a:spcBef>
      <a:spcAft>
        <a:spcPct val="0"/>
      </a:spcAft>
      <a:defRPr kern="1200">
        <a:solidFill>
          <a:schemeClr val="tx1"/>
        </a:solidFill>
        <a:latin typeface="Arial" pitchFamily="1" charset="0"/>
        <a:ea typeface="+mn-ea"/>
        <a:cs typeface="+mn-cs"/>
      </a:defRPr>
    </a:lvl5pPr>
    <a:lvl6pPr marL="2286000" algn="l" defTabSz="457200" rtl="0" eaLnBrk="1" latinLnBrk="0" hangingPunct="1">
      <a:defRPr kern="1200">
        <a:solidFill>
          <a:schemeClr val="tx1"/>
        </a:solidFill>
        <a:latin typeface="Arial" pitchFamily="1" charset="0"/>
        <a:ea typeface="+mn-ea"/>
        <a:cs typeface="+mn-cs"/>
      </a:defRPr>
    </a:lvl6pPr>
    <a:lvl7pPr marL="2743200" algn="l" defTabSz="457200" rtl="0" eaLnBrk="1" latinLnBrk="0" hangingPunct="1">
      <a:defRPr kern="1200">
        <a:solidFill>
          <a:schemeClr val="tx1"/>
        </a:solidFill>
        <a:latin typeface="Arial" pitchFamily="1" charset="0"/>
        <a:ea typeface="+mn-ea"/>
        <a:cs typeface="+mn-cs"/>
      </a:defRPr>
    </a:lvl7pPr>
    <a:lvl8pPr marL="3200400" algn="l" defTabSz="457200" rtl="0" eaLnBrk="1" latinLnBrk="0" hangingPunct="1">
      <a:defRPr kern="1200">
        <a:solidFill>
          <a:schemeClr val="tx1"/>
        </a:solidFill>
        <a:latin typeface="Arial" pitchFamily="1" charset="0"/>
        <a:ea typeface="+mn-ea"/>
        <a:cs typeface="+mn-cs"/>
      </a:defRPr>
    </a:lvl8pPr>
    <a:lvl9pPr marL="3657600" algn="l" defTabSz="457200" rtl="0" eaLnBrk="1" latinLnBrk="0" hangingPunct="1">
      <a:defRPr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 initials="N"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F3C3"/>
    <a:srgbClr val="CCCCFF"/>
    <a:srgbClr val="FFFF00"/>
    <a:srgbClr val="FFCC00"/>
    <a:srgbClr val="3366FF"/>
    <a:srgbClr val="3399FF"/>
    <a:srgbClr val="0000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72" autoAdjust="0"/>
    <p:restoredTop sz="77497" autoAdjust="0"/>
  </p:normalViewPr>
  <p:slideViewPr>
    <p:cSldViewPr showGuides="1">
      <p:cViewPr varScale="1">
        <p:scale>
          <a:sx n="86" d="100"/>
          <a:sy n="86" d="100"/>
        </p:scale>
        <p:origin x="99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defTabSz="862013">
              <a:defRPr sz="1100" smtClean="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algn="r" defTabSz="862013">
              <a:defRPr sz="1100" smtClean="0">
                <a:latin typeface="Arial" charset="0"/>
              </a:defRPr>
            </a:lvl1pPr>
          </a:lstStyle>
          <a:p>
            <a:pPr>
              <a:defRPr/>
            </a:pPr>
            <a:endParaRPr lang="en-US" dirty="0"/>
          </a:p>
        </p:txBody>
      </p:sp>
      <p:sp>
        <p:nvSpPr>
          <p:cNvPr id="4100" name="Rectangle 4"/>
          <p:cNvSpPr>
            <a:spLocks noGrp="1" noRot="1" noChangeAspec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defTabSz="862013">
              <a:defRPr sz="1100" smtClean="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algn="r" defTabSz="862013">
              <a:defRPr sz="1100"/>
            </a:lvl1pPr>
          </a:lstStyle>
          <a:p>
            <a:fld id="{19B1B241-5C7D-8847-9466-E90E5BB927FC}" type="slidenum">
              <a:rPr lang="en-US"/>
              <a:pPr/>
              <a:t>‹#›</a:t>
            </a:fld>
            <a:endParaRPr lang="en-US" dirty="0"/>
          </a:p>
        </p:txBody>
      </p:sp>
    </p:spTree>
    <p:extLst>
      <p:ext uri="{BB962C8B-B14F-4D97-AF65-F5344CB8AC3E}">
        <p14:creationId xmlns:p14="http://schemas.microsoft.com/office/powerpoint/2010/main" val="4219719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A447041B-D35B-B644-B7A2-3A8687FC21FA}" type="slidenum">
              <a:rPr lang="en-US"/>
              <a:pPr/>
              <a:t>1</a:t>
            </a:fld>
            <a:endParaRPr lang="en-US" dirty="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r>
              <a:rPr lang="en-US" sz="1200" dirty="0" smtClean="0">
                <a:solidFill>
                  <a:schemeClr val="bg1"/>
                </a:solidFill>
              </a:rPr>
              <a:t>Notes for the non-specialist: </a:t>
            </a:r>
            <a:r>
              <a:rPr lang="en-US" sz="1200" kern="1200" dirty="0" smtClean="0">
                <a:solidFill>
                  <a:schemeClr val="tx1"/>
                </a:solidFill>
                <a:effectLst/>
                <a:latin typeface="Arial" charset="0"/>
                <a:ea typeface="+mn-ea"/>
                <a:cs typeface="+mn-cs"/>
              </a:rPr>
              <a:t>Nanophosphors</a:t>
            </a:r>
            <a:r>
              <a:rPr lang="en-US" sz="1200" kern="1200" baseline="0" dirty="0" smtClean="0">
                <a:solidFill>
                  <a:schemeClr val="tx1"/>
                </a:solidFill>
                <a:effectLst/>
                <a:latin typeface="Arial" charset="0"/>
                <a:ea typeface="+mn-ea"/>
                <a:cs typeface="+mn-cs"/>
              </a:rPr>
              <a:t> can convert light from long wavelengths to shorter wavelengths, which are desirable in applications.  Our team combined </a:t>
            </a:r>
            <a:r>
              <a:rPr lang="en-US" sz="1200" kern="1200" dirty="0" smtClean="0">
                <a:solidFill>
                  <a:schemeClr val="tx1"/>
                </a:solidFill>
                <a:effectLst/>
                <a:latin typeface="Arial" charset="0"/>
                <a:ea typeface="+mn-ea"/>
                <a:cs typeface="+mn-cs"/>
              </a:rPr>
              <a:t>nanoscale fabrication and optical expertise of </a:t>
            </a:r>
            <a:r>
              <a:rPr lang="en-US" sz="1200" b="1" kern="1200" dirty="0" smtClean="0">
                <a:solidFill>
                  <a:schemeClr val="tx1"/>
                </a:solidFill>
                <a:effectLst/>
                <a:latin typeface="Arial" charset="0"/>
                <a:ea typeface="+mn-ea"/>
                <a:cs typeface="+mn-cs"/>
              </a:rPr>
              <a:t>Kagan</a:t>
            </a:r>
            <a:r>
              <a:rPr lang="en-US" sz="1200" kern="1200" dirty="0" smtClean="0">
                <a:solidFill>
                  <a:schemeClr val="tx1"/>
                </a:solidFill>
                <a:effectLst/>
                <a:latin typeface="Arial" charset="0"/>
                <a:ea typeface="+mn-ea"/>
                <a:cs typeface="+mn-cs"/>
              </a:rPr>
              <a:t>, the synthetic expertise of </a:t>
            </a:r>
            <a:r>
              <a:rPr lang="en-US" sz="1200" b="1" kern="1200" dirty="0" smtClean="0">
                <a:solidFill>
                  <a:schemeClr val="tx1"/>
                </a:solidFill>
                <a:effectLst/>
                <a:latin typeface="Arial" charset="0"/>
                <a:ea typeface="+mn-ea"/>
                <a:cs typeface="+mn-cs"/>
              </a:rPr>
              <a:t>Murray</a:t>
            </a:r>
            <a:r>
              <a:rPr lang="en-US" sz="1200" kern="1200" dirty="0" smtClean="0">
                <a:solidFill>
                  <a:schemeClr val="tx1"/>
                </a:solidFill>
                <a:effectLst/>
                <a:latin typeface="Arial" charset="0"/>
                <a:ea typeface="+mn-ea"/>
                <a:cs typeface="+mn-cs"/>
              </a:rPr>
              <a:t>, and the electromagnetic theoretical modeling of </a:t>
            </a:r>
            <a:r>
              <a:rPr lang="en-US" sz="1200" b="1" kern="1200" dirty="0" smtClean="0">
                <a:solidFill>
                  <a:schemeClr val="tx1"/>
                </a:solidFill>
                <a:effectLst/>
                <a:latin typeface="Arial" charset="0"/>
                <a:ea typeface="+mn-ea"/>
                <a:cs typeface="+mn-cs"/>
              </a:rPr>
              <a:t>Engheta</a:t>
            </a:r>
            <a:r>
              <a:rPr lang="en-US" sz="1200" kern="1200" dirty="0" smtClean="0">
                <a:solidFill>
                  <a:schemeClr val="tx1"/>
                </a:solidFill>
                <a:effectLst/>
                <a:latin typeface="Arial" charset="0"/>
                <a:ea typeface="+mn-ea"/>
                <a:cs typeface="+mn-cs"/>
              </a:rPr>
              <a:t> to develop</a:t>
            </a:r>
            <a:r>
              <a:rPr lang="en-US" sz="1200" kern="1200" baseline="0" dirty="0" smtClean="0">
                <a:solidFill>
                  <a:schemeClr val="tx1"/>
                </a:solidFill>
                <a:effectLst/>
                <a:latin typeface="Arial" charset="0"/>
                <a:ea typeface="+mn-ea"/>
                <a:cs typeface="+mn-cs"/>
              </a:rPr>
              <a:t> and demonstrate a new route toward improving the efficiency of these materials, which as thus far been too low for most applications.   Light excited a collective charge oscillation in a gold nanorod whose frequency was ideal for promoting the nanophosphor into its excited state, initiating the light conversion process more effectively. Through collaboration we obtained </a:t>
            </a:r>
            <a:r>
              <a:rPr lang="en-US" sz="1200" kern="1200" dirty="0" smtClean="0">
                <a:solidFill>
                  <a:schemeClr val="tx1"/>
                </a:solidFill>
                <a:effectLst/>
                <a:latin typeface="Arial" charset="0"/>
                <a:ea typeface="+mn-ea"/>
                <a:cs typeface="+mn-cs"/>
              </a:rPr>
              <a:t>a comprehensive and predictive understanding of plasmonic enhancement in this system. </a:t>
            </a:r>
            <a:endParaRPr lang="en-US" sz="1200" dirty="0" smtClean="0">
              <a:solidFill>
                <a:schemeClr val="bg1"/>
              </a:solidFill>
            </a:endParaRPr>
          </a:p>
          <a:p>
            <a:endParaRPr lang="en-US" sz="1200" kern="1200" baseline="0" dirty="0" smtClean="0">
              <a:solidFill>
                <a:schemeClr val="bg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bg1"/>
                </a:solidFill>
                <a:effectLst/>
                <a:latin typeface="Arial" charset="0"/>
                <a:ea typeface="+mn-ea"/>
                <a:cs typeface="+mn-cs"/>
              </a:rPr>
              <a:t>Technical Summary: </a:t>
            </a:r>
            <a:r>
              <a:rPr lang="en-US" sz="1200" kern="1200" dirty="0" smtClean="0">
                <a:solidFill>
                  <a:schemeClr val="tx1"/>
                </a:solidFill>
                <a:effectLst/>
                <a:latin typeface="Arial" charset="0"/>
                <a:ea typeface="+mn-ea"/>
                <a:cs typeface="+mn-cs"/>
              </a:rPr>
              <a:t>Narrow and weak absorbances have thus far limited the overall efficiencies of lanthanide</a:t>
            </a:r>
            <a:r>
              <a:rPr lang="en-US" sz="1200" kern="1200" baseline="0" dirty="0" smtClean="0">
                <a:solidFill>
                  <a:schemeClr val="tx1"/>
                </a:solidFill>
                <a:effectLst/>
                <a:latin typeface="Arial" charset="0"/>
                <a:ea typeface="+mn-ea"/>
                <a:cs typeface="+mn-cs"/>
              </a:rPr>
              <a:t> fluoride </a:t>
            </a:r>
            <a:r>
              <a:rPr lang="en-US" sz="1200" kern="1200" dirty="0" smtClean="0">
                <a:solidFill>
                  <a:schemeClr val="tx1"/>
                </a:solidFill>
                <a:effectLst/>
                <a:latin typeface="Arial" charset="0"/>
                <a:ea typeface="+mn-ea"/>
                <a:cs typeface="+mn-cs"/>
              </a:rPr>
              <a:t>nanophosphors. We demonstrated</a:t>
            </a:r>
            <a:r>
              <a:rPr lang="en-US" sz="1200" kern="1200" baseline="0" dirty="0" smtClean="0">
                <a:solidFill>
                  <a:schemeClr val="tx1"/>
                </a:solidFill>
                <a:effectLst/>
                <a:latin typeface="Arial" charset="0"/>
                <a:ea typeface="+mn-ea"/>
                <a:cs typeface="+mn-cs"/>
              </a:rPr>
              <a:t> a method to plasmonically enhance this process.  </a:t>
            </a:r>
            <a:r>
              <a:rPr lang="en-US" sz="1200" kern="1200" dirty="0" smtClean="0">
                <a:solidFill>
                  <a:schemeClr val="tx1"/>
                </a:solidFill>
                <a:effectLst/>
                <a:latin typeface="Arial" charset="0"/>
                <a:ea typeface="+mn-ea"/>
                <a:cs typeface="+mn-cs"/>
              </a:rPr>
              <a:t>The example</a:t>
            </a:r>
            <a:r>
              <a:rPr lang="en-US" sz="1200" kern="1200" baseline="0" dirty="0" smtClean="0">
                <a:solidFill>
                  <a:schemeClr val="tx1"/>
                </a:solidFill>
                <a:effectLst/>
                <a:latin typeface="Arial" charset="0"/>
                <a:ea typeface="+mn-ea"/>
                <a:cs typeface="+mn-cs"/>
              </a:rPr>
              <a:t> shown is a </a:t>
            </a:r>
            <a:r>
              <a:rPr lang="en-US" sz="1200" kern="1200" dirty="0" smtClean="0">
                <a:solidFill>
                  <a:schemeClr val="tx1"/>
                </a:solidFill>
                <a:effectLst/>
                <a:latin typeface="Arial" charset="0"/>
                <a:ea typeface="+mn-ea"/>
                <a:cs typeface="+mn-cs"/>
              </a:rPr>
              <a:t>Au nanorod:NaYF</a:t>
            </a:r>
            <a:r>
              <a:rPr lang="en-US" sz="1200" kern="1200" baseline="-25000" dirty="0" smtClean="0">
                <a:solidFill>
                  <a:schemeClr val="tx1"/>
                </a:solidFill>
                <a:effectLst/>
                <a:latin typeface="Arial" charset="0"/>
                <a:ea typeface="+mn-ea"/>
                <a:cs typeface="+mn-cs"/>
              </a:rPr>
              <a:t>4</a:t>
            </a:r>
            <a:r>
              <a:rPr lang="en-US" sz="1200" kern="1200" dirty="0" smtClean="0">
                <a:solidFill>
                  <a:schemeClr val="tx1"/>
                </a:solidFill>
                <a:effectLst/>
                <a:latin typeface="Arial" charset="0"/>
                <a:ea typeface="+mn-ea"/>
                <a:cs typeface="+mn-cs"/>
              </a:rPr>
              <a:t>:Er</a:t>
            </a:r>
            <a:r>
              <a:rPr lang="en-US" sz="1200" kern="1200" baseline="30000" dirty="0" smtClean="0">
                <a:solidFill>
                  <a:schemeClr val="tx1"/>
                </a:solidFill>
                <a:effectLst/>
                <a:latin typeface="Arial" charset="0"/>
                <a:ea typeface="+mn-ea"/>
                <a:cs typeface="+mn-cs"/>
              </a:rPr>
              <a:t>3+</a:t>
            </a:r>
            <a:r>
              <a:rPr lang="en-US" sz="1200" kern="1200" dirty="0" smtClean="0">
                <a:solidFill>
                  <a:schemeClr val="tx1"/>
                </a:solidFill>
                <a:effectLst/>
                <a:latin typeface="Arial" charset="0"/>
                <a:ea typeface="+mn-ea"/>
                <a:cs typeface="+mn-cs"/>
              </a:rPr>
              <a:t>,Yb</a:t>
            </a:r>
            <a:r>
              <a:rPr lang="en-US" sz="1200" kern="1200" baseline="30000" dirty="0" smtClean="0">
                <a:solidFill>
                  <a:schemeClr val="tx1"/>
                </a:solidFill>
                <a:effectLst/>
                <a:latin typeface="Arial" charset="0"/>
                <a:ea typeface="+mn-ea"/>
                <a:cs typeface="+mn-cs"/>
              </a:rPr>
              <a:t>3+</a:t>
            </a:r>
            <a:r>
              <a:rPr lang="en-US" sz="1200" kern="1200" dirty="0" smtClean="0">
                <a:solidFill>
                  <a:schemeClr val="tx1"/>
                </a:solidFill>
                <a:effectLst/>
                <a:latin typeface="Arial" charset="0"/>
                <a:ea typeface="+mn-ea"/>
                <a:cs typeface="+mn-cs"/>
              </a:rPr>
              <a:t> heterodimer.</a:t>
            </a:r>
            <a:r>
              <a:rPr lang="en-US" sz="1200" kern="1200" baseline="0" dirty="0" smtClean="0">
                <a:solidFill>
                  <a:schemeClr val="tx1"/>
                </a:solidFill>
                <a:effectLst/>
                <a:latin typeface="Arial" charset="0"/>
                <a:ea typeface="+mn-ea"/>
                <a:cs typeface="+mn-cs"/>
              </a:rPr>
              <a:t>  The length of the nanorod was tuned so that the longitudinal surface plasmon resonance coincided with the sensitization of the nanophosphor.  Efficiency doubling was observed for polarization of light along the nanorod. Electromagnetic simulations </a:t>
            </a:r>
            <a:r>
              <a:rPr lang="en-US" sz="1200" kern="1200" dirty="0" smtClean="0">
                <a:solidFill>
                  <a:schemeClr val="tx1"/>
                </a:solidFill>
                <a:effectLst/>
                <a:latin typeface="Arial" charset="0"/>
                <a:ea typeface="+mn-ea"/>
                <a:cs typeface="+mn-cs"/>
              </a:rPr>
              <a:t>quantified the trade-offs between quenching and plasmonic enhancement on the emission process, allowing us to determine</a:t>
            </a:r>
            <a:r>
              <a:rPr lang="en-US" sz="1200" kern="1200" baseline="0" dirty="0" smtClean="0">
                <a:solidFill>
                  <a:schemeClr val="tx1"/>
                </a:solidFill>
                <a:effectLst/>
                <a:latin typeface="Arial" charset="0"/>
                <a:ea typeface="+mn-ea"/>
                <a:cs typeface="+mn-cs"/>
              </a:rPr>
              <a:t> optimal separations for upconversion</a:t>
            </a:r>
            <a:r>
              <a:rPr lang="en-US" sz="1200" kern="1200" dirty="0" smtClean="0">
                <a:solidFill>
                  <a:schemeClr val="tx1"/>
                </a:solidFill>
                <a:effectLst/>
                <a:latin typeface="Arial" charset="0"/>
                <a:ea typeface="+mn-ea"/>
                <a:cs typeface="+mn-cs"/>
              </a:rPr>
              <a:t>.</a:t>
            </a:r>
            <a:r>
              <a:rPr lang="en-US" sz="1200" kern="1200" baseline="0" dirty="0" smtClean="0">
                <a:solidFill>
                  <a:schemeClr val="tx1"/>
                </a:solidFill>
                <a:effectLst/>
                <a:latin typeface="Arial" charset="0"/>
                <a:ea typeface="+mn-ea"/>
                <a:cs typeface="+mn-cs"/>
              </a:rPr>
              <a:t>   </a:t>
            </a:r>
            <a:r>
              <a:rPr lang="en-US" sz="1200" kern="1200" dirty="0" smtClean="0">
                <a:solidFill>
                  <a:schemeClr val="tx1"/>
                </a:solidFill>
                <a:effectLst/>
                <a:latin typeface="Arial" charset="0"/>
                <a:ea typeface="+mn-ea"/>
                <a:cs typeface="+mn-cs"/>
              </a:rPr>
              <a:t>This project provides knowledge about pairwise interactions that will help guide the design and synthesis of larger assemblies incorporating nanophosphors and plasmonic nanoparticles.   </a:t>
            </a:r>
          </a:p>
          <a:p>
            <a:endParaRPr lang="en-US" sz="1200" kern="1200" dirty="0" smtClean="0">
              <a:solidFill>
                <a:schemeClr val="tx1"/>
              </a:solidFill>
              <a:effectLst/>
              <a:latin typeface="Arial" charset="0"/>
              <a:ea typeface="+mn-ea"/>
              <a:cs typeface="+mn-cs"/>
            </a:endParaRPr>
          </a:p>
        </p:txBody>
      </p:sp>
    </p:spTree>
    <p:extLst>
      <p:ext uri="{BB962C8B-B14F-4D97-AF65-F5344CB8AC3E}">
        <p14:creationId xmlns:p14="http://schemas.microsoft.com/office/powerpoint/2010/main" val="1867859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A447041B-D35B-B644-B7A2-3A8687FC21FA}" type="slidenum">
              <a:rPr lang="en-US"/>
              <a:pPr/>
              <a:t>2</a:t>
            </a:fld>
            <a:endParaRPr lang="en-US" dirty="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spcBef>
                <a:spcPct val="0"/>
              </a:spcBef>
            </a:pPr>
            <a:endParaRPr lang="en-US" dirty="0">
              <a:latin typeface="Arial" pitchFamily="1" charset="0"/>
            </a:endParaRPr>
          </a:p>
        </p:txBody>
      </p:sp>
    </p:spTree>
    <p:extLst>
      <p:ext uri="{BB962C8B-B14F-4D97-AF65-F5344CB8AC3E}">
        <p14:creationId xmlns:p14="http://schemas.microsoft.com/office/powerpoint/2010/main" val="1183312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66FF"/>
            </a:gs>
            <a:gs pos="100000">
              <a:srgbClr val="182F76"/>
            </a:gs>
          </a:gsLst>
          <a:lin ang="2700000" scaled="1"/>
        </a:gradFill>
        <a:effectLst/>
      </p:bgPr>
    </p:bg>
    <p:spTree>
      <p:nvGrpSpPr>
        <p:cNvPr id="1" name=""/>
        <p:cNvGrpSpPr/>
        <p:nvPr/>
      </p:nvGrpSpPr>
      <p:grpSpPr>
        <a:xfrm>
          <a:off x="0" y="0"/>
          <a:ext cx="0" cy="0"/>
          <a:chOff x="0" y="0"/>
          <a:chExt cx="0" cy="0"/>
        </a:xfrm>
      </p:grpSpPr>
      <p:sp>
        <p:nvSpPr>
          <p:cNvPr id="1035" name="Rectangle 11"/>
          <p:cNvSpPr>
            <a:spLocks noChangeArrowheads="1"/>
          </p:cNvSpPr>
          <p:nvPr userDrawn="1"/>
        </p:nvSpPr>
        <p:spPr bwMode="auto">
          <a:xfrm>
            <a:off x="587375" y="6553200"/>
            <a:ext cx="8556625" cy="271463"/>
          </a:xfrm>
          <a:prstGeom prst="rect">
            <a:avLst/>
          </a:prstGeom>
          <a:gradFill rotWithShape="0">
            <a:gsLst>
              <a:gs pos="0">
                <a:srgbClr val="573B9D"/>
              </a:gs>
              <a:gs pos="100000">
                <a:srgbClr val="000050"/>
              </a:gs>
            </a:gsLst>
            <a:lin ang="0" scaled="1"/>
          </a:gradFill>
          <a:ln w="9525">
            <a:noFill/>
            <a:miter lim="800000"/>
            <a:headEnd/>
            <a:tailEnd/>
          </a:ln>
          <a:effectLst/>
        </p:spPr>
        <p:txBody>
          <a:bodyPr wrap="none" anchor="ctr"/>
          <a:lstStyle/>
          <a:p>
            <a:pPr>
              <a:defRPr/>
            </a:pPr>
            <a:endParaRPr lang="en-US" dirty="0">
              <a:latin typeface="Arial" charset="0"/>
            </a:endParaRPr>
          </a:p>
        </p:txBody>
      </p:sp>
      <p:sp>
        <p:nvSpPr>
          <p:cNvPr id="1027" name="Rectangle 12"/>
          <p:cNvSpPr>
            <a:spLocks noGrp="1" noChangeArrowheads="1"/>
          </p:cNvSpPr>
          <p:nvPr>
            <p:ph type="title"/>
          </p:nvPr>
        </p:nvSpPr>
        <p:spPr bwMode="auto">
          <a:xfrm>
            <a:off x="381000" y="304800"/>
            <a:ext cx="8305800" cy="685800"/>
          </a:xfrm>
          <a:prstGeom prst="rect">
            <a:avLst/>
          </a:prstGeom>
          <a:noFill/>
          <a:ln w="9525">
            <a:noFill/>
            <a:miter lim="800000"/>
            <a:headEnd/>
            <a:tailEnd/>
          </a:ln>
        </p:spPr>
        <p:txBody>
          <a:bodyPr vert="horz" wrap="square" lIns="91440" tIns="9144" rIns="91440" bIns="9144" numCol="1" anchor="t" anchorCtr="0" compatLnSpc="1">
            <a:prstTxWarp prst="textNoShape">
              <a:avLst/>
            </a:prstTxWarp>
          </a:bodyPr>
          <a:lstStyle/>
          <a:p>
            <a:pPr lvl="0"/>
            <a:r>
              <a:rPr lang="en-US"/>
              <a:t>Click to edit Master title style</a:t>
            </a:r>
          </a:p>
        </p:txBody>
      </p:sp>
      <p:sp>
        <p:nvSpPr>
          <p:cNvPr id="1028"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9" name="Picture 14" descr="lrsm_footer_logo"/>
          <p:cNvPicPr>
            <a:picLocks noChangeAspect="1" noChangeArrowheads="1"/>
          </p:cNvPicPr>
          <p:nvPr userDrawn="1"/>
        </p:nvPicPr>
        <p:blipFill>
          <a:blip r:embed="rId13" cstate="print"/>
          <a:srcRect/>
          <a:stretch>
            <a:fillRect/>
          </a:stretch>
        </p:blipFill>
        <p:spPr bwMode="auto">
          <a:xfrm>
            <a:off x="0" y="6016625"/>
            <a:ext cx="1752600" cy="841375"/>
          </a:xfrm>
          <a:prstGeom prst="rect">
            <a:avLst/>
          </a:prstGeom>
          <a:noFill/>
          <a:ln w="9525">
            <a:noFill/>
            <a:miter lim="800000"/>
            <a:headEnd/>
            <a:tailEnd/>
          </a:ln>
        </p:spPr>
      </p:pic>
      <p:pic>
        <p:nvPicPr>
          <p:cNvPr id="1030" name="Picture 15" descr="PENN_MRSEC_logo"/>
          <p:cNvPicPr>
            <a:picLocks noChangeAspect="1" noChangeArrowheads="1"/>
          </p:cNvPicPr>
          <p:nvPr userDrawn="1"/>
        </p:nvPicPr>
        <p:blipFill>
          <a:blip r:embed="rId14" cstate="print">
            <a:lum contrast="-12000"/>
          </a:blip>
          <a:srcRect/>
          <a:stretch>
            <a:fillRect/>
          </a:stretch>
        </p:blipFill>
        <p:spPr bwMode="auto">
          <a:xfrm>
            <a:off x="7543800" y="6324600"/>
            <a:ext cx="1509713" cy="425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000">
          <a:solidFill>
            <a:schemeClr val="bg1"/>
          </a:solidFill>
          <a:latin typeface="+mj-lt"/>
          <a:ea typeface="+mj-ea"/>
          <a:cs typeface="+mj-cs"/>
        </a:defRPr>
      </a:lvl1pPr>
      <a:lvl2pPr algn="ctr" rtl="0" eaLnBrk="0" fontAlgn="base" hangingPunct="0">
        <a:spcBef>
          <a:spcPct val="0"/>
        </a:spcBef>
        <a:spcAft>
          <a:spcPct val="0"/>
        </a:spcAft>
        <a:defRPr sz="3000">
          <a:solidFill>
            <a:schemeClr val="bg1"/>
          </a:solidFill>
          <a:latin typeface="Arial" charset="0"/>
        </a:defRPr>
      </a:lvl2pPr>
      <a:lvl3pPr algn="ctr" rtl="0" eaLnBrk="0" fontAlgn="base" hangingPunct="0">
        <a:spcBef>
          <a:spcPct val="0"/>
        </a:spcBef>
        <a:spcAft>
          <a:spcPct val="0"/>
        </a:spcAft>
        <a:defRPr sz="3000">
          <a:solidFill>
            <a:schemeClr val="bg1"/>
          </a:solidFill>
          <a:latin typeface="Arial" charset="0"/>
        </a:defRPr>
      </a:lvl3pPr>
      <a:lvl4pPr algn="ctr" rtl="0" eaLnBrk="0" fontAlgn="base" hangingPunct="0">
        <a:spcBef>
          <a:spcPct val="0"/>
        </a:spcBef>
        <a:spcAft>
          <a:spcPct val="0"/>
        </a:spcAft>
        <a:defRPr sz="3000">
          <a:solidFill>
            <a:schemeClr val="bg1"/>
          </a:solidFill>
          <a:latin typeface="Arial" charset="0"/>
        </a:defRPr>
      </a:lvl4pPr>
      <a:lvl5pPr algn="ctr" rtl="0" eaLnBrk="0" fontAlgn="base" hangingPunct="0">
        <a:spcBef>
          <a:spcPct val="0"/>
        </a:spcBef>
        <a:spcAft>
          <a:spcPct val="0"/>
        </a:spcAft>
        <a:defRPr sz="3000">
          <a:solidFill>
            <a:schemeClr val="bg1"/>
          </a:solidFill>
          <a:latin typeface="Arial" charset="0"/>
        </a:defRPr>
      </a:lvl5pPr>
      <a:lvl6pPr marL="457200" algn="ctr" rtl="0" fontAlgn="base">
        <a:spcBef>
          <a:spcPct val="0"/>
        </a:spcBef>
        <a:spcAft>
          <a:spcPct val="0"/>
        </a:spcAft>
        <a:defRPr sz="3000">
          <a:solidFill>
            <a:schemeClr val="bg1"/>
          </a:solidFill>
          <a:latin typeface="Arial" charset="0"/>
        </a:defRPr>
      </a:lvl6pPr>
      <a:lvl7pPr marL="914400" algn="ctr" rtl="0" fontAlgn="base">
        <a:spcBef>
          <a:spcPct val="0"/>
        </a:spcBef>
        <a:spcAft>
          <a:spcPct val="0"/>
        </a:spcAft>
        <a:defRPr sz="3000">
          <a:solidFill>
            <a:schemeClr val="bg1"/>
          </a:solidFill>
          <a:latin typeface="Arial" charset="0"/>
        </a:defRPr>
      </a:lvl7pPr>
      <a:lvl8pPr marL="1371600" algn="ctr" rtl="0" fontAlgn="base">
        <a:spcBef>
          <a:spcPct val="0"/>
        </a:spcBef>
        <a:spcAft>
          <a:spcPct val="0"/>
        </a:spcAft>
        <a:defRPr sz="3000">
          <a:solidFill>
            <a:schemeClr val="bg1"/>
          </a:solidFill>
          <a:latin typeface="Arial" charset="0"/>
        </a:defRPr>
      </a:lvl8pPr>
      <a:lvl9pPr marL="1828800" algn="ctr" rtl="0" fontAlgn="base">
        <a:spcBef>
          <a:spcPct val="0"/>
        </a:spcBef>
        <a:spcAft>
          <a:spcPct val="0"/>
        </a:spcAft>
        <a:defRPr sz="30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ea typeface="ＭＳ Ｐゴシック" pitchFamily="1" charset="-128"/>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pitchFamily="1" charset="-128"/>
        </a:defRPr>
      </a:lvl3pPr>
      <a:lvl4pPr marL="16002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4pPr>
      <a:lvl5pPr marL="20574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44"/>
          <p:cNvSpPr/>
          <p:nvPr/>
        </p:nvSpPr>
        <p:spPr>
          <a:xfrm>
            <a:off x="4103650" y="1314003"/>
            <a:ext cx="4724400" cy="2903414"/>
          </a:xfrm>
          <a:prstGeom prst="rect">
            <a:avLst/>
          </a:prstGeom>
          <a:solidFill>
            <a:srgbClr val="A50021"/>
          </a:solidFill>
          <a:ln w="12700">
            <a:miter lim="400000"/>
          </a:ln>
        </p:spPr>
        <p:txBody>
          <a:bodyPr lIns="0" tIns="0" rIns="0" bIns="0" anchor="ctr"/>
          <a:lstStyle/>
          <a:p>
            <a:pPr lvl="0" algn="ctr">
              <a:defRPr>
                <a:solidFill>
                  <a:srgbClr val="A50021"/>
                </a:solidFill>
              </a:defRPr>
            </a:pPr>
            <a:endParaRPr/>
          </a:p>
        </p:txBody>
      </p:sp>
      <p:sp>
        <p:nvSpPr>
          <p:cNvPr id="2" name="Rectangle 1"/>
          <p:cNvSpPr/>
          <p:nvPr/>
        </p:nvSpPr>
        <p:spPr>
          <a:xfrm>
            <a:off x="4038600" y="1227982"/>
            <a:ext cx="4710989" cy="29001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0" name="Text Box 3"/>
          <p:cNvSpPr txBox="1">
            <a:spLocks noChangeArrowheads="1"/>
          </p:cNvSpPr>
          <p:nvPr/>
        </p:nvSpPr>
        <p:spPr bwMode="auto">
          <a:xfrm>
            <a:off x="2286000" y="6299200"/>
            <a:ext cx="4495800" cy="307777"/>
          </a:xfrm>
          <a:prstGeom prst="rect">
            <a:avLst/>
          </a:prstGeom>
          <a:solidFill>
            <a:srgbClr val="0066CC"/>
          </a:solidFill>
          <a:ln w="9525">
            <a:noFill/>
            <a:miter lim="800000"/>
            <a:headEnd/>
            <a:tailEnd/>
          </a:ln>
        </p:spPr>
        <p:txBody>
          <a:bodyPr wrap="square">
            <a:prstTxWarp prst="textNoShape">
              <a:avLst/>
            </a:prstTxWarp>
            <a:spAutoFit/>
          </a:bodyPr>
          <a:lstStyle/>
          <a:p>
            <a:pPr>
              <a:spcBef>
                <a:spcPct val="50000"/>
              </a:spcBef>
            </a:pPr>
            <a:r>
              <a:rPr lang="en-US" sz="1400" b="1" dirty="0">
                <a:solidFill>
                  <a:schemeClr val="bg1"/>
                </a:solidFill>
              </a:rPr>
              <a:t>Support: </a:t>
            </a:r>
            <a:r>
              <a:rPr lang="en-US" sz="1400" b="1" dirty="0" smtClean="0">
                <a:solidFill>
                  <a:schemeClr val="bg1"/>
                </a:solidFill>
              </a:rPr>
              <a:t>Primary </a:t>
            </a:r>
            <a:r>
              <a:rPr lang="en-US" sz="1400" b="1" dirty="0">
                <a:solidFill>
                  <a:schemeClr val="bg1"/>
                </a:solidFill>
              </a:rPr>
              <a:t>NSF MRSEC </a:t>
            </a:r>
            <a:r>
              <a:rPr lang="en-US" sz="1400" b="1" dirty="0" smtClean="0">
                <a:solidFill>
                  <a:schemeClr val="bg1"/>
                </a:solidFill>
              </a:rPr>
              <a:t>DMR-11-20901</a:t>
            </a:r>
            <a:endParaRPr lang="en-US" sz="1400" b="1" dirty="0">
              <a:solidFill>
                <a:schemeClr val="bg1"/>
              </a:solidFill>
            </a:endParaRPr>
          </a:p>
        </p:txBody>
      </p:sp>
      <p:pic>
        <p:nvPicPr>
          <p:cNvPr id="2051" name="Picture 4" descr="nsf4c"/>
          <p:cNvPicPr>
            <a:picLocks noChangeAspect="1" noChangeArrowheads="1"/>
          </p:cNvPicPr>
          <p:nvPr/>
        </p:nvPicPr>
        <p:blipFill>
          <a:blip r:embed="rId3" cstate="print">
            <a:lum contrast="24000"/>
          </a:blip>
          <a:srcRect/>
          <a:stretch>
            <a:fillRect/>
          </a:stretch>
        </p:blipFill>
        <p:spPr bwMode="auto">
          <a:xfrm>
            <a:off x="8153400" y="5410200"/>
            <a:ext cx="838200" cy="838200"/>
          </a:xfrm>
          <a:prstGeom prst="rect">
            <a:avLst/>
          </a:prstGeom>
          <a:noFill/>
          <a:ln w="9525">
            <a:noFill/>
            <a:miter lim="800000"/>
            <a:headEnd/>
            <a:tailEnd/>
          </a:ln>
        </p:spPr>
      </p:pic>
      <p:sp>
        <p:nvSpPr>
          <p:cNvPr id="2053" name="Text Box 6"/>
          <p:cNvSpPr txBox="1">
            <a:spLocks noChangeArrowheads="1"/>
          </p:cNvSpPr>
          <p:nvPr/>
        </p:nvSpPr>
        <p:spPr bwMode="auto">
          <a:xfrm>
            <a:off x="4800600" y="4839019"/>
            <a:ext cx="4038600" cy="244475"/>
          </a:xfrm>
          <a:prstGeom prst="rect">
            <a:avLst/>
          </a:prstGeom>
          <a:noFill/>
          <a:ln w="9525">
            <a:noFill/>
            <a:miter lim="800000"/>
            <a:headEnd/>
            <a:tailEnd/>
          </a:ln>
        </p:spPr>
        <p:txBody>
          <a:bodyPr>
            <a:prstTxWarp prst="textNoShape">
              <a:avLst/>
            </a:prstTxWarp>
            <a:spAutoFit/>
          </a:bodyPr>
          <a:lstStyle/>
          <a:p>
            <a:r>
              <a:rPr lang="en-US" sz="1000" dirty="0">
                <a:solidFill>
                  <a:schemeClr val="bg1"/>
                </a:solidFill>
              </a:rPr>
              <a:t> </a:t>
            </a:r>
          </a:p>
        </p:txBody>
      </p:sp>
      <p:sp>
        <p:nvSpPr>
          <p:cNvPr id="2055" name="TextBox 55"/>
          <p:cNvSpPr txBox="1">
            <a:spLocks noChangeArrowheads="1"/>
          </p:cNvSpPr>
          <p:nvPr/>
        </p:nvSpPr>
        <p:spPr bwMode="auto">
          <a:xfrm>
            <a:off x="784225" y="4597719"/>
            <a:ext cx="2109788" cy="244475"/>
          </a:xfrm>
          <a:prstGeom prst="rect">
            <a:avLst/>
          </a:prstGeom>
          <a:noFill/>
          <a:ln w="9525">
            <a:noFill/>
            <a:miter lim="800000"/>
            <a:headEnd/>
            <a:tailEnd/>
          </a:ln>
        </p:spPr>
        <p:txBody>
          <a:bodyPr>
            <a:prstTxWarp prst="textNoShape">
              <a:avLst/>
            </a:prstTxWarp>
            <a:spAutoFit/>
          </a:bodyPr>
          <a:lstStyle/>
          <a:p>
            <a:r>
              <a:rPr lang="en-US" sz="1000" dirty="0">
                <a:solidFill>
                  <a:schemeClr val="bg1"/>
                </a:solidFill>
              </a:rPr>
              <a:t> </a:t>
            </a:r>
          </a:p>
        </p:txBody>
      </p:sp>
      <p:sp>
        <p:nvSpPr>
          <p:cNvPr id="2082" name="Rectangle 8"/>
          <p:cNvSpPr>
            <a:spLocks noChangeArrowheads="1"/>
          </p:cNvSpPr>
          <p:nvPr/>
        </p:nvSpPr>
        <p:spPr bwMode="auto">
          <a:xfrm>
            <a:off x="152400" y="1162525"/>
            <a:ext cx="3733800" cy="4770537"/>
          </a:xfrm>
          <a:prstGeom prst="rect">
            <a:avLst/>
          </a:prstGeom>
          <a:noFill/>
          <a:ln w="9525">
            <a:noFill/>
            <a:miter lim="800000"/>
            <a:headEnd/>
            <a:tailEnd/>
          </a:ln>
        </p:spPr>
        <p:txBody>
          <a:bodyPr wrap="square" anchor="ctr">
            <a:prstTxWarp prst="textNoShape">
              <a:avLst/>
            </a:prstTxWarp>
            <a:spAutoFit/>
          </a:bodyPr>
          <a:lstStyle/>
          <a:p>
            <a:pPr eaLnBrk="0" hangingPunct="0"/>
            <a:r>
              <a:rPr lang="en-US" sz="1600" dirty="0" smtClean="0">
                <a:solidFill>
                  <a:srgbClr val="FFFFFF"/>
                </a:solidFill>
                <a:latin typeface="+mj-lt"/>
              </a:rPr>
              <a:t>A central goal of IRG-4 is to use collective interactions between dissimilar nanocrystals to enhance the performance of their assemblies.</a:t>
            </a:r>
          </a:p>
          <a:p>
            <a:pPr eaLnBrk="0" hangingPunct="0"/>
            <a:endParaRPr lang="en-US" sz="1600" dirty="0">
              <a:solidFill>
                <a:srgbClr val="FFFFFF"/>
              </a:solidFill>
              <a:latin typeface="+mj-lt"/>
            </a:endParaRPr>
          </a:p>
          <a:p>
            <a:pPr eaLnBrk="0" hangingPunct="0"/>
            <a:r>
              <a:rPr lang="en-US" sz="1600" dirty="0" smtClean="0">
                <a:solidFill>
                  <a:srgbClr val="FFFFFF"/>
                </a:solidFill>
                <a:latin typeface="+mj-lt"/>
              </a:rPr>
              <a:t>Here we demonstrate </a:t>
            </a:r>
            <a:r>
              <a:rPr lang="en-US" sz="1600" dirty="0" err="1" smtClean="0">
                <a:solidFill>
                  <a:srgbClr val="FFFFFF"/>
                </a:solidFill>
                <a:latin typeface="+mj-lt"/>
              </a:rPr>
              <a:t>plasmonic</a:t>
            </a:r>
            <a:r>
              <a:rPr lang="en-US" sz="1600" dirty="0" smtClean="0">
                <a:solidFill>
                  <a:srgbClr val="FFFFFF"/>
                </a:solidFill>
                <a:latin typeface="+mj-lt"/>
              </a:rPr>
              <a:t> enhancement of optical upconversion luminescence within nanorod-nanophosphor heterodimers (Fig 1a-c).</a:t>
            </a:r>
          </a:p>
          <a:p>
            <a:pPr eaLnBrk="0" hangingPunct="0"/>
            <a:endParaRPr lang="en-US" sz="1600" dirty="0" smtClean="0">
              <a:solidFill>
                <a:srgbClr val="FFFFFF"/>
              </a:solidFill>
              <a:latin typeface="+mj-lt"/>
            </a:endParaRPr>
          </a:p>
          <a:p>
            <a:pPr eaLnBrk="0" hangingPunct="0"/>
            <a:r>
              <a:rPr lang="en-US" sz="1600" dirty="0" smtClean="0">
                <a:solidFill>
                  <a:srgbClr val="FFFFFF"/>
                </a:solidFill>
                <a:latin typeface="+mj-lt"/>
              </a:rPr>
              <a:t>Using experiment and theory we are able to develop design rules for optimizing heterodimer geometry.</a:t>
            </a:r>
            <a:br>
              <a:rPr lang="en-US" sz="1600" dirty="0" smtClean="0">
                <a:solidFill>
                  <a:srgbClr val="FFFFFF"/>
                </a:solidFill>
                <a:latin typeface="+mj-lt"/>
              </a:rPr>
            </a:br>
            <a:endParaRPr lang="en-US" sz="1600" dirty="0" smtClean="0">
              <a:solidFill>
                <a:srgbClr val="FFFFFF"/>
              </a:solidFill>
              <a:latin typeface="+mj-lt"/>
            </a:endParaRPr>
          </a:p>
          <a:p>
            <a:pPr eaLnBrk="0" hangingPunct="0"/>
            <a:r>
              <a:rPr lang="en-US" sz="1600" dirty="0">
                <a:solidFill>
                  <a:srgbClr val="FFFFFF"/>
                </a:solidFill>
              </a:rPr>
              <a:t>T</a:t>
            </a:r>
            <a:r>
              <a:rPr lang="en-US" sz="1600" dirty="0" smtClean="0">
                <a:solidFill>
                  <a:srgbClr val="FFFFFF"/>
                </a:solidFill>
              </a:rPr>
              <a:t>he </a:t>
            </a:r>
            <a:r>
              <a:rPr lang="en-US" sz="1600" dirty="0">
                <a:solidFill>
                  <a:srgbClr val="FFFFFF"/>
                </a:solidFill>
              </a:rPr>
              <a:t>templated assembly process (Fig 1d-e) can be used for many other nanocrystal building blocks and for larger assemblies.</a:t>
            </a:r>
          </a:p>
          <a:p>
            <a:pPr eaLnBrk="0" hangingPunct="0"/>
            <a:endParaRPr lang="en-US" sz="1600" dirty="0" smtClean="0">
              <a:solidFill>
                <a:srgbClr val="FFFFFF"/>
              </a:solidFill>
              <a:latin typeface="+mj-lt"/>
            </a:endParaRPr>
          </a:p>
        </p:txBody>
      </p:sp>
      <p:sp>
        <p:nvSpPr>
          <p:cNvPr id="31" name="Rectangle 2"/>
          <p:cNvSpPr txBox="1">
            <a:spLocks noChangeArrowheads="1"/>
          </p:cNvSpPr>
          <p:nvPr/>
        </p:nvSpPr>
        <p:spPr bwMode="auto">
          <a:xfrm>
            <a:off x="0" y="152400"/>
            <a:ext cx="9144000" cy="884663"/>
          </a:xfrm>
          <a:prstGeom prst="rect">
            <a:avLst/>
          </a:prstGeom>
          <a:solidFill>
            <a:srgbClr val="A50021"/>
          </a:solidFill>
          <a:ln w="9525">
            <a:noFill/>
            <a:miter lim="800000"/>
            <a:headEnd/>
            <a:tailEnd/>
          </a:ln>
          <a:effectLst/>
        </p:spPr>
        <p:txBody>
          <a:bodyPr wrap="square" tIns="9144" bIns="9144" anchor="ctr" anchorCtr="0">
            <a:prstTxWarp prst="textNoShape">
              <a:avLst/>
            </a:prstTxWarp>
            <a:noAutofit/>
          </a:bodyPr>
          <a:lstStyle/>
          <a:p>
            <a:pPr algn="ctr">
              <a:lnSpc>
                <a:spcPct val="80000"/>
              </a:lnSpc>
            </a:pPr>
            <a:r>
              <a:rPr lang="en-US" sz="2100" b="1" dirty="0" smtClean="0">
                <a:solidFill>
                  <a:schemeClr val="bg1"/>
                </a:solidFill>
                <a:effectLst>
                  <a:outerShdw blurRad="38100" dist="38100" dir="2700000" algn="tl">
                    <a:srgbClr val="000000"/>
                  </a:outerShdw>
                </a:effectLst>
              </a:rPr>
              <a:t>IRG-4 Plasmonic Enhancement of Upconversion in Nanorod/Nanophosphor Heterodimers</a:t>
            </a:r>
          </a:p>
          <a:p>
            <a:pPr algn="ctr"/>
            <a:r>
              <a:rPr lang="en-US" sz="1400" b="1" dirty="0" smtClean="0">
                <a:solidFill>
                  <a:schemeClr val="bg1"/>
                </a:solidFill>
                <a:effectLst>
                  <a:outerShdw blurRad="38100" dist="38100" dir="2700000" algn="tl">
                    <a:srgbClr val="000000"/>
                  </a:outerShdw>
                </a:effectLst>
              </a:rPr>
              <a:t>N</a:t>
            </a:r>
            <a:r>
              <a:rPr lang="en-US" sz="1400" b="1" dirty="0">
                <a:solidFill>
                  <a:schemeClr val="bg1"/>
                </a:solidFill>
                <a:effectLst>
                  <a:outerShdw blurRad="38100" dist="38100" dir="2700000" algn="tl">
                    <a:srgbClr val="000000"/>
                  </a:outerShdw>
                </a:effectLst>
              </a:rPr>
              <a:t>. Engheta, C. B. Murray, C. R. </a:t>
            </a:r>
            <a:r>
              <a:rPr lang="en-US" sz="1400" b="1" dirty="0" smtClean="0">
                <a:solidFill>
                  <a:schemeClr val="bg1"/>
                </a:solidFill>
                <a:effectLst>
                  <a:outerShdw blurRad="38100" dist="38100" dir="2700000" algn="tl">
                    <a:srgbClr val="000000"/>
                  </a:outerShdw>
                </a:effectLst>
              </a:rPr>
              <a:t>Kagan (IRG4)</a:t>
            </a:r>
            <a:endParaRPr lang="en-US" sz="1400" b="1" dirty="0">
              <a:solidFill>
                <a:schemeClr val="bg1"/>
              </a:solidFill>
              <a:effectLst>
                <a:outerShdw blurRad="38100" dist="38100" dir="2700000" algn="tl">
                  <a:srgbClr val="000000"/>
                </a:outerShdw>
              </a:effectLst>
            </a:endParaRPr>
          </a:p>
        </p:txBody>
      </p:sp>
      <p:sp>
        <p:nvSpPr>
          <p:cNvPr id="2085" name="Text Box 37"/>
          <p:cNvSpPr txBox="1">
            <a:spLocks noChangeArrowheads="1"/>
          </p:cNvSpPr>
          <p:nvPr/>
        </p:nvSpPr>
        <p:spPr bwMode="auto">
          <a:xfrm>
            <a:off x="3951249" y="4221763"/>
            <a:ext cx="4876800" cy="1107996"/>
          </a:xfrm>
          <a:prstGeom prst="rect">
            <a:avLst/>
          </a:prstGeom>
          <a:noFill/>
          <a:ln w="9525">
            <a:noFill/>
            <a:miter lim="800000"/>
            <a:headEnd/>
            <a:tailEnd/>
          </a:ln>
          <a:effectLst/>
        </p:spPr>
        <p:txBody>
          <a:bodyPr wrap="square">
            <a:prstTxWarp prst="textNoShape">
              <a:avLst/>
            </a:prstTxWarp>
            <a:spAutoFit/>
          </a:bodyPr>
          <a:lstStyle/>
          <a:p>
            <a:pPr algn="just">
              <a:spcBef>
                <a:spcPts val="0"/>
              </a:spcBef>
            </a:pPr>
            <a:r>
              <a:rPr lang="en-US" sz="1100" b="1" dirty="0">
                <a:solidFill>
                  <a:schemeClr val="bg1"/>
                </a:solidFill>
                <a:latin typeface="+mn-lt"/>
              </a:rPr>
              <a:t>Figure </a:t>
            </a:r>
            <a:r>
              <a:rPr lang="en-US" sz="1100" b="1" dirty="0" smtClean="0">
                <a:solidFill>
                  <a:schemeClr val="bg1"/>
                </a:solidFill>
                <a:latin typeface="+mn-lt"/>
              </a:rPr>
              <a:t>1 </a:t>
            </a:r>
            <a:r>
              <a:rPr lang="en-US" sz="1100" dirty="0" smtClean="0">
                <a:solidFill>
                  <a:schemeClr val="bg1"/>
                </a:solidFill>
                <a:latin typeface="+mn-lt"/>
              </a:rPr>
              <a:t>– (a) SEM image of a nanorod/nanophosphor heterodimer created using template-assisted self-assembly. Upconverted light emission for excitation polarization (b) longitudinal and (c) transverse to the nanorod axis. Strong emission for longitudinal polarization reflects plasmonic enhancement of absorption. Schematics showing the (d) “squeegee” and (e) capillary template-assembly methods developed. </a:t>
            </a:r>
            <a:endParaRPr lang="en-US" sz="1100" dirty="0">
              <a:solidFill>
                <a:schemeClr val="bg1"/>
              </a:solidFill>
              <a:latin typeface="+mn-lt"/>
            </a:endParaRPr>
          </a:p>
        </p:txBody>
      </p:sp>
      <p:sp>
        <p:nvSpPr>
          <p:cNvPr id="16" name="Rectangle 8"/>
          <p:cNvSpPr>
            <a:spLocks noChangeArrowheads="1"/>
          </p:cNvSpPr>
          <p:nvPr/>
        </p:nvSpPr>
        <p:spPr bwMode="auto">
          <a:xfrm>
            <a:off x="4800600" y="5844689"/>
            <a:ext cx="2514600" cy="276999"/>
          </a:xfrm>
          <a:prstGeom prst="rect">
            <a:avLst/>
          </a:prstGeom>
          <a:noFill/>
          <a:ln w="9525">
            <a:noFill/>
            <a:miter lim="800000"/>
            <a:headEnd/>
            <a:tailEnd/>
          </a:ln>
        </p:spPr>
        <p:txBody>
          <a:bodyPr wrap="square" anchor="ctr">
            <a:prstTxWarp prst="textNoShape">
              <a:avLst/>
            </a:prstTxWarp>
            <a:spAutoFit/>
          </a:bodyPr>
          <a:lstStyle/>
          <a:p>
            <a:pPr algn="r" eaLnBrk="0" hangingPunct="0"/>
            <a:r>
              <a:rPr lang="en-US" sz="1200" i="1" dirty="0" smtClean="0">
                <a:solidFill>
                  <a:srgbClr val="FFFFFF"/>
                </a:solidFill>
                <a:latin typeface="+mj-lt"/>
              </a:rPr>
              <a:t>ACS Nano </a:t>
            </a:r>
            <a:r>
              <a:rPr lang="en-US" sz="1200" b="1" dirty="0" smtClean="0">
                <a:solidFill>
                  <a:srgbClr val="FFFFFF"/>
                </a:solidFill>
                <a:latin typeface="+mj-lt"/>
              </a:rPr>
              <a:t>8</a:t>
            </a:r>
            <a:r>
              <a:rPr lang="en-US" sz="1200" dirty="0" smtClean="0">
                <a:solidFill>
                  <a:srgbClr val="FFFFFF"/>
                </a:solidFill>
                <a:latin typeface="+mj-lt"/>
              </a:rPr>
              <a:t>, 9482-9491, </a:t>
            </a:r>
            <a:r>
              <a:rPr lang="en-US" sz="1200" dirty="0">
                <a:solidFill>
                  <a:srgbClr val="FFFFFF"/>
                </a:solidFill>
                <a:latin typeface="+mj-lt"/>
              </a:rPr>
              <a:t>(</a:t>
            </a:r>
            <a:r>
              <a:rPr lang="en-US" sz="1200" dirty="0" smtClean="0">
                <a:solidFill>
                  <a:srgbClr val="FFFFFF"/>
                </a:solidFill>
                <a:latin typeface="+mj-lt"/>
              </a:rPr>
              <a:t>2014).</a:t>
            </a:r>
            <a:endParaRPr lang="en-US" sz="1200" dirty="0">
              <a:solidFill>
                <a:srgbClr val="FFFFFF"/>
              </a:solidFill>
              <a:latin typeface="+mj-lt"/>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1227982"/>
            <a:ext cx="4343400" cy="1388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04" name="Group 103"/>
          <p:cNvGrpSpPr/>
          <p:nvPr/>
        </p:nvGrpSpPr>
        <p:grpSpPr>
          <a:xfrm>
            <a:off x="4038600" y="2768479"/>
            <a:ext cx="2276856" cy="1359620"/>
            <a:chOff x="4038600" y="990600"/>
            <a:chExt cx="2276856" cy="1359620"/>
          </a:xfrm>
        </p:grpSpPr>
        <p:pic>
          <p:nvPicPr>
            <p:cNvPr id="105" name="Picture 5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8600" y="990600"/>
              <a:ext cx="2276856" cy="13596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6" name="Rectangle 105"/>
            <p:cNvSpPr/>
            <p:nvPr/>
          </p:nvSpPr>
          <p:spPr>
            <a:xfrm>
              <a:off x="4038600" y="990600"/>
              <a:ext cx="228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7" name="Group 106"/>
          <p:cNvGrpSpPr/>
          <p:nvPr/>
        </p:nvGrpSpPr>
        <p:grpSpPr>
          <a:xfrm>
            <a:off x="6477000" y="2768479"/>
            <a:ext cx="2272589" cy="1371600"/>
            <a:chOff x="6477000" y="990600"/>
            <a:chExt cx="2272589" cy="1371600"/>
          </a:xfrm>
        </p:grpSpPr>
        <p:pic>
          <p:nvPicPr>
            <p:cNvPr id="108"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77000" y="990601"/>
              <a:ext cx="2272589" cy="13715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9" name="Rectangle 108"/>
            <p:cNvSpPr/>
            <p:nvPr/>
          </p:nvSpPr>
          <p:spPr>
            <a:xfrm>
              <a:off x="6477000" y="990600"/>
              <a:ext cx="228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4059462" y="2793591"/>
            <a:ext cx="436338" cy="338554"/>
          </a:xfrm>
          <a:prstGeom prst="rect">
            <a:avLst/>
          </a:prstGeom>
          <a:noFill/>
        </p:spPr>
        <p:txBody>
          <a:bodyPr wrap="none" rtlCol="0">
            <a:spAutoFit/>
          </a:bodyPr>
          <a:lstStyle/>
          <a:p>
            <a:r>
              <a:rPr lang="en-US" sz="1600" dirty="0" smtClean="0"/>
              <a:t>(d)</a:t>
            </a:r>
            <a:endParaRPr lang="en-US" sz="1600" dirty="0"/>
          </a:p>
        </p:txBody>
      </p:sp>
      <p:sp>
        <p:nvSpPr>
          <p:cNvPr id="111" name="TextBox 110"/>
          <p:cNvSpPr txBox="1"/>
          <p:nvPr/>
        </p:nvSpPr>
        <p:spPr>
          <a:xfrm>
            <a:off x="6497862" y="2793591"/>
            <a:ext cx="436338" cy="338554"/>
          </a:xfrm>
          <a:prstGeom prst="rect">
            <a:avLst/>
          </a:prstGeom>
          <a:noFill/>
        </p:spPr>
        <p:txBody>
          <a:bodyPr wrap="none" rtlCol="0">
            <a:spAutoFit/>
          </a:bodyPr>
          <a:lstStyle/>
          <a:p>
            <a:r>
              <a:rPr lang="en-US" sz="1600" dirty="0" smtClean="0"/>
              <a:t>(e)</a:t>
            </a:r>
            <a:endParaRPr lang="en-US" sz="1600" dirty="0"/>
          </a:p>
        </p:txBody>
      </p:sp>
      <p:sp>
        <p:nvSpPr>
          <p:cNvPr id="19" name="Shape 41"/>
          <p:cNvSpPr/>
          <p:nvPr/>
        </p:nvSpPr>
        <p:spPr>
          <a:xfrm>
            <a:off x="3960139" y="1143000"/>
            <a:ext cx="4938534" cy="4211840"/>
          </a:xfrm>
          <a:prstGeom prst="rect">
            <a:avLst/>
          </a:prstGeom>
          <a:ln w="12700">
            <a:solidFill>
              <a:srgbClr val="FFFFFF"/>
            </a:solidFill>
            <a:miter/>
          </a:ln>
        </p:spPr>
        <p:txBody>
          <a:bodyPr lIns="0" tIns="0" rIns="0" bIns="0" anchor="ctr"/>
          <a:lstStyle/>
          <a:p>
            <a:pPr lvl="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2286000" y="6299200"/>
            <a:ext cx="4495800" cy="307777"/>
          </a:xfrm>
          <a:prstGeom prst="rect">
            <a:avLst/>
          </a:prstGeom>
          <a:solidFill>
            <a:srgbClr val="0066CC"/>
          </a:solidFill>
          <a:ln w="9525">
            <a:noFill/>
            <a:miter lim="800000"/>
            <a:headEnd/>
            <a:tailEnd/>
          </a:ln>
        </p:spPr>
        <p:txBody>
          <a:bodyPr wrap="square">
            <a:prstTxWarp prst="textNoShape">
              <a:avLst/>
            </a:prstTxWarp>
            <a:spAutoFit/>
          </a:bodyPr>
          <a:lstStyle/>
          <a:p>
            <a:pPr>
              <a:spcBef>
                <a:spcPct val="50000"/>
              </a:spcBef>
            </a:pPr>
            <a:r>
              <a:rPr lang="en-US" sz="1400" b="1" dirty="0">
                <a:solidFill>
                  <a:schemeClr val="bg1"/>
                </a:solidFill>
              </a:rPr>
              <a:t>Support: </a:t>
            </a:r>
            <a:r>
              <a:rPr lang="en-US" sz="1400" b="1" dirty="0" smtClean="0">
                <a:solidFill>
                  <a:schemeClr val="bg1"/>
                </a:solidFill>
              </a:rPr>
              <a:t>Primary </a:t>
            </a:r>
            <a:r>
              <a:rPr lang="en-US" sz="1400" b="1" dirty="0">
                <a:solidFill>
                  <a:schemeClr val="bg1"/>
                </a:solidFill>
              </a:rPr>
              <a:t>NSF MRSEC </a:t>
            </a:r>
            <a:r>
              <a:rPr lang="en-US" sz="1400" b="1" dirty="0" smtClean="0">
                <a:solidFill>
                  <a:schemeClr val="bg1"/>
                </a:solidFill>
              </a:rPr>
              <a:t>DMR-11-20901</a:t>
            </a:r>
            <a:endParaRPr lang="en-US" sz="1400" b="1" dirty="0">
              <a:solidFill>
                <a:schemeClr val="bg1"/>
              </a:solidFill>
            </a:endParaRPr>
          </a:p>
        </p:txBody>
      </p:sp>
      <p:pic>
        <p:nvPicPr>
          <p:cNvPr id="2051" name="Picture 4" descr="nsf4c"/>
          <p:cNvPicPr>
            <a:picLocks noChangeAspect="1" noChangeArrowheads="1"/>
          </p:cNvPicPr>
          <p:nvPr/>
        </p:nvPicPr>
        <p:blipFill>
          <a:blip r:embed="rId3" cstate="print">
            <a:lum contrast="24000"/>
          </a:blip>
          <a:srcRect/>
          <a:stretch>
            <a:fillRect/>
          </a:stretch>
        </p:blipFill>
        <p:spPr bwMode="auto">
          <a:xfrm>
            <a:off x="8153400" y="5410200"/>
            <a:ext cx="838200" cy="838200"/>
          </a:xfrm>
          <a:prstGeom prst="rect">
            <a:avLst/>
          </a:prstGeom>
          <a:noFill/>
          <a:ln w="9525">
            <a:noFill/>
            <a:miter lim="800000"/>
            <a:headEnd/>
            <a:tailEnd/>
          </a:ln>
        </p:spPr>
      </p:pic>
      <p:sp>
        <p:nvSpPr>
          <p:cNvPr id="2055" name="TextBox 55"/>
          <p:cNvSpPr txBox="1">
            <a:spLocks noChangeArrowheads="1"/>
          </p:cNvSpPr>
          <p:nvPr/>
        </p:nvSpPr>
        <p:spPr bwMode="auto">
          <a:xfrm>
            <a:off x="784225" y="4615973"/>
            <a:ext cx="2109788" cy="244475"/>
          </a:xfrm>
          <a:prstGeom prst="rect">
            <a:avLst/>
          </a:prstGeom>
          <a:noFill/>
          <a:ln w="9525">
            <a:noFill/>
            <a:miter lim="800000"/>
            <a:headEnd/>
            <a:tailEnd/>
          </a:ln>
        </p:spPr>
        <p:txBody>
          <a:bodyPr>
            <a:prstTxWarp prst="textNoShape">
              <a:avLst/>
            </a:prstTxWarp>
            <a:spAutoFit/>
          </a:bodyPr>
          <a:lstStyle/>
          <a:p>
            <a:r>
              <a:rPr lang="en-US" sz="1000" dirty="0">
                <a:solidFill>
                  <a:schemeClr val="bg1"/>
                </a:solidFill>
              </a:rPr>
              <a:t> </a:t>
            </a:r>
          </a:p>
        </p:txBody>
      </p:sp>
      <p:sp>
        <p:nvSpPr>
          <p:cNvPr id="31" name="Rectangle 2"/>
          <p:cNvSpPr txBox="1">
            <a:spLocks noChangeArrowheads="1"/>
          </p:cNvSpPr>
          <p:nvPr/>
        </p:nvSpPr>
        <p:spPr bwMode="auto">
          <a:xfrm>
            <a:off x="0" y="264282"/>
            <a:ext cx="9144000" cy="341632"/>
          </a:xfrm>
          <a:prstGeom prst="rect">
            <a:avLst/>
          </a:prstGeom>
          <a:solidFill>
            <a:srgbClr val="A50021"/>
          </a:solidFill>
          <a:ln w="9525">
            <a:noFill/>
            <a:miter lim="800000"/>
            <a:headEnd/>
            <a:tailEnd/>
          </a:ln>
          <a:effectLst/>
        </p:spPr>
        <p:txBody>
          <a:bodyPr wrap="square" tIns="9144" bIns="9144">
            <a:prstTxWarp prst="textNoShape">
              <a:avLst/>
            </a:prstTxWarp>
            <a:spAutoFit/>
          </a:bodyPr>
          <a:lstStyle/>
          <a:p>
            <a:pPr algn="ctr"/>
            <a:r>
              <a:rPr lang="en-US" sz="2100" b="1" dirty="0" smtClean="0">
                <a:solidFill>
                  <a:schemeClr val="bg1"/>
                </a:solidFill>
                <a:effectLst>
                  <a:outerShdw blurRad="38100" dist="38100" dir="2700000" algn="tl">
                    <a:srgbClr val="000000"/>
                  </a:outerShdw>
                </a:effectLst>
              </a:rPr>
              <a:t>IRG-4 Broader Impacts</a:t>
            </a:r>
            <a:endParaRPr lang="en-US" sz="1300" b="1" dirty="0">
              <a:solidFill>
                <a:schemeClr val="bg1"/>
              </a:solidFill>
              <a:effectLst>
                <a:outerShdw blurRad="38100" dist="38100" dir="2700000" algn="tl">
                  <a:srgbClr val="000000"/>
                </a:outerShdw>
              </a:effectLst>
            </a:endParaRPr>
          </a:p>
        </p:txBody>
      </p:sp>
      <p:sp>
        <p:nvSpPr>
          <p:cNvPr id="19" name="Rectangle 8"/>
          <p:cNvSpPr>
            <a:spLocks noChangeArrowheads="1"/>
          </p:cNvSpPr>
          <p:nvPr/>
        </p:nvSpPr>
        <p:spPr bwMode="auto">
          <a:xfrm>
            <a:off x="4495800" y="768891"/>
            <a:ext cx="4419600" cy="738664"/>
          </a:xfrm>
          <a:prstGeom prst="rect">
            <a:avLst/>
          </a:prstGeom>
          <a:noFill/>
          <a:ln w="9525">
            <a:noFill/>
            <a:miter lim="800000"/>
            <a:headEnd/>
            <a:tailEnd/>
          </a:ln>
        </p:spPr>
        <p:txBody>
          <a:bodyPr wrap="square" anchor="ctr">
            <a:prstTxWarp prst="textNoShape">
              <a:avLst/>
            </a:prstTxWarp>
            <a:spAutoFit/>
          </a:bodyPr>
          <a:lstStyle/>
          <a:p>
            <a:pPr eaLnBrk="0" hangingPunct="0"/>
            <a:r>
              <a:rPr lang="en-US" sz="1400" i="1" u="sng" dirty="0">
                <a:solidFill>
                  <a:schemeClr val="bg1"/>
                </a:solidFill>
              </a:rPr>
              <a:t>Philly Materials Day, 2/2014. </a:t>
            </a:r>
          </a:p>
          <a:p>
            <a:pPr eaLnBrk="0" hangingPunct="0"/>
            <a:r>
              <a:rPr lang="en-US" sz="1400" i="1" dirty="0" smtClean="0">
                <a:solidFill>
                  <a:schemeClr val="bg1"/>
                </a:solidFill>
              </a:rPr>
              <a:t>IRG-4 student </a:t>
            </a:r>
            <a:r>
              <a:rPr lang="en-US" sz="1400" i="1" dirty="0">
                <a:solidFill>
                  <a:schemeClr val="bg1"/>
                </a:solidFill>
              </a:rPr>
              <a:t>Nick Greybush demonstrated semiconductor and plasmonic nanocrystals</a:t>
            </a:r>
            <a:endParaRPr lang="en-US" sz="1400" i="1" dirty="0">
              <a:solidFill>
                <a:srgbClr val="FFFFFF"/>
              </a:solidFill>
              <a:latin typeface="+mj-lt"/>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8861" y="1530891"/>
            <a:ext cx="3987800" cy="2990850"/>
          </a:xfrm>
          <a:prstGeom prst="rect">
            <a:avLst/>
          </a:prstGeom>
        </p:spPr>
      </p:pic>
      <p:sp>
        <p:nvSpPr>
          <p:cNvPr id="22" name="Rectangle 8"/>
          <p:cNvSpPr>
            <a:spLocks noChangeArrowheads="1"/>
          </p:cNvSpPr>
          <p:nvPr/>
        </p:nvSpPr>
        <p:spPr bwMode="auto">
          <a:xfrm>
            <a:off x="286370" y="762000"/>
            <a:ext cx="3733800" cy="2308324"/>
          </a:xfrm>
          <a:prstGeom prst="rect">
            <a:avLst/>
          </a:prstGeom>
          <a:noFill/>
          <a:ln w="9525">
            <a:noFill/>
            <a:miter lim="800000"/>
            <a:headEnd/>
            <a:tailEnd/>
          </a:ln>
        </p:spPr>
        <p:txBody>
          <a:bodyPr wrap="square" anchor="ctr">
            <a:prstTxWarp prst="textNoShape">
              <a:avLst/>
            </a:prstTxWarp>
            <a:spAutoFit/>
          </a:bodyPr>
          <a:lstStyle/>
          <a:p>
            <a:pPr eaLnBrk="0" hangingPunct="0"/>
            <a:r>
              <a:rPr lang="en-US" sz="1600" b="1" dirty="0" smtClean="0">
                <a:solidFill>
                  <a:srgbClr val="FFFFFF"/>
                </a:solidFill>
                <a:latin typeface="+mj-lt"/>
              </a:rPr>
              <a:t>Technology: </a:t>
            </a:r>
            <a:r>
              <a:rPr lang="en-US" sz="1600" dirty="0" smtClean="0">
                <a:solidFill>
                  <a:srgbClr val="FFFFFF"/>
                </a:solidFill>
                <a:latin typeface="+mj-lt"/>
              </a:rPr>
              <a:t>Increased nanophosphor upconversion efficiency may lead to improved photovoltaics, bioimaging, solid-state lighting and display technologies.  </a:t>
            </a:r>
            <a:endParaRPr lang="en-US" sz="1600" dirty="0">
              <a:solidFill>
                <a:srgbClr val="FFFFFF"/>
              </a:solidFill>
              <a:latin typeface="+mj-lt"/>
            </a:endParaRPr>
          </a:p>
          <a:p>
            <a:pPr eaLnBrk="0" hangingPunct="0"/>
            <a:endParaRPr lang="en-US" sz="1600" dirty="0" smtClean="0">
              <a:solidFill>
                <a:srgbClr val="FFFFFF"/>
              </a:solidFill>
              <a:latin typeface="+mj-lt"/>
            </a:endParaRPr>
          </a:p>
          <a:p>
            <a:pPr eaLnBrk="0" hangingPunct="0"/>
            <a:r>
              <a:rPr lang="en-US" sz="1600" b="1" dirty="0" smtClean="0">
                <a:solidFill>
                  <a:srgbClr val="FFFFFF"/>
                </a:solidFill>
                <a:latin typeface="+mj-lt"/>
              </a:rPr>
              <a:t>Education: </a:t>
            </a:r>
            <a:r>
              <a:rPr lang="en-US" sz="1600" dirty="0" smtClean="0">
                <a:solidFill>
                  <a:srgbClr val="FFFFFF"/>
                </a:solidFill>
                <a:latin typeface="+mj-lt"/>
              </a:rPr>
              <a:t>Our team worked to stimulate interest in K-12 students through hands-on experiences.</a:t>
            </a:r>
            <a:endParaRPr lang="en-US" sz="1600" dirty="0">
              <a:solidFill>
                <a:srgbClr val="FFFFFF"/>
              </a:solidFill>
              <a:latin typeface="+mj-lt"/>
            </a:endParaRPr>
          </a:p>
        </p:txBody>
      </p:sp>
      <p:pic>
        <p:nvPicPr>
          <p:cNvPr id="6" name="Picture 2" descr="Z:\My Documents\Grants, Proposals and Prizes\2010\Nano IRG\Reports\Jan 2015\Figures\IMG_6760.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1000" y="3425348"/>
            <a:ext cx="3276600" cy="2457450"/>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8"/>
          <p:cNvSpPr>
            <a:spLocks noChangeArrowheads="1"/>
          </p:cNvSpPr>
          <p:nvPr/>
        </p:nvSpPr>
        <p:spPr bwMode="auto">
          <a:xfrm>
            <a:off x="3695700" y="4713247"/>
            <a:ext cx="4876800" cy="1169551"/>
          </a:xfrm>
          <a:prstGeom prst="rect">
            <a:avLst/>
          </a:prstGeom>
          <a:noFill/>
          <a:ln w="9525">
            <a:noFill/>
            <a:miter lim="800000"/>
            <a:headEnd/>
            <a:tailEnd/>
          </a:ln>
        </p:spPr>
        <p:txBody>
          <a:bodyPr wrap="square" anchor="ctr">
            <a:prstTxWarp prst="textNoShape">
              <a:avLst/>
            </a:prstTxWarp>
            <a:spAutoFit/>
          </a:bodyPr>
          <a:lstStyle/>
          <a:p>
            <a:pPr eaLnBrk="0" hangingPunct="0"/>
            <a:r>
              <a:rPr lang="en-US" sz="1400" i="1" u="sng" dirty="0">
                <a:solidFill>
                  <a:schemeClr val="bg1"/>
                </a:solidFill>
              </a:rPr>
              <a:t>Girls in Engineering Math and Science (GEMS) </a:t>
            </a:r>
            <a:r>
              <a:rPr lang="en-US" sz="1400" i="1" u="sng" dirty="0" smtClean="0">
                <a:solidFill>
                  <a:schemeClr val="bg1"/>
                </a:solidFill>
              </a:rPr>
              <a:t>Camp. </a:t>
            </a:r>
          </a:p>
          <a:p>
            <a:pPr eaLnBrk="0" hangingPunct="0"/>
            <a:endParaRPr lang="en-US" sz="1400" i="1" dirty="0">
              <a:solidFill>
                <a:schemeClr val="bg1"/>
              </a:solidFill>
            </a:endParaRPr>
          </a:p>
          <a:p>
            <a:pPr eaLnBrk="0" hangingPunct="0"/>
            <a:r>
              <a:rPr lang="en-US" sz="1400" b="1" i="1" dirty="0" smtClean="0">
                <a:solidFill>
                  <a:schemeClr val="bg1"/>
                </a:solidFill>
              </a:rPr>
              <a:t>Kagan</a:t>
            </a:r>
            <a:r>
              <a:rPr lang="en-US" sz="1400" i="1" dirty="0" smtClean="0">
                <a:solidFill>
                  <a:schemeClr val="bg1"/>
                </a:solidFill>
              </a:rPr>
              <a:t> and members of her group, including IRG-4</a:t>
            </a:r>
          </a:p>
          <a:p>
            <a:pPr eaLnBrk="0" hangingPunct="0"/>
            <a:r>
              <a:rPr lang="en-US" sz="1400" i="1" dirty="0" smtClean="0">
                <a:solidFill>
                  <a:schemeClr val="bg1"/>
                </a:solidFill>
              </a:rPr>
              <a:t>student Nathaniel Berry (pictured), ran a hands-on</a:t>
            </a:r>
          </a:p>
          <a:p>
            <a:pPr eaLnBrk="0" hangingPunct="0"/>
            <a:r>
              <a:rPr lang="en-US" sz="1400" i="1" dirty="0" smtClean="0">
                <a:solidFill>
                  <a:schemeClr val="bg1"/>
                </a:solidFill>
              </a:rPr>
              <a:t>lab </a:t>
            </a:r>
            <a:r>
              <a:rPr lang="en-US" sz="1400" i="1" dirty="0">
                <a:solidFill>
                  <a:schemeClr val="bg1"/>
                </a:solidFill>
              </a:rPr>
              <a:t>where girls fabricated LEDs</a:t>
            </a:r>
            <a:endParaRPr lang="en-US" sz="1400" i="1" dirty="0">
              <a:solidFill>
                <a:srgbClr val="FFFFFF"/>
              </a:solidFill>
              <a:latin typeface="+mj-lt"/>
            </a:endParaRPr>
          </a:p>
        </p:txBody>
      </p:sp>
    </p:spTree>
    <p:extLst>
      <p:ext uri="{BB962C8B-B14F-4D97-AF65-F5344CB8AC3E}">
        <p14:creationId xmlns:p14="http://schemas.microsoft.com/office/powerpoint/2010/main" val="1711100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14810</TotalTime>
  <Words>506</Words>
  <Application>Microsoft Office PowerPoint</Application>
  <PresentationFormat>On-screen Show (4:3)</PresentationFormat>
  <Paragraphs>33</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MS PGothic</vt:lpstr>
      <vt:lpstr>Arial</vt:lpstr>
      <vt:lpstr>Default Design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felice</dc:creator>
  <cp:lastModifiedBy>felice</cp:lastModifiedBy>
  <cp:revision>115</cp:revision>
  <dcterms:created xsi:type="dcterms:W3CDTF">2012-02-10T21:51:35Z</dcterms:created>
  <dcterms:modified xsi:type="dcterms:W3CDTF">2015-03-31T17:50:48Z</dcterms:modified>
</cp:coreProperties>
</file>