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3C3"/>
    <a:srgbClr val="CCCCFF"/>
    <a:srgbClr val="FFFF00"/>
    <a:srgbClr val="FFCC00"/>
    <a:srgbClr val="3366FF"/>
    <a:srgbClr val="3399FF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1088" autoAdjust="0"/>
  </p:normalViewPr>
  <p:slideViewPr>
    <p:cSldViewPr showGuides="1">
      <p:cViewPr varScale="1">
        <p:scale>
          <a:sx n="102" d="100"/>
          <a:sy n="102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19B1B241-5C7D-8847-9466-E90E5BB92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6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1" charset="0"/>
              </a:rPr>
              <a:t>Technical Explanation if needed</a:t>
            </a:r>
            <a:endParaRPr lang="en-US" dirty="0">
              <a:latin typeface="Arial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2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286000" y="6299200"/>
            <a:ext cx="4495800" cy="30777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629158" y="3736848"/>
            <a:ext cx="7463282" cy="2383536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TextBox 55"/>
          <p:cNvSpPr txBox="1">
            <a:spLocks noChangeArrowheads="1"/>
          </p:cNvSpPr>
          <p:nvPr/>
        </p:nvSpPr>
        <p:spPr bwMode="auto">
          <a:xfrm>
            <a:off x="784225" y="4695825"/>
            <a:ext cx="2109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823058" y="3857065"/>
            <a:ext cx="7177942" cy="1970711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84946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Research Experience for </a:t>
            </a:r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Undergraduates (REU):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Celebration of the 600th REU Student at the Penn-MRSEC</a:t>
            </a: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Andrew R.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McGhie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Mark W.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Licurse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894236" y="5824267"/>
            <a:ext cx="3810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300" dirty="0" smtClean="0">
                <a:solidFill>
                  <a:schemeClr val="bg1"/>
                </a:solidFill>
                <a:latin typeface="Times" pitchFamily="1" charset="0"/>
              </a:rPr>
              <a:t>Past 10 years of REU students</a:t>
            </a:r>
            <a:endParaRPr lang="en-US" sz="1300" dirty="0">
              <a:solidFill>
                <a:schemeClr val="bg1"/>
              </a:solidFill>
              <a:latin typeface="Times" pitchFamily="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4" y="3820612"/>
            <a:ext cx="7216775" cy="1925561"/>
          </a:xfrm>
          <a:prstGeom prst="rect">
            <a:avLst/>
          </a:prstGeom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8600" y="1004564"/>
            <a:ext cx="8763000" cy="273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300"/>
              </a:spcAft>
            </a:pPr>
            <a:r>
              <a:rPr lang="en-US" sz="1300" dirty="0">
                <a:solidFill>
                  <a:srgbClr val="FFFFFF"/>
                </a:solidFill>
                <a:latin typeface="+mj-lt"/>
              </a:rPr>
              <a:t>In 2015 we will celebrate the arrival of our 600th REU student in our NSF-supported REU program. This program started in 1989 with a small grant that supported 5 minority students. Over the following 26 years, we have averaged 23 students/</a:t>
            </a:r>
            <a:r>
              <a:rPr lang="en-US" sz="1300" dirty="0" err="1">
                <a:solidFill>
                  <a:srgbClr val="FFFFFF"/>
                </a:solidFill>
                <a:latin typeface="+mj-lt"/>
              </a:rPr>
              <a:t>yr</a:t>
            </a:r>
            <a:r>
              <a:rPr lang="en-US" sz="1300" dirty="0">
                <a:solidFill>
                  <a:srgbClr val="FFFFFF"/>
                </a:solidFill>
                <a:latin typeface="+mj-lt"/>
              </a:rPr>
              <a:t> by supplementing our MRSEC–supported students with an additional DMR REU Site grant that supported 10 students per year and some individual faculty contributions. Overall, 61% of our students were from under-represented groups (39% minority and 43% women) in STEM departments. Since the inception of the MRSEC program in 1997, 44% of these students have come from small colleges, which had no graduate research programs in the student’s discipline. </a:t>
            </a:r>
          </a:p>
          <a:p>
            <a:pPr eaLnBrk="0" hangingPunct="0">
              <a:spcAft>
                <a:spcPts val="300"/>
              </a:spcAft>
            </a:pPr>
            <a:r>
              <a:rPr lang="en-US" sz="1300" dirty="0" smtClean="0">
                <a:solidFill>
                  <a:srgbClr val="FFFFFF"/>
                </a:solidFill>
                <a:latin typeface="+mj-lt"/>
              </a:rPr>
              <a:t>Every </a:t>
            </a:r>
            <a:r>
              <a:rPr lang="en-US" sz="1300" dirty="0">
                <a:solidFill>
                  <a:srgbClr val="FFFFFF"/>
                </a:solidFill>
                <a:latin typeface="+mj-lt"/>
              </a:rPr>
              <a:t>effort is made to track our students after they graduate and statistically we have observed that approximately 80-85% of our graduating students go on to STEM graduate </a:t>
            </a:r>
            <a:r>
              <a:rPr lang="en-US" sz="1300" dirty="0" smtClean="0">
                <a:solidFill>
                  <a:srgbClr val="FFFFFF"/>
                </a:solidFill>
                <a:latin typeface="+mj-lt"/>
              </a:rPr>
              <a:t>programs </a:t>
            </a:r>
            <a:r>
              <a:rPr lang="en-US" sz="1300" dirty="0">
                <a:solidFill>
                  <a:srgbClr val="FFFFFF"/>
                </a:solidFill>
                <a:latin typeface="+mj-lt"/>
              </a:rPr>
              <a:t>with a small proportion of them going to medical school. The other 15-20% go into industry or academic staff positions with only a few being undecided when surveyed. Many of these students co-author archived papers or are listed as co-authors on conference proceedings with 57 or more papers published from 2005-13, i.e. </a:t>
            </a:r>
            <a:r>
              <a:rPr lang="en-US" sz="1300" dirty="0" smtClean="0">
                <a:solidFill>
                  <a:srgbClr val="FFFFFF"/>
                </a:solidFill>
                <a:latin typeface="+mj-lt"/>
              </a:rPr>
              <a:t>~27</a:t>
            </a:r>
            <a:r>
              <a:rPr lang="en-US" sz="1300" dirty="0">
                <a:solidFill>
                  <a:srgbClr val="FFFFFF"/>
                </a:solidFill>
                <a:latin typeface="+mj-lt"/>
              </a:rPr>
              <a:t>% of the students became co-authors (excluding those named on conference </a:t>
            </a:r>
            <a:r>
              <a:rPr lang="en-US" sz="1300" dirty="0" smtClean="0">
                <a:solidFill>
                  <a:srgbClr val="FFFFFF"/>
                </a:solidFill>
                <a:latin typeface="+mj-lt"/>
              </a:rPr>
              <a:t>proceedings.)</a:t>
            </a:r>
            <a:endParaRPr lang="en-US" sz="13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3" name="Picture 4" descr="nsf4c"/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261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Times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felice</dc:creator>
  <cp:lastModifiedBy>felice</cp:lastModifiedBy>
  <cp:revision>89</cp:revision>
  <dcterms:created xsi:type="dcterms:W3CDTF">2012-02-10T21:51:35Z</dcterms:created>
  <dcterms:modified xsi:type="dcterms:W3CDTF">2015-03-31T19:12:48Z</dcterms:modified>
</cp:coreProperties>
</file>