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400800" cy="8686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F3C3"/>
    <a:srgbClr val="CCCCFF"/>
    <a:srgbClr val="FFFF00"/>
    <a:srgbClr val="FFCC00"/>
    <a:srgbClr val="3366FF"/>
    <a:srgbClr val="3399FF"/>
    <a:srgbClr val="0000FF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2" autoAdjust="0"/>
    <p:restoredTop sz="91088" autoAdjust="0"/>
  </p:normalViewPr>
  <p:slideViewPr>
    <p:cSldViewPr showGuides="1">
      <p:cViewPr varScale="1">
        <p:scale>
          <a:sx n="102" d="100"/>
          <a:sy n="102" d="100"/>
        </p:scale>
        <p:origin x="127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773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t" anchorCtr="0" compatLnSpc="1">
            <a:prstTxWarp prst="textNoShape">
              <a:avLst/>
            </a:prstTxWarp>
          </a:bodyPr>
          <a:lstStyle>
            <a:lvl1pPr defTabSz="862013">
              <a:defRPr sz="11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625850" y="0"/>
            <a:ext cx="2773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t" anchorCtr="0" compatLnSpc="1">
            <a:prstTxWarp prst="textNoShape">
              <a:avLst/>
            </a:prstTxWarp>
          </a:bodyPr>
          <a:lstStyle>
            <a:lvl1pPr algn="r" defTabSz="862013">
              <a:defRPr sz="11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8700" y="650875"/>
            <a:ext cx="4343400" cy="3257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39763" y="4125913"/>
            <a:ext cx="5121275" cy="391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250238"/>
            <a:ext cx="2773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b" anchorCtr="0" compatLnSpc="1">
            <a:prstTxWarp prst="textNoShape">
              <a:avLst/>
            </a:prstTxWarp>
          </a:bodyPr>
          <a:lstStyle>
            <a:lvl1pPr defTabSz="862013">
              <a:defRPr sz="11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625850" y="8250238"/>
            <a:ext cx="2773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b" anchorCtr="0" compatLnSpc="1">
            <a:prstTxWarp prst="textNoShape">
              <a:avLst/>
            </a:prstTxWarp>
          </a:bodyPr>
          <a:lstStyle>
            <a:lvl1pPr algn="r" defTabSz="862013">
              <a:defRPr sz="1100"/>
            </a:lvl1pPr>
          </a:lstStyle>
          <a:p>
            <a:fld id="{19B1B241-5C7D-8847-9466-E90E5BB927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3662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47041B-D35B-B644-B7A2-3A8687FC21FA}" type="slidenum">
              <a:rPr lang="en-US"/>
              <a:pPr/>
              <a:t>1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mtClean="0">
                <a:latin typeface="Arial" pitchFamily="1" charset="0"/>
              </a:rPr>
              <a:t>Technical Explanation if needed</a:t>
            </a:r>
            <a:endParaRPr lang="en-US" dirty="0">
              <a:latin typeface="Arial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226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FF"/>
            </a:gs>
            <a:gs pos="100000">
              <a:srgbClr val="182F7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587375" y="6553200"/>
            <a:ext cx="8556625" cy="271463"/>
          </a:xfrm>
          <a:prstGeom prst="rect">
            <a:avLst/>
          </a:prstGeom>
          <a:gradFill rotWithShape="0">
            <a:gsLst>
              <a:gs pos="0">
                <a:srgbClr val="573B9D"/>
              </a:gs>
              <a:gs pos="100000">
                <a:srgbClr val="00005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7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830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144" rIns="91440" bIns="91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29" name="Picture 14" descr="lrsm_footer_log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016625"/>
            <a:ext cx="17526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15" descr="PENN_MRSEC_logo"/>
          <p:cNvPicPr>
            <a:picLocks noChangeAspect="1" noChangeArrowheads="1"/>
          </p:cNvPicPr>
          <p:nvPr userDrawn="1"/>
        </p:nvPicPr>
        <p:blipFill>
          <a:blip r:embed="rId14" cstate="print">
            <a:lum contrast="-12000"/>
          </a:blip>
          <a:srcRect/>
          <a:stretch>
            <a:fillRect/>
          </a:stretch>
        </p:blipFill>
        <p:spPr bwMode="auto">
          <a:xfrm>
            <a:off x="7543800" y="6324600"/>
            <a:ext cx="1509713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ea typeface="ＭＳ Ｐゴシック" pitchFamily="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ＭＳ Ｐゴシック" pitchFamily="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ＭＳ Ｐゴシック" pitchFamily="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pitchFamily="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2286000" y="6299200"/>
            <a:ext cx="4495800" cy="307777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chemeClr val="bg1"/>
                </a:solidFill>
              </a:rPr>
              <a:t>Support: </a:t>
            </a:r>
            <a:r>
              <a:rPr lang="en-US" sz="1400" b="1" dirty="0" smtClean="0">
                <a:solidFill>
                  <a:schemeClr val="bg1"/>
                </a:solidFill>
              </a:rPr>
              <a:t>Primary </a:t>
            </a:r>
            <a:r>
              <a:rPr lang="en-US" sz="1400" b="1" dirty="0">
                <a:solidFill>
                  <a:schemeClr val="bg1"/>
                </a:solidFill>
              </a:rPr>
              <a:t>NSF MRSEC </a:t>
            </a:r>
            <a:r>
              <a:rPr lang="en-US" sz="1400" b="1" dirty="0" smtClean="0">
                <a:solidFill>
                  <a:schemeClr val="bg1"/>
                </a:solidFill>
              </a:rPr>
              <a:t>DMR-11-20901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629158" y="3736848"/>
            <a:ext cx="7463282" cy="2383536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5" name="TextBox 55"/>
          <p:cNvSpPr txBox="1">
            <a:spLocks noChangeArrowheads="1"/>
          </p:cNvSpPr>
          <p:nvPr/>
        </p:nvSpPr>
        <p:spPr bwMode="auto">
          <a:xfrm>
            <a:off x="784225" y="4695825"/>
            <a:ext cx="21097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0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823058" y="3857065"/>
            <a:ext cx="7177942" cy="1970711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A50021"/>
              </a:solidFill>
            </a:endParaRP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 bwMode="auto">
          <a:xfrm>
            <a:off x="0" y="152400"/>
            <a:ext cx="9144000" cy="849463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tIns="9144" bIns="9144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Research Experience for </a:t>
            </a:r>
            <a:r>
              <a:rPr lang="en-US" sz="2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Undergraduates (REU):</a:t>
            </a:r>
          </a:p>
          <a:p>
            <a:pPr algn="ctr"/>
            <a:r>
              <a:rPr lang="en-US" sz="2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Celebration of the 600th REU Student at the Penn-MRSEC</a:t>
            </a:r>
            <a:br>
              <a:rPr lang="en-US" sz="2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Andrew R. </a:t>
            </a:r>
            <a:r>
              <a:rPr lang="en-US" sz="1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McGhie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&amp; Mark W. </a:t>
            </a:r>
            <a:r>
              <a:rPr lang="en-US" sz="1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Licurse</a:t>
            </a:r>
            <a:endParaRPr lang="en-US" sz="13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85" name="Text Box 37"/>
          <p:cNvSpPr txBox="1">
            <a:spLocks noChangeArrowheads="1"/>
          </p:cNvSpPr>
          <p:nvPr/>
        </p:nvSpPr>
        <p:spPr bwMode="auto">
          <a:xfrm>
            <a:off x="894236" y="5824267"/>
            <a:ext cx="3810000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300" dirty="0" smtClean="0">
                <a:solidFill>
                  <a:schemeClr val="bg1"/>
                </a:solidFill>
                <a:latin typeface="Times" pitchFamily="1" charset="0"/>
              </a:rPr>
              <a:t>Past 10 years of REU students</a:t>
            </a:r>
            <a:endParaRPr lang="en-US" sz="1300" dirty="0">
              <a:solidFill>
                <a:schemeClr val="bg1"/>
              </a:solidFill>
              <a:latin typeface="Times" pitchFamily="1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4" y="3820612"/>
            <a:ext cx="7216775" cy="1925561"/>
          </a:xfrm>
          <a:prstGeom prst="rect">
            <a:avLst/>
          </a:prstGeom>
        </p:spPr>
      </p:pic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28600" y="1004564"/>
            <a:ext cx="8763000" cy="2731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eaLnBrk="0" hangingPunct="0">
              <a:spcAft>
                <a:spcPts val="300"/>
              </a:spcAft>
            </a:pPr>
            <a:r>
              <a:rPr lang="en-US" sz="1300" dirty="0">
                <a:solidFill>
                  <a:srgbClr val="FFFFFF"/>
                </a:solidFill>
                <a:latin typeface="+mj-lt"/>
              </a:rPr>
              <a:t>In 2015 we will celebrate the arrival of our 600th REU student in our NSF-supported REU program. This program started in 1989 with a small grant that supported 5 minority students. Over the following 26 years, we have averaged 23 students/</a:t>
            </a:r>
            <a:r>
              <a:rPr lang="en-US" sz="1300" dirty="0" err="1">
                <a:solidFill>
                  <a:srgbClr val="FFFFFF"/>
                </a:solidFill>
                <a:latin typeface="+mj-lt"/>
              </a:rPr>
              <a:t>yr</a:t>
            </a:r>
            <a:r>
              <a:rPr lang="en-US" sz="1300" dirty="0">
                <a:solidFill>
                  <a:srgbClr val="FFFFFF"/>
                </a:solidFill>
                <a:latin typeface="+mj-lt"/>
              </a:rPr>
              <a:t> by supplementing our MRSEC–supported students with an additional DMR REU Site grant that supported 10 students per year and some individual faculty contributions. Overall, 61% of our students were from under-represented groups (39% minority and 43% women) in STEM departments. Since the inception of the MRSEC program in 1997, 44% of these students have come from small colleges, which had no graduate research programs in the student’s discipline. </a:t>
            </a:r>
          </a:p>
          <a:p>
            <a:pPr eaLnBrk="0" hangingPunct="0">
              <a:spcAft>
                <a:spcPts val="300"/>
              </a:spcAft>
            </a:pPr>
            <a:r>
              <a:rPr lang="en-US" sz="1300" dirty="0" smtClean="0">
                <a:solidFill>
                  <a:srgbClr val="FFFFFF"/>
                </a:solidFill>
                <a:latin typeface="+mj-lt"/>
              </a:rPr>
              <a:t>Every </a:t>
            </a:r>
            <a:r>
              <a:rPr lang="en-US" sz="1300" dirty="0">
                <a:solidFill>
                  <a:srgbClr val="FFFFFF"/>
                </a:solidFill>
                <a:latin typeface="+mj-lt"/>
              </a:rPr>
              <a:t>effort is made to track our students after they graduate and statistically we have observed that approximately 80-85% of our graduating students go on to STEM graduate </a:t>
            </a:r>
            <a:r>
              <a:rPr lang="en-US" sz="1300" dirty="0" smtClean="0">
                <a:solidFill>
                  <a:srgbClr val="FFFFFF"/>
                </a:solidFill>
                <a:latin typeface="+mj-lt"/>
              </a:rPr>
              <a:t>programs </a:t>
            </a:r>
            <a:r>
              <a:rPr lang="en-US" sz="1300" dirty="0">
                <a:solidFill>
                  <a:srgbClr val="FFFFFF"/>
                </a:solidFill>
                <a:latin typeface="+mj-lt"/>
              </a:rPr>
              <a:t>with a small proportion of them going to medical school. The other 15-20% go into industry or academic staff positions with only a few being undecided when surveyed. Many of these students co-author archived papers or are listed as co-authors on conference proceedings with 57 or more papers published from 2005-13, i.e. </a:t>
            </a:r>
            <a:r>
              <a:rPr lang="en-US" sz="1300" dirty="0" smtClean="0">
                <a:solidFill>
                  <a:srgbClr val="FFFFFF"/>
                </a:solidFill>
                <a:latin typeface="+mj-lt"/>
              </a:rPr>
              <a:t>~27</a:t>
            </a:r>
            <a:r>
              <a:rPr lang="en-US" sz="1300" dirty="0">
                <a:solidFill>
                  <a:srgbClr val="FFFFFF"/>
                </a:solidFill>
                <a:latin typeface="+mj-lt"/>
              </a:rPr>
              <a:t>% of the students became co-authors (excluding those named on conference </a:t>
            </a:r>
            <a:r>
              <a:rPr lang="en-US" sz="1300" dirty="0" smtClean="0">
                <a:solidFill>
                  <a:srgbClr val="FFFFFF"/>
                </a:solidFill>
                <a:latin typeface="+mj-lt"/>
              </a:rPr>
              <a:t>proceedings.)</a:t>
            </a:r>
            <a:endParaRPr lang="en-US" sz="1300" dirty="0">
              <a:solidFill>
                <a:srgbClr val="FFFFFF"/>
              </a:solidFill>
              <a:latin typeface="+mj-lt"/>
            </a:endParaRPr>
          </a:p>
        </p:txBody>
      </p:sp>
      <p:pic>
        <p:nvPicPr>
          <p:cNvPr id="13" name="Picture 4" descr="nsf4c"/>
          <p:cNvPicPr>
            <a:picLocks noChangeAspect="1" noChangeArrowheads="1"/>
          </p:cNvPicPr>
          <p:nvPr/>
        </p:nvPicPr>
        <p:blipFill>
          <a:blip r:embed="rId4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4102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</TotalTime>
  <Words>261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MS PGothic</vt:lpstr>
      <vt:lpstr>Arial</vt:lpstr>
      <vt:lpstr>Times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felice</dc:creator>
  <cp:lastModifiedBy>felice</cp:lastModifiedBy>
  <cp:revision>89</cp:revision>
  <dcterms:created xsi:type="dcterms:W3CDTF">2012-02-10T21:51:35Z</dcterms:created>
  <dcterms:modified xsi:type="dcterms:W3CDTF">2015-03-31T19:12:48Z</dcterms:modified>
</cp:coreProperties>
</file>