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ABF3C3"/>
    <a:srgbClr val="CCCCFF"/>
    <a:srgbClr val="FFFF00"/>
    <a:srgbClr val="FFCC00"/>
    <a:srgbClr val="3366FF"/>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1088" autoAdjust="0"/>
  </p:normalViewPr>
  <p:slideViewPr>
    <p:cSldViewPr showGuides="1">
      <p:cViewPr varScale="1">
        <p:scale>
          <a:sx n="121" d="100"/>
          <a:sy n="121"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p14="http://schemas.microsoft.com/office/powerpoint/2010/main" val="3501366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spcBef>
                <a:spcPct val="0"/>
              </a:spcBef>
            </a:pPr>
            <a:r>
              <a:rPr lang="en-US" smtClean="0">
                <a:latin typeface="Arial" pitchFamily="1" charset="0"/>
              </a:rPr>
              <a:t>Technical Explanation if needed</a:t>
            </a:r>
            <a:endParaRPr lang="en-US" dirty="0">
              <a:latin typeface="Arial" pitchFamily="1" charset="0"/>
            </a:endParaRPr>
          </a:p>
        </p:txBody>
      </p:sp>
    </p:spTree>
    <p:extLst>
      <p:ext uri="{BB962C8B-B14F-4D97-AF65-F5344CB8AC3E}">
        <p14:creationId xmlns:p14="http://schemas.microsoft.com/office/powerpoint/2010/main" val="330122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sp>
        <p:nvSpPr>
          <p:cNvPr id="31" name="Rectangle 2"/>
          <p:cNvSpPr txBox="1">
            <a:spLocks noChangeArrowheads="1"/>
          </p:cNvSpPr>
          <p:nvPr/>
        </p:nvSpPr>
        <p:spPr bwMode="auto">
          <a:xfrm>
            <a:off x="0" y="152399"/>
            <a:ext cx="9144000" cy="685801"/>
          </a:xfrm>
          <a:prstGeom prst="rect">
            <a:avLst/>
          </a:prstGeom>
          <a:solidFill>
            <a:srgbClr val="A50021"/>
          </a:solidFill>
          <a:ln w="9525">
            <a:noFill/>
            <a:miter lim="800000"/>
            <a:headEnd/>
            <a:tailEnd/>
          </a:ln>
          <a:effectLst/>
        </p:spPr>
        <p:txBody>
          <a:bodyPr wrap="square" tIns="9144" bIns="9144" anchor="ctr" anchorCtr="0">
            <a:prstTxWarp prst="textNoShape">
              <a:avLst/>
            </a:prstTxWarp>
            <a:noAutofit/>
          </a:bodyPr>
          <a:lstStyle/>
          <a:p>
            <a:pPr algn="ctr"/>
            <a:r>
              <a:rPr lang="en-US" sz="2100" b="1" dirty="0">
                <a:solidFill>
                  <a:schemeClr val="bg1"/>
                </a:solidFill>
                <a:effectLst>
                  <a:outerShdw blurRad="38100" dist="38100" dir="2700000" algn="tl">
                    <a:srgbClr val="000000"/>
                  </a:outerShdw>
                </a:effectLst>
              </a:rPr>
              <a:t>Helium Conservation in the Property Measurement </a:t>
            </a:r>
            <a:r>
              <a:rPr lang="en-US" sz="2100" b="1" dirty="0" smtClean="0">
                <a:solidFill>
                  <a:schemeClr val="bg1"/>
                </a:solidFill>
                <a:effectLst>
                  <a:outerShdw blurRad="38100" dist="38100" dir="2700000" algn="tl">
                    <a:srgbClr val="000000"/>
                  </a:outerShdw>
                </a:effectLst>
              </a:rPr>
              <a:t>Facility (SEF)</a:t>
            </a:r>
            <a:r>
              <a:rPr lang="en-US" sz="2100" b="1" dirty="0">
                <a:solidFill>
                  <a:schemeClr val="bg1"/>
                </a:solidFill>
                <a:effectLst>
                  <a:outerShdw blurRad="38100" dist="38100" dir="2700000" algn="tl">
                    <a:srgbClr val="000000"/>
                  </a:outerShdw>
                </a:effectLst>
              </a:rPr>
              <a:t/>
            </a:r>
            <a:br>
              <a:rPr lang="en-US" sz="2100" b="1" dirty="0">
                <a:solidFill>
                  <a:schemeClr val="bg1"/>
                </a:solidFill>
                <a:effectLst>
                  <a:outerShdw blurRad="38100" dist="38100" dir="2700000" algn="tl">
                    <a:srgbClr val="000000"/>
                  </a:outerShdw>
                </a:effectLst>
              </a:rPr>
            </a:br>
            <a:r>
              <a:rPr lang="en-US" sz="1600" b="1" dirty="0" smtClean="0">
                <a:solidFill>
                  <a:schemeClr val="bg1"/>
                </a:solidFill>
                <a:effectLst>
                  <a:outerShdw blurRad="38100" dist="38100" dir="2700000" algn="tl">
                    <a:srgbClr val="000000"/>
                  </a:outerShdw>
                </a:effectLst>
              </a:rPr>
              <a:t>J. </a:t>
            </a:r>
            <a:r>
              <a:rPr lang="en-US" sz="1600" b="1" smtClean="0">
                <a:solidFill>
                  <a:schemeClr val="bg1"/>
                </a:solidFill>
                <a:effectLst>
                  <a:outerShdw blurRad="38100" dist="38100" dir="2700000" algn="tl">
                    <a:srgbClr val="000000"/>
                  </a:outerShdw>
                </a:effectLst>
              </a:rPr>
              <a:t>M. Kikkawa</a:t>
            </a:r>
            <a:endParaRPr lang="en-US" sz="1600" b="1" dirty="0">
              <a:solidFill>
                <a:schemeClr val="bg1"/>
              </a:solidFill>
              <a:effectLst>
                <a:outerShdw blurRad="38100" dist="38100" dir="2700000" algn="tl">
                  <a:srgbClr val="000000"/>
                </a:outerShdw>
              </a:effectLst>
            </a:endParaRPr>
          </a:p>
        </p:txBody>
      </p:sp>
      <p:sp>
        <p:nvSpPr>
          <p:cNvPr id="12" name="Rectangle 8"/>
          <p:cNvSpPr>
            <a:spLocks noChangeArrowheads="1"/>
          </p:cNvSpPr>
          <p:nvPr/>
        </p:nvSpPr>
        <p:spPr bwMode="auto">
          <a:xfrm>
            <a:off x="228600" y="990600"/>
            <a:ext cx="8610600" cy="2062103"/>
          </a:xfrm>
          <a:prstGeom prst="rect">
            <a:avLst/>
          </a:prstGeom>
          <a:noFill/>
          <a:ln w="9525">
            <a:noFill/>
            <a:miter lim="800000"/>
            <a:headEnd/>
            <a:tailEnd/>
          </a:ln>
        </p:spPr>
        <p:txBody>
          <a:bodyPr wrap="square" anchor="ctr">
            <a:prstTxWarp prst="textNoShape">
              <a:avLst/>
            </a:prstTxWarp>
            <a:spAutoFit/>
          </a:bodyPr>
          <a:lstStyle/>
          <a:p>
            <a:pPr algn="just" eaLnBrk="0" hangingPunct="0">
              <a:spcAft>
                <a:spcPts val="600"/>
              </a:spcAft>
            </a:pPr>
            <a:r>
              <a:rPr lang="en-US" sz="1600" dirty="0">
                <a:solidFill>
                  <a:srgbClr val="FFFFFF"/>
                </a:solidFill>
                <a:latin typeface="+mj-lt"/>
              </a:rPr>
              <a:t>The NSF has awarded additional funds to support helium conservation in the Property Measurement Shared Experimental Facility (SEF). The SEF hosts over a dozen low temperature measurement capabilities requiring liquid helium. Using the award, the Property Measurement Facility </a:t>
            </a:r>
            <a:r>
              <a:rPr lang="en-US" sz="1600" dirty="0" smtClean="0">
                <a:solidFill>
                  <a:srgbClr val="FFFFFF"/>
                </a:solidFill>
                <a:latin typeface="+mj-lt"/>
              </a:rPr>
              <a:t>added </a:t>
            </a:r>
            <a:r>
              <a:rPr lang="en-US" sz="1600" dirty="0">
                <a:solidFill>
                  <a:srgbClr val="FFFFFF"/>
                </a:solidFill>
                <a:latin typeface="+mj-lt"/>
              </a:rPr>
              <a:t>a helium re-liquefier to a cryogenic, superconducting magnet system.  The new equipment </a:t>
            </a:r>
            <a:r>
              <a:rPr lang="en-US" sz="1600" dirty="0" smtClean="0">
                <a:solidFill>
                  <a:srgbClr val="FFFFFF"/>
                </a:solidFill>
                <a:latin typeface="+mj-lt"/>
              </a:rPr>
              <a:t>nearly eliminates </a:t>
            </a:r>
            <a:r>
              <a:rPr lang="en-US" sz="1600" dirty="0">
                <a:solidFill>
                  <a:srgbClr val="FFFFFF"/>
                </a:solidFill>
                <a:latin typeface="+mj-lt"/>
              </a:rPr>
              <a:t>helium consumption in the facility, and will enable high levels of instrument availability for end-users.  Helium is a vanishing resource on our planet that plays an important role in scientific discovery.  This award will allow us to recapture helium rather than releasing it into our atmosphere and, ultimately, outer space.</a:t>
            </a:r>
          </a:p>
        </p:txBody>
      </p:sp>
      <p:pic>
        <p:nvPicPr>
          <p:cNvPr id="13" name="Picture 4" descr="nsf4c"/>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8153400" y="54102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3"/>
          <p:cNvSpPr>
            <a:spLocks noChangeArrowheads="1"/>
          </p:cNvSpPr>
          <p:nvPr/>
        </p:nvSpPr>
        <p:spPr bwMode="auto">
          <a:xfrm>
            <a:off x="2758256" y="3189767"/>
            <a:ext cx="4988442" cy="2902689"/>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7" name="Rectangle 5"/>
          <p:cNvSpPr>
            <a:spLocks noChangeArrowheads="1"/>
          </p:cNvSpPr>
          <p:nvPr/>
        </p:nvSpPr>
        <p:spPr bwMode="auto">
          <a:xfrm>
            <a:off x="933893" y="3064318"/>
            <a:ext cx="6914707" cy="3113198"/>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t="6172" b="9825"/>
          <a:stretch/>
        </p:blipFill>
        <p:spPr>
          <a:xfrm>
            <a:off x="2646614" y="3152553"/>
            <a:ext cx="4986517" cy="2867247"/>
          </a:xfrm>
          <a:prstGeom prst="rect">
            <a:avLst/>
          </a:prstGeom>
        </p:spPr>
      </p:pic>
      <p:sp>
        <p:nvSpPr>
          <p:cNvPr id="9" name="Rectangle 8"/>
          <p:cNvSpPr>
            <a:spLocks noChangeArrowheads="1"/>
          </p:cNvSpPr>
          <p:nvPr/>
        </p:nvSpPr>
        <p:spPr bwMode="auto">
          <a:xfrm>
            <a:off x="982481" y="3438366"/>
            <a:ext cx="1664133" cy="646331"/>
          </a:xfrm>
          <a:prstGeom prst="rect">
            <a:avLst/>
          </a:prstGeom>
          <a:noFill/>
          <a:ln w="9525">
            <a:noFill/>
            <a:miter lim="800000"/>
            <a:headEnd/>
            <a:tailEnd/>
          </a:ln>
        </p:spPr>
        <p:txBody>
          <a:bodyPr wrap="square" anchor="ctr">
            <a:prstTxWarp prst="textNoShape">
              <a:avLst/>
            </a:prstTxWarp>
            <a:spAutoFit/>
          </a:bodyPr>
          <a:lstStyle/>
          <a:p>
            <a:pPr eaLnBrk="0" hangingPunct="0">
              <a:spcAft>
                <a:spcPts val="600"/>
              </a:spcAft>
            </a:pPr>
            <a:r>
              <a:rPr lang="en-US" sz="1200" dirty="0">
                <a:solidFill>
                  <a:srgbClr val="FFFFFF"/>
                </a:solidFill>
                <a:latin typeface="+mj-lt"/>
              </a:rPr>
              <a:t>Mehmet </a:t>
            </a:r>
            <a:r>
              <a:rPr lang="en-US" sz="1200" dirty="0" err="1" smtClean="0">
                <a:solidFill>
                  <a:srgbClr val="FFFFFF"/>
                </a:solidFill>
                <a:latin typeface="+mj-lt"/>
              </a:rPr>
              <a:t>Noyan</a:t>
            </a:r>
            <a:r>
              <a:rPr lang="en-US" sz="1200" dirty="0" smtClean="0">
                <a:solidFill>
                  <a:srgbClr val="FFFFFF"/>
                </a:solidFill>
                <a:latin typeface="+mj-lt"/>
              </a:rPr>
              <a:t> loads a sample into </a:t>
            </a:r>
            <a:r>
              <a:rPr lang="en-US" sz="1200" dirty="0">
                <a:solidFill>
                  <a:srgbClr val="FFFFFF"/>
                </a:solidFill>
                <a:latin typeface="+mj-lt"/>
              </a:rPr>
              <a:t>the helium </a:t>
            </a:r>
            <a:r>
              <a:rPr lang="en-US" sz="1200" dirty="0" smtClean="0">
                <a:solidFill>
                  <a:srgbClr val="FFFFFF"/>
                </a:solidFill>
                <a:latin typeface="+mj-lt"/>
              </a:rPr>
              <a:t>re-liquefier.</a:t>
            </a:r>
            <a:endParaRPr lang="en-US" sz="1200" dirty="0">
              <a:solidFill>
                <a:srgbClr val="FFFFFF"/>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146</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Mark</cp:lastModifiedBy>
  <cp:revision>108</cp:revision>
  <dcterms:created xsi:type="dcterms:W3CDTF">2012-02-10T21:51:35Z</dcterms:created>
  <dcterms:modified xsi:type="dcterms:W3CDTF">2016-04-19T20:57:17Z</dcterms:modified>
</cp:coreProperties>
</file>