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9144000" cy="6858000" type="screen4x3"/>
  <p:notesSz cx="6400800" cy="8686800"/>
  <p:defaultTextStyle>
    <a:defPPr>
      <a:defRPr lang="en-US"/>
    </a:defPPr>
    <a:lvl1pPr algn="l" rtl="0" fontAlgn="base">
      <a:spcBef>
        <a:spcPct val="0"/>
      </a:spcBef>
      <a:spcAft>
        <a:spcPct val="0"/>
      </a:spcAft>
      <a:defRPr kern="1200">
        <a:solidFill>
          <a:schemeClr val="tx1"/>
        </a:solidFill>
        <a:latin typeface="Arial" pitchFamily="1" charset="0"/>
        <a:ea typeface="+mn-ea"/>
        <a:cs typeface="+mn-cs"/>
      </a:defRPr>
    </a:lvl1pPr>
    <a:lvl2pPr marL="457200" algn="l" rtl="0" fontAlgn="base">
      <a:spcBef>
        <a:spcPct val="0"/>
      </a:spcBef>
      <a:spcAft>
        <a:spcPct val="0"/>
      </a:spcAft>
      <a:defRPr kern="1200">
        <a:solidFill>
          <a:schemeClr val="tx1"/>
        </a:solidFill>
        <a:latin typeface="Arial" pitchFamily="1" charset="0"/>
        <a:ea typeface="+mn-ea"/>
        <a:cs typeface="+mn-cs"/>
      </a:defRPr>
    </a:lvl2pPr>
    <a:lvl3pPr marL="914400" algn="l" rtl="0" fontAlgn="base">
      <a:spcBef>
        <a:spcPct val="0"/>
      </a:spcBef>
      <a:spcAft>
        <a:spcPct val="0"/>
      </a:spcAft>
      <a:defRPr kern="1200">
        <a:solidFill>
          <a:schemeClr val="tx1"/>
        </a:solidFill>
        <a:latin typeface="Arial" pitchFamily="1" charset="0"/>
        <a:ea typeface="+mn-ea"/>
        <a:cs typeface="+mn-cs"/>
      </a:defRPr>
    </a:lvl3pPr>
    <a:lvl4pPr marL="1371600" algn="l" rtl="0" fontAlgn="base">
      <a:spcBef>
        <a:spcPct val="0"/>
      </a:spcBef>
      <a:spcAft>
        <a:spcPct val="0"/>
      </a:spcAft>
      <a:defRPr kern="1200">
        <a:solidFill>
          <a:schemeClr val="tx1"/>
        </a:solidFill>
        <a:latin typeface="Arial" pitchFamily="1" charset="0"/>
        <a:ea typeface="+mn-ea"/>
        <a:cs typeface="+mn-cs"/>
      </a:defRPr>
    </a:lvl4pPr>
    <a:lvl5pPr marL="1828800" algn="l" rtl="0" fontAlgn="base">
      <a:spcBef>
        <a:spcPct val="0"/>
      </a:spcBef>
      <a:spcAft>
        <a:spcPct val="0"/>
      </a:spcAft>
      <a:defRPr kern="1200">
        <a:solidFill>
          <a:schemeClr val="tx1"/>
        </a:solidFill>
        <a:latin typeface="Arial" pitchFamily="1" charset="0"/>
        <a:ea typeface="+mn-ea"/>
        <a:cs typeface="+mn-cs"/>
      </a:defRPr>
    </a:lvl5pPr>
    <a:lvl6pPr marL="2286000" algn="l" defTabSz="457200" rtl="0" eaLnBrk="1" latinLnBrk="0" hangingPunct="1">
      <a:defRPr kern="1200">
        <a:solidFill>
          <a:schemeClr val="tx1"/>
        </a:solidFill>
        <a:latin typeface="Arial" pitchFamily="1" charset="0"/>
        <a:ea typeface="+mn-ea"/>
        <a:cs typeface="+mn-cs"/>
      </a:defRPr>
    </a:lvl6pPr>
    <a:lvl7pPr marL="2743200" algn="l" defTabSz="457200" rtl="0" eaLnBrk="1" latinLnBrk="0" hangingPunct="1">
      <a:defRPr kern="1200">
        <a:solidFill>
          <a:schemeClr val="tx1"/>
        </a:solidFill>
        <a:latin typeface="Arial" pitchFamily="1" charset="0"/>
        <a:ea typeface="+mn-ea"/>
        <a:cs typeface="+mn-cs"/>
      </a:defRPr>
    </a:lvl7pPr>
    <a:lvl8pPr marL="3200400" algn="l" defTabSz="457200" rtl="0" eaLnBrk="1" latinLnBrk="0" hangingPunct="1">
      <a:defRPr kern="1200">
        <a:solidFill>
          <a:schemeClr val="tx1"/>
        </a:solidFill>
        <a:latin typeface="Arial" pitchFamily="1" charset="0"/>
        <a:ea typeface="+mn-ea"/>
        <a:cs typeface="+mn-cs"/>
      </a:defRPr>
    </a:lvl8pPr>
    <a:lvl9pPr marL="3657600" algn="l" defTabSz="457200" rtl="0" eaLnBrk="1" latinLnBrk="0" hangingPunct="1">
      <a:defRPr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ABF3C3"/>
    <a:srgbClr val="CCCCFF"/>
    <a:srgbClr val="FFFF00"/>
    <a:srgbClr val="FFCC00"/>
    <a:srgbClr val="3366FF"/>
    <a:srgbClr val="3399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72" autoAdjust="0"/>
    <p:restoredTop sz="91088" autoAdjust="0"/>
  </p:normalViewPr>
  <p:slideViewPr>
    <p:cSldViewPr showGuides="1">
      <p:cViewPr varScale="1">
        <p:scale>
          <a:sx n="121" d="100"/>
          <a:sy n="121" d="100"/>
        </p:scale>
        <p:origin x="141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defTabSz="862013">
              <a:defRPr sz="1100" smtClean="0">
                <a:latin typeface="Arial" charset="0"/>
              </a:defRPr>
            </a:lvl1pPr>
          </a:lstStyle>
          <a:p>
            <a:pPr>
              <a:defRPr/>
            </a:pPr>
            <a:endParaRPr lang="en-US"/>
          </a:p>
        </p:txBody>
      </p:sp>
      <p:sp>
        <p:nvSpPr>
          <p:cNvPr id="3075" name="Rectangle 3"/>
          <p:cNvSpPr>
            <a:spLocks noGrp="1" noChangeArrowheads="1"/>
          </p:cNvSpPr>
          <p:nvPr>
            <p:ph type="dt" idx="1"/>
          </p:nvPr>
        </p:nvSpPr>
        <p:spPr bwMode="auto">
          <a:xfrm>
            <a:off x="362585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algn="r" defTabSz="862013">
              <a:defRPr sz="1100" smtClean="0">
                <a:latin typeface="Arial"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028700" y="650875"/>
            <a:ext cx="4343400" cy="32575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39763" y="4125913"/>
            <a:ext cx="5121275" cy="3910012"/>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defTabSz="862013">
              <a:defRPr sz="1100" smtClean="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62585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algn="r" defTabSz="862013">
              <a:defRPr sz="1100"/>
            </a:lvl1pPr>
          </a:lstStyle>
          <a:p>
            <a:fld id="{19B1B241-5C7D-8847-9466-E90E5BB927FC}" type="slidenum">
              <a:rPr lang="en-US"/>
              <a:pPr/>
              <a:t>‹#›</a:t>
            </a:fld>
            <a:endParaRPr lang="en-US"/>
          </a:p>
        </p:txBody>
      </p:sp>
    </p:spTree>
    <p:extLst>
      <p:ext uri="{BB962C8B-B14F-4D97-AF65-F5344CB8AC3E}">
        <p14:creationId xmlns:p14="http://schemas.microsoft.com/office/powerpoint/2010/main" val="35013662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fld id="{A447041B-D35B-B644-B7A2-3A8687FC21FA}" type="slidenum">
              <a:rPr lang="en-US"/>
              <a:pPr/>
              <a:t>1</a:t>
            </a:fld>
            <a:endParaRPr 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pPr eaLnBrk="1" hangingPunct="1">
              <a:spcBef>
                <a:spcPct val="0"/>
              </a:spcBef>
            </a:pPr>
            <a:r>
              <a:rPr lang="en-US" smtClean="0">
                <a:latin typeface="Arial" pitchFamily="1" charset="0"/>
              </a:rPr>
              <a:t>Technical Explanation if needed</a:t>
            </a:r>
            <a:endParaRPr lang="en-US" dirty="0">
              <a:latin typeface="Arial" pitchFamily="1" charset="0"/>
            </a:endParaRPr>
          </a:p>
        </p:txBody>
      </p:sp>
    </p:spTree>
    <p:extLst>
      <p:ext uri="{BB962C8B-B14F-4D97-AF65-F5344CB8AC3E}">
        <p14:creationId xmlns:p14="http://schemas.microsoft.com/office/powerpoint/2010/main" val="3301226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764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04800"/>
            <a:ext cx="60769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3366FF"/>
            </a:gs>
            <a:gs pos="100000">
              <a:srgbClr val="182F76"/>
            </a:gs>
          </a:gsLst>
          <a:lin ang="2700000" scaled="1"/>
        </a:gradFill>
        <a:effectLst/>
      </p:bgPr>
    </p:bg>
    <p:spTree>
      <p:nvGrpSpPr>
        <p:cNvPr id="1" name=""/>
        <p:cNvGrpSpPr/>
        <p:nvPr/>
      </p:nvGrpSpPr>
      <p:grpSpPr>
        <a:xfrm>
          <a:off x="0" y="0"/>
          <a:ext cx="0" cy="0"/>
          <a:chOff x="0" y="0"/>
          <a:chExt cx="0" cy="0"/>
        </a:xfrm>
      </p:grpSpPr>
      <p:sp>
        <p:nvSpPr>
          <p:cNvPr id="1035" name="Rectangle 11"/>
          <p:cNvSpPr>
            <a:spLocks noChangeArrowheads="1"/>
          </p:cNvSpPr>
          <p:nvPr userDrawn="1"/>
        </p:nvSpPr>
        <p:spPr bwMode="auto">
          <a:xfrm>
            <a:off x="587375" y="6553200"/>
            <a:ext cx="8556625" cy="271463"/>
          </a:xfrm>
          <a:prstGeom prst="rect">
            <a:avLst/>
          </a:prstGeom>
          <a:gradFill rotWithShape="0">
            <a:gsLst>
              <a:gs pos="0">
                <a:srgbClr val="573B9D"/>
              </a:gs>
              <a:gs pos="100000">
                <a:srgbClr val="000050"/>
              </a:gs>
            </a:gsLst>
            <a:lin ang="0" scaled="1"/>
          </a:gradFill>
          <a:ln w="9525">
            <a:noFill/>
            <a:miter lim="800000"/>
            <a:headEnd/>
            <a:tailEnd/>
          </a:ln>
          <a:effectLst/>
        </p:spPr>
        <p:txBody>
          <a:bodyPr wrap="none" anchor="ctr"/>
          <a:lstStyle/>
          <a:p>
            <a:pPr>
              <a:defRPr/>
            </a:pPr>
            <a:endParaRPr lang="en-US">
              <a:latin typeface="Arial" charset="0"/>
            </a:endParaRPr>
          </a:p>
        </p:txBody>
      </p:sp>
      <p:sp>
        <p:nvSpPr>
          <p:cNvPr id="1027" name="Rectangle 12"/>
          <p:cNvSpPr>
            <a:spLocks noGrp="1" noChangeArrowheads="1"/>
          </p:cNvSpPr>
          <p:nvPr>
            <p:ph type="title"/>
          </p:nvPr>
        </p:nvSpPr>
        <p:spPr bwMode="auto">
          <a:xfrm>
            <a:off x="381000" y="304800"/>
            <a:ext cx="8305800" cy="685800"/>
          </a:xfrm>
          <a:prstGeom prst="rect">
            <a:avLst/>
          </a:prstGeom>
          <a:noFill/>
          <a:ln w="9525">
            <a:noFill/>
            <a:miter lim="800000"/>
            <a:headEnd/>
            <a:tailEnd/>
          </a:ln>
        </p:spPr>
        <p:txBody>
          <a:bodyPr vert="horz" wrap="square" lIns="91440" tIns="9144" rIns="91440" bIns="9144" numCol="1" anchor="t" anchorCtr="0" compatLnSpc="1">
            <a:prstTxWarp prst="textNoShape">
              <a:avLst/>
            </a:prstTxWarp>
          </a:bodyPr>
          <a:lstStyle/>
          <a:p>
            <a:pPr lvl="0"/>
            <a:r>
              <a:rPr lang="en-US"/>
              <a:t>Click to edit Master title style</a:t>
            </a:r>
          </a:p>
        </p:txBody>
      </p:sp>
      <p:sp>
        <p:nvSpPr>
          <p:cNvPr id="1028"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9" name="Picture 14" descr="lrsm_footer_logo"/>
          <p:cNvPicPr>
            <a:picLocks noChangeAspect="1" noChangeArrowheads="1"/>
          </p:cNvPicPr>
          <p:nvPr userDrawn="1"/>
        </p:nvPicPr>
        <p:blipFill>
          <a:blip r:embed="rId13" cstate="print"/>
          <a:srcRect/>
          <a:stretch>
            <a:fillRect/>
          </a:stretch>
        </p:blipFill>
        <p:spPr bwMode="auto">
          <a:xfrm>
            <a:off x="0" y="6016625"/>
            <a:ext cx="1752600" cy="841375"/>
          </a:xfrm>
          <a:prstGeom prst="rect">
            <a:avLst/>
          </a:prstGeom>
          <a:noFill/>
          <a:ln w="9525">
            <a:noFill/>
            <a:miter lim="800000"/>
            <a:headEnd/>
            <a:tailEnd/>
          </a:ln>
        </p:spPr>
      </p:pic>
      <p:pic>
        <p:nvPicPr>
          <p:cNvPr id="1030" name="Picture 15" descr="PENN_MRSEC_logo"/>
          <p:cNvPicPr>
            <a:picLocks noChangeAspect="1" noChangeArrowheads="1"/>
          </p:cNvPicPr>
          <p:nvPr userDrawn="1"/>
        </p:nvPicPr>
        <p:blipFill>
          <a:blip r:embed="rId14" cstate="print">
            <a:lum contrast="-12000"/>
          </a:blip>
          <a:srcRect/>
          <a:stretch>
            <a:fillRect/>
          </a:stretch>
        </p:blipFill>
        <p:spPr bwMode="auto">
          <a:xfrm>
            <a:off x="7543800" y="6324600"/>
            <a:ext cx="1509713" cy="425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000">
          <a:solidFill>
            <a:schemeClr val="bg1"/>
          </a:solidFill>
          <a:latin typeface="+mj-lt"/>
          <a:ea typeface="+mj-ea"/>
          <a:cs typeface="+mj-cs"/>
        </a:defRPr>
      </a:lvl1pPr>
      <a:lvl2pPr algn="ctr" rtl="0" eaLnBrk="0" fontAlgn="base" hangingPunct="0">
        <a:spcBef>
          <a:spcPct val="0"/>
        </a:spcBef>
        <a:spcAft>
          <a:spcPct val="0"/>
        </a:spcAft>
        <a:defRPr sz="3000">
          <a:solidFill>
            <a:schemeClr val="bg1"/>
          </a:solidFill>
          <a:latin typeface="Arial" charset="0"/>
        </a:defRPr>
      </a:lvl2pPr>
      <a:lvl3pPr algn="ctr" rtl="0" eaLnBrk="0" fontAlgn="base" hangingPunct="0">
        <a:spcBef>
          <a:spcPct val="0"/>
        </a:spcBef>
        <a:spcAft>
          <a:spcPct val="0"/>
        </a:spcAft>
        <a:defRPr sz="3000">
          <a:solidFill>
            <a:schemeClr val="bg1"/>
          </a:solidFill>
          <a:latin typeface="Arial" charset="0"/>
        </a:defRPr>
      </a:lvl3pPr>
      <a:lvl4pPr algn="ctr" rtl="0" eaLnBrk="0" fontAlgn="base" hangingPunct="0">
        <a:spcBef>
          <a:spcPct val="0"/>
        </a:spcBef>
        <a:spcAft>
          <a:spcPct val="0"/>
        </a:spcAft>
        <a:defRPr sz="3000">
          <a:solidFill>
            <a:schemeClr val="bg1"/>
          </a:solidFill>
          <a:latin typeface="Arial" charset="0"/>
        </a:defRPr>
      </a:lvl4pPr>
      <a:lvl5pPr algn="ctr" rtl="0" eaLnBrk="0" fontAlgn="base" hangingPunct="0">
        <a:spcBef>
          <a:spcPct val="0"/>
        </a:spcBef>
        <a:spcAft>
          <a:spcPct val="0"/>
        </a:spcAft>
        <a:defRPr sz="3000">
          <a:solidFill>
            <a:schemeClr val="bg1"/>
          </a:solidFill>
          <a:latin typeface="Arial" charset="0"/>
        </a:defRPr>
      </a:lvl5pPr>
      <a:lvl6pPr marL="457200" algn="ctr" rtl="0" fontAlgn="base">
        <a:spcBef>
          <a:spcPct val="0"/>
        </a:spcBef>
        <a:spcAft>
          <a:spcPct val="0"/>
        </a:spcAft>
        <a:defRPr sz="3000">
          <a:solidFill>
            <a:schemeClr val="bg1"/>
          </a:solidFill>
          <a:latin typeface="Arial" charset="0"/>
        </a:defRPr>
      </a:lvl6pPr>
      <a:lvl7pPr marL="914400" algn="ctr" rtl="0" fontAlgn="base">
        <a:spcBef>
          <a:spcPct val="0"/>
        </a:spcBef>
        <a:spcAft>
          <a:spcPct val="0"/>
        </a:spcAft>
        <a:defRPr sz="3000">
          <a:solidFill>
            <a:schemeClr val="bg1"/>
          </a:solidFill>
          <a:latin typeface="Arial" charset="0"/>
        </a:defRPr>
      </a:lvl7pPr>
      <a:lvl8pPr marL="1371600" algn="ctr" rtl="0" fontAlgn="base">
        <a:spcBef>
          <a:spcPct val="0"/>
        </a:spcBef>
        <a:spcAft>
          <a:spcPct val="0"/>
        </a:spcAft>
        <a:defRPr sz="3000">
          <a:solidFill>
            <a:schemeClr val="bg1"/>
          </a:solidFill>
          <a:latin typeface="Arial" charset="0"/>
        </a:defRPr>
      </a:lvl8pPr>
      <a:lvl9pPr marL="1828800" algn="ctr" rtl="0" fontAlgn="base">
        <a:spcBef>
          <a:spcPct val="0"/>
        </a:spcBef>
        <a:spcAft>
          <a:spcPct val="0"/>
        </a:spcAft>
        <a:defRPr sz="30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ea typeface="ＭＳ Ｐゴシック" pitchFamily="1" charset="-128"/>
        </a:defRPr>
      </a:lvl2pPr>
      <a:lvl3pPr marL="1143000" indent="-228600" algn="l" rtl="0" eaLnBrk="0" fontAlgn="base" hangingPunct="0">
        <a:spcBef>
          <a:spcPct val="20000"/>
        </a:spcBef>
        <a:spcAft>
          <a:spcPct val="0"/>
        </a:spcAft>
        <a:buChar char="•"/>
        <a:defRPr sz="2400">
          <a:solidFill>
            <a:schemeClr val="bg1"/>
          </a:solidFill>
          <a:latin typeface="+mn-lt"/>
          <a:ea typeface="ＭＳ Ｐゴシック" pitchFamily="1" charset="-128"/>
        </a:defRPr>
      </a:lvl3pPr>
      <a:lvl4pPr marL="1600200" indent="-228600" algn="l" rtl="0" eaLnBrk="0" fontAlgn="base" hangingPunct="0">
        <a:spcBef>
          <a:spcPct val="20000"/>
        </a:spcBef>
        <a:spcAft>
          <a:spcPct val="0"/>
        </a:spcAft>
        <a:buChar char="–"/>
        <a:defRPr sz="2000">
          <a:solidFill>
            <a:schemeClr val="bg1"/>
          </a:solidFill>
          <a:latin typeface="+mn-lt"/>
          <a:ea typeface="ＭＳ Ｐゴシック" pitchFamily="1" charset="-128"/>
        </a:defRPr>
      </a:lvl4pPr>
      <a:lvl5pPr marL="2057400" indent="-228600" algn="l" rtl="0" eaLnBrk="0" fontAlgn="base" hangingPunct="0">
        <a:spcBef>
          <a:spcPct val="20000"/>
        </a:spcBef>
        <a:spcAft>
          <a:spcPct val="0"/>
        </a:spcAft>
        <a:buChar char="»"/>
        <a:defRPr sz="2000">
          <a:solidFill>
            <a:schemeClr val="bg1"/>
          </a:solidFill>
          <a:latin typeface="+mn-lt"/>
          <a:ea typeface="ＭＳ Ｐゴシック" pitchFamily="1" charset="-128"/>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2286000" y="6299200"/>
            <a:ext cx="4495800" cy="307777"/>
          </a:xfrm>
          <a:prstGeom prst="rect">
            <a:avLst/>
          </a:prstGeom>
          <a:solidFill>
            <a:srgbClr val="0066CC"/>
          </a:solidFill>
          <a:ln w="9525">
            <a:noFill/>
            <a:miter lim="800000"/>
            <a:headEnd/>
            <a:tailEnd/>
          </a:ln>
        </p:spPr>
        <p:txBody>
          <a:bodyPr wrap="square">
            <a:prstTxWarp prst="textNoShape">
              <a:avLst/>
            </a:prstTxWarp>
            <a:spAutoFit/>
          </a:bodyPr>
          <a:lstStyle/>
          <a:p>
            <a:pPr>
              <a:spcBef>
                <a:spcPct val="50000"/>
              </a:spcBef>
            </a:pPr>
            <a:r>
              <a:rPr lang="en-US" sz="1400" b="1" dirty="0">
                <a:solidFill>
                  <a:schemeClr val="bg1"/>
                </a:solidFill>
              </a:rPr>
              <a:t>Support: </a:t>
            </a:r>
            <a:r>
              <a:rPr lang="en-US" sz="1400" b="1" dirty="0" smtClean="0">
                <a:solidFill>
                  <a:schemeClr val="bg1"/>
                </a:solidFill>
              </a:rPr>
              <a:t>Primary </a:t>
            </a:r>
            <a:r>
              <a:rPr lang="en-US" sz="1400" b="1" dirty="0">
                <a:solidFill>
                  <a:schemeClr val="bg1"/>
                </a:solidFill>
              </a:rPr>
              <a:t>NSF MRSEC </a:t>
            </a:r>
            <a:r>
              <a:rPr lang="en-US" sz="1400" b="1" dirty="0" smtClean="0">
                <a:solidFill>
                  <a:schemeClr val="bg1"/>
                </a:solidFill>
              </a:rPr>
              <a:t>DMR-11-20901</a:t>
            </a:r>
            <a:endParaRPr lang="en-US" sz="1400" b="1" dirty="0">
              <a:solidFill>
                <a:schemeClr val="bg1"/>
              </a:solidFill>
            </a:endParaRPr>
          </a:p>
        </p:txBody>
      </p:sp>
      <p:sp>
        <p:nvSpPr>
          <p:cNvPr id="31" name="Rectangle 2"/>
          <p:cNvSpPr txBox="1">
            <a:spLocks noChangeArrowheads="1"/>
          </p:cNvSpPr>
          <p:nvPr/>
        </p:nvSpPr>
        <p:spPr bwMode="auto">
          <a:xfrm>
            <a:off x="0" y="152399"/>
            <a:ext cx="9144000" cy="685801"/>
          </a:xfrm>
          <a:prstGeom prst="rect">
            <a:avLst/>
          </a:prstGeom>
          <a:solidFill>
            <a:srgbClr val="A50021"/>
          </a:solidFill>
          <a:ln w="9525">
            <a:noFill/>
            <a:miter lim="800000"/>
            <a:headEnd/>
            <a:tailEnd/>
          </a:ln>
          <a:effectLst/>
        </p:spPr>
        <p:txBody>
          <a:bodyPr wrap="square" tIns="9144" bIns="9144" anchor="ctr" anchorCtr="0">
            <a:prstTxWarp prst="textNoShape">
              <a:avLst/>
            </a:prstTxWarp>
            <a:noAutofit/>
          </a:bodyPr>
          <a:lstStyle/>
          <a:p>
            <a:pPr algn="ctr"/>
            <a:r>
              <a:rPr lang="en-US" sz="2100" b="1" dirty="0">
                <a:solidFill>
                  <a:schemeClr val="bg1"/>
                </a:solidFill>
                <a:effectLst>
                  <a:outerShdw blurRad="38100" dist="38100" dir="2700000" algn="tl">
                    <a:srgbClr val="000000"/>
                  </a:outerShdw>
                </a:effectLst>
              </a:rPr>
              <a:t>Helium Conservation in the Property Measurement </a:t>
            </a:r>
            <a:r>
              <a:rPr lang="en-US" sz="2100" b="1" dirty="0" smtClean="0">
                <a:solidFill>
                  <a:schemeClr val="bg1"/>
                </a:solidFill>
                <a:effectLst>
                  <a:outerShdw blurRad="38100" dist="38100" dir="2700000" algn="tl">
                    <a:srgbClr val="000000"/>
                  </a:outerShdw>
                </a:effectLst>
              </a:rPr>
              <a:t>Facility (SEF)</a:t>
            </a:r>
            <a:r>
              <a:rPr lang="en-US" sz="2100" b="1" dirty="0">
                <a:solidFill>
                  <a:schemeClr val="bg1"/>
                </a:solidFill>
                <a:effectLst>
                  <a:outerShdw blurRad="38100" dist="38100" dir="2700000" algn="tl">
                    <a:srgbClr val="000000"/>
                  </a:outerShdw>
                </a:effectLst>
              </a:rPr>
              <a:t/>
            </a:r>
            <a:br>
              <a:rPr lang="en-US" sz="2100" b="1" dirty="0">
                <a:solidFill>
                  <a:schemeClr val="bg1"/>
                </a:solidFill>
                <a:effectLst>
                  <a:outerShdw blurRad="38100" dist="38100" dir="2700000" algn="tl">
                    <a:srgbClr val="000000"/>
                  </a:outerShdw>
                </a:effectLst>
              </a:rPr>
            </a:br>
            <a:r>
              <a:rPr lang="en-US" sz="1600" b="1" dirty="0" smtClean="0">
                <a:solidFill>
                  <a:schemeClr val="bg1"/>
                </a:solidFill>
                <a:effectLst>
                  <a:outerShdw blurRad="38100" dist="38100" dir="2700000" algn="tl">
                    <a:srgbClr val="000000"/>
                  </a:outerShdw>
                </a:effectLst>
              </a:rPr>
              <a:t>J. </a:t>
            </a:r>
            <a:r>
              <a:rPr lang="en-US" sz="1600" b="1" smtClean="0">
                <a:solidFill>
                  <a:schemeClr val="bg1"/>
                </a:solidFill>
                <a:effectLst>
                  <a:outerShdw blurRad="38100" dist="38100" dir="2700000" algn="tl">
                    <a:srgbClr val="000000"/>
                  </a:outerShdw>
                </a:effectLst>
              </a:rPr>
              <a:t>M. Kikkawa</a:t>
            </a:r>
            <a:endParaRPr lang="en-US" sz="1600" b="1" dirty="0">
              <a:solidFill>
                <a:schemeClr val="bg1"/>
              </a:solidFill>
              <a:effectLst>
                <a:outerShdw blurRad="38100" dist="38100" dir="2700000" algn="tl">
                  <a:srgbClr val="000000"/>
                </a:outerShdw>
              </a:effectLst>
            </a:endParaRPr>
          </a:p>
        </p:txBody>
      </p:sp>
      <p:sp>
        <p:nvSpPr>
          <p:cNvPr id="12" name="Rectangle 8"/>
          <p:cNvSpPr>
            <a:spLocks noChangeArrowheads="1"/>
          </p:cNvSpPr>
          <p:nvPr/>
        </p:nvSpPr>
        <p:spPr bwMode="auto">
          <a:xfrm>
            <a:off x="228600" y="990600"/>
            <a:ext cx="8610600" cy="2062103"/>
          </a:xfrm>
          <a:prstGeom prst="rect">
            <a:avLst/>
          </a:prstGeom>
          <a:noFill/>
          <a:ln w="9525">
            <a:noFill/>
            <a:miter lim="800000"/>
            <a:headEnd/>
            <a:tailEnd/>
          </a:ln>
        </p:spPr>
        <p:txBody>
          <a:bodyPr wrap="square" anchor="ctr">
            <a:prstTxWarp prst="textNoShape">
              <a:avLst/>
            </a:prstTxWarp>
            <a:spAutoFit/>
          </a:bodyPr>
          <a:lstStyle/>
          <a:p>
            <a:pPr algn="just" eaLnBrk="0" hangingPunct="0">
              <a:spcAft>
                <a:spcPts val="600"/>
              </a:spcAft>
            </a:pPr>
            <a:r>
              <a:rPr lang="en-US" sz="1600" dirty="0">
                <a:solidFill>
                  <a:srgbClr val="FFFFFF"/>
                </a:solidFill>
                <a:latin typeface="+mj-lt"/>
              </a:rPr>
              <a:t>The NSF has awarded additional funds to support helium conservation in the Property Measurement Shared Experimental Facility (SEF). The SEF hosts over a dozen low temperature measurement capabilities requiring liquid helium. Using the award, the Property Measurement Facility </a:t>
            </a:r>
            <a:r>
              <a:rPr lang="en-US" sz="1600" dirty="0" smtClean="0">
                <a:solidFill>
                  <a:srgbClr val="FFFFFF"/>
                </a:solidFill>
                <a:latin typeface="+mj-lt"/>
              </a:rPr>
              <a:t>added </a:t>
            </a:r>
            <a:r>
              <a:rPr lang="en-US" sz="1600" dirty="0">
                <a:solidFill>
                  <a:srgbClr val="FFFFFF"/>
                </a:solidFill>
                <a:latin typeface="+mj-lt"/>
              </a:rPr>
              <a:t>a helium re-liquefier to a cryogenic, superconducting magnet system.  The new equipment </a:t>
            </a:r>
            <a:r>
              <a:rPr lang="en-US" sz="1600" dirty="0" smtClean="0">
                <a:solidFill>
                  <a:srgbClr val="FFFFFF"/>
                </a:solidFill>
                <a:latin typeface="+mj-lt"/>
              </a:rPr>
              <a:t>nearly eliminates </a:t>
            </a:r>
            <a:r>
              <a:rPr lang="en-US" sz="1600" dirty="0">
                <a:solidFill>
                  <a:srgbClr val="FFFFFF"/>
                </a:solidFill>
                <a:latin typeface="+mj-lt"/>
              </a:rPr>
              <a:t>helium consumption in the facility, and will enable high levels of instrument availability for end-users.  Helium is a vanishing resource on our planet that plays an important role in scientific discovery.  This award will allow us to recapture helium rather than releasing it into our atmosphere and, ultimately, outer space.</a:t>
            </a:r>
          </a:p>
        </p:txBody>
      </p:sp>
      <p:pic>
        <p:nvPicPr>
          <p:cNvPr id="13" name="Picture 4" descr="nsf4c"/>
          <p:cNvPicPr>
            <a:picLocks noChangeAspect="1" noChangeArrowheads="1"/>
          </p:cNvPicPr>
          <p:nvPr/>
        </p:nvPicPr>
        <p:blipFill>
          <a:blip r:embed="rId3">
            <a:lum contrast="24000"/>
            <a:extLst>
              <a:ext uri="{28A0092B-C50C-407E-A947-70E740481C1C}">
                <a14:useLocalDpi xmlns:a14="http://schemas.microsoft.com/office/drawing/2010/main" val="0"/>
              </a:ext>
            </a:extLst>
          </a:blip>
          <a:srcRect/>
          <a:stretch>
            <a:fillRect/>
          </a:stretch>
        </p:blipFill>
        <p:spPr bwMode="auto">
          <a:xfrm>
            <a:off x="8153400" y="54102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3"/>
          <p:cNvSpPr>
            <a:spLocks noChangeArrowheads="1"/>
          </p:cNvSpPr>
          <p:nvPr/>
        </p:nvSpPr>
        <p:spPr bwMode="auto">
          <a:xfrm>
            <a:off x="2758256" y="3189767"/>
            <a:ext cx="4988442" cy="2902689"/>
          </a:xfrm>
          <a:prstGeom prst="rect">
            <a:avLst/>
          </a:prstGeom>
          <a:solidFill>
            <a:srgbClr val="A50021"/>
          </a:solidFill>
          <a:ln w="9525">
            <a:noFill/>
            <a:miter lim="800000"/>
            <a:headEnd/>
            <a:tailEnd/>
          </a:ln>
          <a:effectLst/>
        </p:spPr>
        <p:txBody>
          <a:bodyPr wrap="none" anchor="ctr">
            <a:prstTxWarp prst="textNoShape">
              <a:avLst/>
            </a:prstTxWarp>
          </a:bodyPr>
          <a:lstStyle/>
          <a:p>
            <a:pPr algn="ctr"/>
            <a:endParaRPr lang="en-US">
              <a:solidFill>
                <a:srgbClr val="A50021"/>
              </a:solidFill>
            </a:endParaRPr>
          </a:p>
        </p:txBody>
      </p:sp>
      <p:sp>
        <p:nvSpPr>
          <p:cNvPr id="7" name="Rectangle 5"/>
          <p:cNvSpPr>
            <a:spLocks noChangeArrowheads="1"/>
          </p:cNvSpPr>
          <p:nvPr/>
        </p:nvSpPr>
        <p:spPr bwMode="auto">
          <a:xfrm>
            <a:off x="933893" y="3064318"/>
            <a:ext cx="6914707" cy="3113198"/>
          </a:xfrm>
          <a:prstGeom prst="rect">
            <a:avLst/>
          </a:prstGeom>
          <a:noFill/>
          <a:ln w="12700">
            <a:solidFill>
              <a:schemeClr val="bg1"/>
            </a:solidFill>
            <a:miter lim="800000"/>
            <a:headEnd/>
            <a:tailEnd/>
          </a:ln>
        </p:spPr>
        <p:txBody>
          <a:bodyPr wrap="none" anchor="ctr">
            <a:prstTxWarp prst="textNoShape">
              <a:avLst/>
            </a:prstTxWarp>
          </a:bodyPr>
          <a:lstStyle/>
          <a:p>
            <a:endParaRPr lang="en-US"/>
          </a:p>
        </p:txBody>
      </p:sp>
      <p:pic>
        <p:nvPicPr>
          <p:cNvPr id="2" name="Picture 1"/>
          <p:cNvPicPr>
            <a:picLocks noChangeAspect="1"/>
          </p:cNvPicPr>
          <p:nvPr/>
        </p:nvPicPr>
        <p:blipFill rotWithShape="1">
          <a:blip r:embed="rId4" cstate="print">
            <a:extLst>
              <a:ext uri="{28A0092B-C50C-407E-A947-70E740481C1C}">
                <a14:useLocalDpi xmlns:a14="http://schemas.microsoft.com/office/drawing/2010/main" val="0"/>
              </a:ext>
            </a:extLst>
          </a:blip>
          <a:srcRect t="6172" b="9825"/>
          <a:stretch/>
        </p:blipFill>
        <p:spPr>
          <a:xfrm>
            <a:off x="2646614" y="3152553"/>
            <a:ext cx="4986517" cy="2867247"/>
          </a:xfrm>
          <a:prstGeom prst="rect">
            <a:avLst/>
          </a:prstGeom>
        </p:spPr>
      </p:pic>
      <p:sp>
        <p:nvSpPr>
          <p:cNvPr id="9" name="Rectangle 8"/>
          <p:cNvSpPr>
            <a:spLocks noChangeArrowheads="1"/>
          </p:cNvSpPr>
          <p:nvPr/>
        </p:nvSpPr>
        <p:spPr bwMode="auto">
          <a:xfrm>
            <a:off x="982481" y="3438366"/>
            <a:ext cx="1664133" cy="646331"/>
          </a:xfrm>
          <a:prstGeom prst="rect">
            <a:avLst/>
          </a:prstGeom>
          <a:noFill/>
          <a:ln w="9525">
            <a:noFill/>
            <a:miter lim="800000"/>
            <a:headEnd/>
            <a:tailEnd/>
          </a:ln>
        </p:spPr>
        <p:txBody>
          <a:bodyPr wrap="square" anchor="ctr">
            <a:prstTxWarp prst="textNoShape">
              <a:avLst/>
            </a:prstTxWarp>
            <a:spAutoFit/>
          </a:bodyPr>
          <a:lstStyle/>
          <a:p>
            <a:pPr eaLnBrk="0" hangingPunct="0">
              <a:spcAft>
                <a:spcPts val="600"/>
              </a:spcAft>
            </a:pPr>
            <a:r>
              <a:rPr lang="en-US" sz="1200" dirty="0">
                <a:solidFill>
                  <a:srgbClr val="FFFFFF"/>
                </a:solidFill>
                <a:latin typeface="+mj-lt"/>
              </a:rPr>
              <a:t>Mehmet </a:t>
            </a:r>
            <a:r>
              <a:rPr lang="en-US" sz="1200" dirty="0" err="1" smtClean="0">
                <a:solidFill>
                  <a:srgbClr val="FFFFFF"/>
                </a:solidFill>
                <a:latin typeface="+mj-lt"/>
              </a:rPr>
              <a:t>Noyan</a:t>
            </a:r>
            <a:r>
              <a:rPr lang="en-US" sz="1200" dirty="0" smtClean="0">
                <a:solidFill>
                  <a:srgbClr val="FFFFFF"/>
                </a:solidFill>
                <a:latin typeface="+mj-lt"/>
              </a:rPr>
              <a:t> loads a sample into </a:t>
            </a:r>
            <a:r>
              <a:rPr lang="en-US" sz="1200" dirty="0">
                <a:solidFill>
                  <a:srgbClr val="FFFFFF"/>
                </a:solidFill>
                <a:latin typeface="+mj-lt"/>
              </a:rPr>
              <a:t>the helium </a:t>
            </a:r>
            <a:r>
              <a:rPr lang="en-US" sz="1200" dirty="0" smtClean="0">
                <a:solidFill>
                  <a:srgbClr val="FFFFFF"/>
                </a:solidFill>
                <a:latin typeface="+mj-lt"/>
              </a:rPr>
              <a:t>re-liquefier.</a:t>
            </a:r>
            <a:endParaRPr lang="en-US" sz="1200" dirty="0">
              <a:solidFill>
                <a:srgbClr val="FFFFFF"/>
              </a:solidFill>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866</TotalTime>
  <Words>146</Words>
  <Application>Microsoft Office PowerPoint</Application>
  <PresentationFormat>On-screen Show (4:3)</PresentationFormat>
  <Paragraphs>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ＭＳ Ｐゴシック</vt:lpstr>
      <vt:lpstr>Arial</vt:lpstr>
      <vt:lpstr>Default Design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felice</dc:creator>
  <cp:lastModifiedBy>Mark</cp:lastModifiedBy>
  <cp:revision>108</cp:revision>
  <dcterms:created xsi:type="dcterms:W3CDTF">2012-02-10T21:51:35Z</dcterms:created>
  <dcterms:modified xsi:type="dcterms:W3CDTF">2016-04-19T20:57:17Z</dcterms:modified>
</cp:coreProperties>
</file>