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3C3"/>
    <a:srgbClr val="CCCCFF"/>
    <a:srgbClr val="FFFF00"/>
    <a:srgbClr val="FFCC00"/>
    <a:srgbClr val="3366FF"/>
    <a:srgbClr val="3399FF"/>
    <a:srgbClr val="0000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7983" autoAdjust="0"/>
  </p:normalViewPr>
  <p:slideViewPr>
    <p:cSldViewPr showGuides="1">
      <p:cViewPr varScale="1">
        <p:scale>
          <a:sx n="128" d="100"/>
          <a:sy n="128" d="100"/>
        </p:scale>
        <p:origin x="123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defTabSz="862013">
              <a:defRPr sz="11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62585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algn="r" defTabSz="862013">
              <a:defRPr sz="1100" smtClean="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39763" y="4125913"/>
            <a:ext cx="5121275" cy="3910012"/>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defTabSz="862013">
              <a:defRPr sz="11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62585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algn="r" defTabSz="862013">
              <a:defRPr sz="1100"/>
            </a:lvl1pPr>
          </a:lstStyle>
          <a:p>
            <a:fld id="{19B1B241-5C7D-8847-9466-E90E5BB927FC}" type="slidenum">
              <a:rPr lang="en-US"/>
              <a:pPr/>
              <a:t>‹#›</a:t>
            </a:fld>
            <a:endParaRPr lang="en-US"/>
          </a:p>
        </p:txBody>
      </p:sp>
    </p:spTree>
    <p:extLst>
      <p:ext uri="{BB962C8B-B14F-4D97-AF65-F5344CB8AC3E}">
        <p14:creationId xmlns:p14="http://schemas.microsoft.com/office/powerpoint/2010/main" val="2501923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A447041B-D35B-B644-B7A2-3A8687FC21FA}" type="slidenum">
              <a:rPr lang="en-US"/>
              <a:pPr/>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spcBef>
                <a:spcPct val="0"/>
              </a:spcBef>
            </a:pPr>
            <a:r>
              <a:rPr lang="en-US" dirty="0" smtClean="0">
                <a:latin typeface="Arial" pitchFamily="1" charset="0"/>
              </a:rPr>
              <a:t>Technical Explanation if needed</a:t>
            </a:r>
            <a:endParaRPr lang="en-US" dirty="0">
              <a:latin typeface="Arial" pitchFamily="1" charset="0"/>
            </a:endParaRPr>
          </a:p>
        </p:txBody>
      </p:sp>
    </p:spTree>
    <p:extLst>
      <p:ext uri="{BB962C8B-B14F-4D97-AF65-F5344CB8AC3E}">
        <p14:creationId xmlns:p14="http://schemas.microsoft.com/office/powerpoint/2010/main" val="7699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s>
            <a:gs pos="100000">
              <a:srgbClr val="182F76"/>
            </a:gs>
          </a:gsLst>
          <a:lin ang="270000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587375" y="6553200"/>
            <a:ext cx="8556625" cy="271463"/>
          </a:xfrm>
          <a:prstGeom prst="rect">
            <a:avLst/>
          </a:prstGeom>
          <a:gradFill rotWithShape="0">
            <a:gsLst>
              <a:gs pos="0">
                <a:srgbClr val="573B9D"/>
              </a:gs>
              <a:gs pos="100000">
                <a:srgbClr val="000050"/>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027" name="Rectangle 12"/>
          <p:cNvSpPr>
            <a:spLocks noGrp="1" noChangeArrowheads="1"/>
          </p:cNvSpPr>
          <p:nvPr>
            <p:ph type="title"/>
          </p:nvPr>
        </p:nvSpPr>
        <p:spPr bwMode="auto">
          <a:xfrm>
            <a:off x="381000" y="304800"/>
            <a:ext cx="8305800" cy="685800"/>
          </a:xfrm>
          <a:prstGeom prst="rect">
            <a:avLst/>
          </a:prstGeom>
          <a:noFill/>
          <a:ln w="9525">
            <a:noFill/>
            <a:miter lim="800000"/>
            <a:headEnd/>
            <a:tailEnd/>
          </a:ln>
        </p:spPr>
        <p:txBody>
          <a:bodyPr vert="horz" wrap="square" lIns="91440" tIns="9144" rIns="91440" bIns="9144" numCol="1" anchor="t" anchorCtr="0" compatLnSpc="1">
            <a:prstTxWarp prst="textNoShape">
              <a:avLst/>
            </a:prstTxWarp>
          </a:bodyPr>
          <a:lstStyle/>
          <a:p>
            <a:pPr lvl="0"/>
            <a:r>
              <a:rPr lang="en-US"/>
              <a:t>Click to edit Master title style</a:t>
            </a:r>
          </a:p>
        </p:txBody>
      </p:sp>
      <p:sp>
        <p:nvSpPr>
          <p:cNvPr id="1028"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4" descr="lrsm_footer_logo"/>
          <p:cNvPicPr>
            <a:picLocks noChangeAspect="1" noChangeArrowheads="1"/>
          </p:cNvPicPr>
          <p:nvPr userDrawn="1"/>
        </p:nvPicPr>
        <p:blipFill>
          <a:blip r:embed="rId13" cstate="print"/>
          <a:srcRect/>
          <a:stretch>
            <a:fillRect/>
          </a:stretch>
        </p:blipFill>
        <p:spPr bwMode="auto">
          <a:xfrm>
            <a:off x="0" y="6016625"/>
            <a:ext cx="1752600" cy="841375"/>
          </a:xfrm>
          <a:prstGeom prst="rect">
            <a:avLst/>
          </a:prstGeom>
          <a:noFill/>
          <a:ln w="9525">
            <a:noFill/>
            <a:miter lim="800000"/>
            <a:headEnd/>
            <a:tailEnd/>
          </a:ln>
        </p:spPr>
      </p:pic>
      <p:pic>
        <p:nvPicPr>
          <p:cNvPr id="1030" name="Picture 15" descr="PENN_MRSEC_logo"/>
          <p:cNvPicPr>
            <a:picLocks noChangeAspect="1" noChangeArrowheads="1"/>
          </p:cNvPicPr>
          <p:nvPr userDrawn="1"/>
        </p:nvPicPr>
        <p:blipFill>
          <a:blip r:embed="rId14" cstate="print">
            <a:lum contrast="-12000"/>
          </a:blip>
          <a:srcRect/>
          <a:stretch>
            <a:fillRect/>
          </a:stretch>
        </p:blipFill>
        <p:spPr bwMode="auto">
          <a:xfrm>
            <a:off x="7543800" y="6324600"/>
            <a:ext cx="1509713"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000">
          <a:solidFill>
            <a:schemeClr val="bg1"/>
          </a:solidFill>
          <a:latin typeface="+mj-lt"/>
          <a:ea typeface="+mj-ea"/>
          <a:cs typeface="+mj-cs"/>
        </a:defRPr>
      </a:lvl1pPr>
      <a:lvl2pPr algn="ctr" rtl="0" eaLnBrk="0" fontAlgn="base" hangingPunct="0">
        <a:spcBef>
          <a:spcPct val="0"/>
        </a:spcBef>
        <a:spcAft>
          <a:spcPct val="0"/>
        </a:spcAft>
        <a:defRPr sz="3000">
          <a:solidFill>
            <a:schemeClr val="bg1"/>
          </a:solidFill>
          <a:latin typeface="Arial" charset="0"/>
        </a:defRPr>
      </a:lvl2pPr>
      <a:lvl3pPr algn="ctr" rtl="0" eaLnBrk="0" fontAlgn="base" hangingPunct="0">
        <a:spcBef>
          <a:spcPct val="0"/>
        </a:spcBef>
        <a:spcAft>
          <a:spcPct val="0"/>
        </a:spcAft>
        <a:defRPr sz="3000">
          <a:solidFill>
            <a:schemeClr val="bg1"/>
          </a:solidFill>
          <a:latin typeface="Arial" charset="0"/>
        </a:defRPr>
      </a:lvl3pPr>
      <a:lvl4pPr algn="ctr" rtl="0" eaLnBrk="0" fontAlgn="base" hangingPunct="0">
        <a:spcBef>
          <a:spcPct val="0"/>
        </a:spcBef>
        <a:spcAft>
          <a:spcPct val="0"/>
        </a:spcAft>
        <a:defRPr sz="3000">
          <a:solidFill>
            <a:schemeClr val="bg1"/>
          </a:solidFill>
          <a:latin typeface="Arial" charset="0"/>
        </a:defRPr>
      </a:lvl4pPr>
      <a:lvl5pPr algn="ctr" rtl="0" eaLnBrk="0" fontAlgn="base" hangingPunct="0">
        <a:spcBef>
          <a:spcPct val="0"/>
        </a:spcBef>
        <a:spcAft>
          <a:spcPct val="0"/>
        </a:spcAft>
        <a:defRPr sz="3000">
          <a:solidFill>
            <a:schemeClr val="bg1"/>
          </a:solidFill>
          <a:latin typeface="Arial" charset="0"/>
        </a:defRPr>
      </a:lvl5pPr>
      <a:lvl6pPr marL="457200" algn="ctr" rtl="0" fontAlgn="base">
        <a:spcBef>
          <a:spcPct val="0"/>
        </a:spcBef>
        <a:spcAft>
          <a:spcPct val="0"/>
        </a:spcAft>
        <a:defRPr sz="3000">
          <a:solidFill>
            <a:schemeClr val="bg1"/>
          </a:solidFill>
          <a:latin typeface="Arial" charset="0"/>
        </a:defRPr>
      </a:lvl6pPr>
      <a:lvl7pPr marL="914400" algn="ctr" rtl="0" fontAlgn="base">
        <a:spcBef>
          <a:spcPct val="0"/>
        </a:spcBef>
        <a:spcAft>
          <a:spcPct val="0"/>
        </a:spcAft>
        <a:defRPr sz="3000">
          <a:solidFill>
            <a:schemeClr val="bg1"/>
          </a:solidFill>
          <a:latin typeface="Arial" charset="0"/>
        </a:defRPr>
      </a:lvl7pPr>
      <a:lvl8pPr marL="1371600" algn="ctr" rtl="0" fontAlgn="base">
        <a:spcBef>
          <a:spcPct val="0"/>
        </a:spcBef>
        <a:spcAft>
          <a:spcPct val="0"/>
        </a:spcAft>
        <a:defRPr sz="3000">
          <a:solidFill>
            <a:schemeClr val="bg1"/>
          </a:solidFill>
          <a:latin typeface="Arial" charset="0"/>
        </a:defRPr>
      </a:lvl8pPr>
      <a:lvl9pPr marL="1828800" algn="ctr"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19869" y="877077"/>
            <a:ext cx="3830217" cy="4506685"/>
            <a:chOff x="5019869" y="877077"/>
            <a:chExt cx="3830217" cy="4506685"/>
          </a:xfrm>
        </p:grpSpPr>
        <p:sp>
          <p:nvSpPr>
            <p:cNvPr id="2081" name="Rectangle 33"/>
            <p:cNvSpPr>
              <a:spLocks noChangeArrowheads="1"/>
            </p:cNvSpPr>
            <p:nvPr/>
          </p:nvSpPr>
          <p:spPr bwMode="auto">
            <a:xfrm>
              <a:off x="5019869" y="877077"/>
              <a:ext cx="3830217" cy="3340359"/>
            </a:xfrm>
            <a:prstGeom prst="rect">
              <a:avLst/>
            </a:prstGeom>
            <a:solidFill>
              <a:srgbClr val="A50021"/>
            </a:solidFill>
            <a:ln w="9525">
              <a:noFill/>
              <a:miter lim="800000"/>
              <a:headEnd/>
              <a:tailEnd/>
            </a:ln>
            <a:effectLst/>
          </p:spPr>
          <p:txBody>
            <a:bodyPr wrap="none" anchor="ctr">
              <a:prstTxWarp prst="textNoShape">
                <a:avLst/>
              </a:prstTxWarp>
            </a:bodyPr>
            <a:lstStyle/>
            <a:p>
              <a:pPr algn="ctr"/>
              <a:endParaRPr lang="en-US">
                <a:solidFill>
                  <a:srgbClr val="A50021"/>
                </a:solidFill>
              </a:endParaRPr>
            </a:p>
          </p:txBody>
        </p:sp>
        <p:sp>
          <p:nvSpPr>
            <p:cNvPr id="19" name="Rectangle 33"/>
            <p:cNvSpPr>
              <a:spLocks noChangeArrowheads="1"/>
            </p:cNvSpPr>
            <p:nvPr/>
          </p:nvSpPr>
          <p:spPr bwMode="auto">
            <a:xfrm>
              <a:off x="7333861" y="3733800"/>
              <a:ext cx="1516225" cy="1649962"/>
            </a:xfrm>
            <a:prstGeom prst="rect">
              <a:avLst/>
            </a:prstGeom>
            <a:solidFill>
              <a:srgbClr val="A50021"/>
            </a:solidFill>
            <a:ln w="9525">
              <a:noFill/>
              <a:miter lim="800000"/>
              <a:headEnd/>
              <a:tailEnd/>
            </a:ln>
            <a:effectLst/>
          </p:spPr>
          <p:txBody>
            <a:bodyPr wrap="none" anchor="ctr">
              <a:prstTxWarp prst="textNoShape">
                <a:avLst/>
              </a:prstTxWarp>
            </a:bodyPr>
            <a:lstStyle/>
            <a:p>
              <a:pPr algn="ctr"/>
              <a:endParaRPr lang="en-US">
                <a:solidFill>
                  <a:srgbClr val="A50021"/>
                </a:solidFill>
              </a:endParaRPr>
            </a:p>
          </p:txBody>
        </p:sp>
      </p:grpSp>
      <p:grpSp>
        <p:nvGrpSpPr>
          <p:cNvPr id="2" name="Group 1"/>
          <p:cNvGrpSpPr/>
          <p:nvPr/>
        </p:nvGrpSpPr>
        <p:grpSpPr>
          <a:xfrm>
            <a:off x="4939132" y="815195"/>
            <a:ext cx="3847916" cy="4519479"/>
            <a:chOff x="4939132" y="815195"/>
            <a:chExt cx="3847916" cy="4519479"/>
          </a:xfrm>
        </p:grpSpPr>
        <p:pic>
          <p:nvPicPr>
            <p:cNvPr id="14" name="Picture 2" descr="C:\Users\Keivan\Desktop\10.07.2014\Figures\3c.jpg"/>
            <p:cNvPicPr>
              <a:picLocks noChangeAspect="1" noChangeArrowheads="1"/>
            </p:cNvPicPr>
            <p:nvPr/>
          </p:nvPicPr>
          <p:blipFill>
            <a:blip r:embed="rId3" cstate="print"/>
            <a:srcRect/>
            <a:stretch>
              <a:fillRect/>
            </a:stretch>
          </p:blipFill>
          <p:spPr bwMode="auto">
            <a:xfrm>
              <a:off x="4939132" y="2445872"/>
              <a:ext cx="3847915" cy="1696931"/>
            </a:xfrm>
            <a:prstGeom prst="rect">
              <a:avLst/>
            </a:prstGeom>
            <a:noFill/>
          </p:spPr>
        </p:pic>
        <p:pic>
          <p:nvPicPr>
            <p:cNvPr id="15" name="Picture 14"/>
            <p:cNvPicPr>
              <a:picLocks noChangeAspect="1"/>
            </p:cNvPicPr>
            <p:nvPr/>
          </p:nvPicPr>
          <p:blipFill>
            <a:blip r:embed="rId4"/>
            <a:stretch>
              <a:fillRect/>
            </a:stretch>
          </p:blipFill>
          <p:spPr>
            <a:xfrm>
              <a:off x="7242030" y="822397"/>
              <a:ext cx="1540170" cy="1621350"/>
            </a:xfrm>
            <a:prstGeom prst="rect">
              <a:avLst/>
            </a:prstGeom>
          </p:spPr>
        </p:pic>
        <p:pic>
          <p:nvPicPr>
            <p:cNvPr id="17" name="Picture 16"/>
            <p:cNvPicPr>
              <a:picLocks noChangeAspect="1"/>
            </p:cNvPicPr>
            <p:nvPr/>
          </p:nvPicPr>
          <p:blipFill rotWithShape="1">
            <a:blip r:embed="rId5"/>
            <a:srcRect l="6421"/>
            <a:stretch/>
          </p:blipFill>
          <p:spPr>
            <a:xfrm>
              <a:off x="4952999" y="815195"/>
              <a:ext cx="2284183" cy="1613571"/>
            </a:xfrm>
            <a:prstGeom prst="rect">
              <a:avLst/>
            </a:prstGeom>
          </p:spPr>
        </p:pic>
        <p:pic>
          <p:nvPicPr>
            <p:cNvPr id="3" name="Picture 2"/>
            <p:cNvPicPr>
              <a:picLocks noChangeAspect="1"/>
            </p:cNvPicPr>
            <p:nvPr/>
          </p:nvPicPr>
          <p:blipFill>
            <a:blip r:embed="rId6"/>
            <a:stretch>
              <a:fillRect/>
            </a:stretch>
          </p:blipFill>
          <p:spPr>
            <a:xfrm>
              <a:off x="7237183" y="4159909"/>
              <a:ext cx="1549865" cy="1174765"/>
            </a:xfrm>
            <a:prstGeom prst="rect">
              <a:avLst/>
            </a:prstGeom>
          </p:spPr>
        </p:pic>
      </p:grpSp>
      <p:sp>
        <p:nvSpPr>
          <p:cNvPr id="2050" name="Text Box 3"/>
          <p:cNvSpPr txBox="1">
            <a:spLocks noChangeArrowheads="1"/>
          </p:cNvSpPr>
          <p:nvPr/>
        </p:nvSpPr>
        <p:spPr bwMode="auto">
          <a:xfrm>
            <a:off x="2286000" y="6299200"/>
            <a:ext cx="4495800" cy="307777"/>
          </a:xfrm>
          <a:prstGeom prst="rect">
            <a:avLst/>
          </a:prstGeom>
          <a:solidFill>
            <a:srgbClr val="0066CC"/>
          </a:solidFill>
          <a:ln w="9525">
            <a:noFill/>
            <a:miter lim="800000"/>
            <a:headEnd/>
            <a:tailEnd/>
          </a:ln>
        </p:spPr>
        <p:txBody>
          <a:bodyPr wrap="square">
            <a:prstTxWarp prst="textNoShape">
              <a:avLst/>
            </a:prstTxWarp>
            <a:spAutoFit/>
          </a:bodyPr>
          <a:lstStyle/>
          <a:p>
            <a:pPr>
              <a:spcBef>
                <a:spcPct val="50000"/>
              </a:spcBef>
            </a:pPr>
            <a:r>
              <a:rPr lang="en-US" sz="1400" b="1" dirty="0">
                <a:solidFill>
                  <a:schemeClr val="bg1"/>
                </a:solidFill>
              </a:rPr>
              <a:t>Support: </a:t>
            </a:r>
            <a:r>
              <a:rPr lang="en-US" sz="1400" b="1" dirty="0" smtClean="0">
                <a:solidFill>
                  <a:schemeClr val="bg1"/>
                </a:solidFill>
              </a:rPr>
              <a:t>Primary </a:t>
            </a:r>
            <a:r>
              <a:rPr lang="en-US" sz="1400" b="1" dirty="0">
                <a:solidFill>
                  <a:schemeClr val="bg1"/>
                </a:solidFill>
              </a:rPr>
              <a:t>NSF MRSEC </a:t>
            </a:r>
            <a:r>
              <a:rPr lang="en-US" sz="1400" b="1" dirty="0" smtClean="0">
                <a:solidFill>
                  <a:schemeClr val="bg1"/>
                </a:solidFill>
              </a:rPr>
              <a:t>DMR-11-20901</a:t>
            </a:r>
            <a:endParaRPr lang="en-US" sz="1400" b="1" dirty="0">
              <a:solidFill>
                <a:schemeClr val="bg1"/>
              </a:solidFill>
            </a:endParaRPr>
          </a:p>
        </p:txBody>
      </p:sp>
      <p:pic>
        <p:nvPicPr>
          <p:cNvPr id="2051" name="Picture 4" descr="nsf4c"/>
          <p:cNvPicPr>
            <a:picLocks noChangeAspect="1" noChangeArrowheads="1"/>
          </p:cNvPicPr>
          <p:nvPr/>
        </p:nvPicPr>
        <p:blipFill>
          <a:blip r:embed="rId7" cstate="print">
            <a:lum contrast="24000"/>
          </a:blip>
          <a:srcRect/>
          <a:stretch>
            <a:fillRect/>
          </a:stretch>
        </p:blipFill>
        <p:spPr bwMode="auto">
          <a:xfrm>
            <a:off x="8153400" y="5410200"/>
            <a:ext cx="838200" cy="838200"/>
          </a:xfrm>
          <a:prstGeom prst="rect">
            <a:avLst/>
          </a:prstGeom>
          <a:noFill/>
          <a:ln w="9525">
            <a:noFill/>
            <a:miter lim="800000"/>
            <a:headEnd/>
            <a:tailEnd/>
          </a:ln>
        </p:spPr>
      </p:pic>
      <p:sp>
        <p:nvSpPr>
          <p:cNvPr id="2052" name="Rectangle 5"/>
          <p:cNvSpPr>
            <a:spLocks noChangeArrowheads="1"/>
          </p:cNvSpPr>
          <p:nvPr/>
        </p:nvSpPr>
        <p:spPr bwMode="auto">
          <a:xfrm>
            <a:off x="4833256" y="762000"/>
            <a:ext cx="4086809" cy="4687078"/>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2053" name="Text Box 6"/>
          <p:cNvSpPr txBox="1">
            <a:spLocks noChangeArrowheads="1"/>
          </p:cNvSpPr>
          <p:nvPr/>
        </p:nvSpPr>
        <p:spPr bwMode="auto">
          <a:xfrm>
            <a:off x="4800600" y="4937125"/>
            <a:ext cx="4038600" cy="244475"/>
          </a:xfrm>
          <a:prstGeom prst="rect">
            <a:avLst/>
          </a:prstGeom>
          <a:noFill/>
          <a:ln w="9525">
            <a:noFill/>
            <a:miter lim="800000"/>
            <a:headEnd/>
            <a:tailEnd/>
          </a:ln>
        </p:spPr>
        <p:txBody>
          <a:bodyPr>
            <a:prstTxWarp prst="textNoShape">
              <a:avLst/>
            </a:prstTxWarp>
            <a:spAutoFit/>
          </a:bodyPr>
          <a:lstStyle/>
          <a:p>
            <a:r>
              <a:rPr lang="en-US" sz="1000">
                <a:solidFill>
                  <a:schemeClr val="bg1"/>
                </a:solidFill>
              </a:rPr>
              <a:t> </a:t>
            </a:r>
          </a:p>
        </p:txBody>
      </p:sp>
      <p:sp>
        <p:nvSpPr>
          <p:cNvPr id="2055" name="TextBox 55"/>
          <p:cNvSpPr txBox="1">
            <a:spLocks noChangeArrowheads="1"/>
          </p:cNvSpPr>
          <p:nvPr/>
        </p:nvSpPr>
        <p:spPr bwMode="auto">
          <a:xfrm>
            <a:off x="784225" y="4695825"/>
            <a:ext cx="2109788" cy="244475"/>
          </a:xfrm>
          <a:prstGeom prst="rect">
            <a:avLst/>
          </a:prstGeom>
          <a:noFill/>
          <a:ln w="9525">
            <a:noFill/>
            <a:miter lim="800000"/>
            <a:headEnd/>
            <a:tailEnd/>
          </a:ln>
        </p:spPr>
        <p:txBody>
          <a:bodyPr>
            <a:prstTxWarp prst="textNoShape">
              <a:avLst/>
            </a:prstTxWarp>
            <a:spAutoFit/>
          </a:bodyPr>
          <a:lstStyle/>
          <a:p>
            <a:r>
              <a:rPr lang="en-US" sz="1000">
                <a:solidFill>
                  <a:schemeClr val="bg1"/>
                </a:solidFill>
              </a:rPr>
              <a:t> </a:t>
            </a:r>
          </a:p>
        </p:txBody>
      </p:sp>
      <p:sp>
        <p:nvSpPr>
          <p:cNvPr id="2082" name="Rectangle 8"/>
          <p:cNvSpPr>
            <a:spLocks noChangeArrowheads="1"/>
          </p:cNvSpPr>
          <p:nvPr/>
        </p:nvSpPr>
        <p:spPr bwMode="auto">
          <a:xfrm>
            <a:off x="214733" y="849108"/>
            <a:ext cx="4343400" cy="5047536"/>
          </a:xfrm>
          <a:prstGeom prst="rect">
            <a:avLst/>
          </a:prstGeom>
          <a:noFill/>
          <a:ln w="9525">
            <a:noFill/>
            <a:miter lim="800000"/>
            <a:headEnd/>
            <a:tailEnd/>
          </a:ln>
        </p:spPr>
        <p:txBody>
          <a:bodyPr wrap="square" anchor="ctr">
            <a:prstTxWarp prst="textNoShape">
              <a:avLst/>
            </a:prstTxWarp>
            <a:spAutoFit/>
          </a:bodyPr>
          <a:lstStyle/>
          <a:p>
            <a:pPr eaLnBrk="0" hangingPunct="0"/>
            <a:r>
              <a:rPr lang="en-US" sz="1400" dirty="0" smtClean="0">
                <a:solidFill>
                  <a:srgbClr val="FFFFFF"/>
                </a:solidFill>
                <a:latin typeface="+mj-lt"/>
              </a:rPr>
              <a:t>We </a:t>
            </a:r>
            <a:r>
              <a:rPr lang="en-US" sz="1400" dirty="0">
                <a:solidFill>
                  <a:srgbClr val="FFFFFF"/>
                </a:solidFill>
                <a:latin typeface="+mj-lt"/>
              </a:rPr>
              <a:t>introduced the concept of plate mechanical metamaterials [1] and its initial realization in the form of freestanding corrugated plates made out of ultrathin films. We used atomic layer deposition (ALD) and microfabrication techniques to make robust plates out of a single continuous ALD layer with lateral dimensions of up to 2 cm and a thickness as low as 25 nm, creating the thinnest freestanding plates that can be picked up by hand [1]. Unlike unpatterned ultrathin films, which tend to warp or even roll up because </a:t>
            </a:r>
            <a:r>
              <a:rPr lang="en-US" sz="1400" dirty="0" smtClean="0">
                <a:solidFill>
                  <a:srgbClr val="FFFFFF"/>
                </a:solidFill>
                <a:latin typeface="+mj-lt"/>
              </a:rPr>
              <a:t>of residual </a:t>
            </a:r>
            <a:r>
              <a:rPr lang="en-US" sz="1400" dirty="0">
                <a:solidFill>
                  <a:srgbClr val="FFFFFF"/>
                </a:solidFill>
                <a:latin typeface="+mj-lt"/>
              </a:rPr>
              <a:t>stress gradients, our plate metamaterials can be engineered to be extremely </a:t>
            </a:r>
            <a:r>
              <a:rPr lang="en-US" sz="1400" dirty="0" smtClean="0">
                <a:solidFill>
                  <a:srgbClr val="FFFFFF"/>
                </a:solidFill>
                <a:latin typeface="+mj-lt"/>
              </a:rPr>
              <a:t>flat and can undergo extremely sharp bending. The plates are also more robust than planar films with respect to cracks: instead of propagating though the entire film, the cracks terminate at the vertical walls.</a:t>
            </a:r>
          </a:p>
          <a:p>
            <a:pPr eaLnBrk="0" hangingPunct="0"/>
            <a:endParaRPr lang="en-US" sz="1400" dirty="0">
              <a:solidFill>
                <a:srgbClr val="FFFFFF"/>
              </a:solidFill>
              <a:latin typeface="+mj-lt"/>
            </a:endParaRPr>
          </a:p>
          <a:p>
            <a:pPr eaLnBrk="0" hangingPunct="0"/>
            <a:endParaRPr lang="en-US" sz="1400" dirty="0" smtClean="0">
              <a:solidFill>
                <a:srgbClr val="FFFFFF"/>
              </a:solidFill>
              <a:latin typeface="+mj-lt"/>
            </a:endParaRPr>
          </a:p>
          <a:p>
            <a:pPr eaLnBrk="0" hangingPunct="0"/>
            <a:r>
              <a:rPr lang="en-US" sz="1400" dirty="0" smtClean="0">
                <a:solidFill>
                  <a:srgbClr val="FFFFFF"/>
                </a:solidFill>
                <a:latin typeface="+mj-lt"/>
              </a:rPr>
              <a:t>[1] “Ultralight </a:t>
            </a:r>
            <a:r>
              <a:rPr lang="en-US" sz="1400" dirty="0">
                <a:solidFill>
                  <a:srgbClr val="FFFFFF"/>
                </a:solidFill>
                <a:latin typeface="+mj-lt"/>
              </a:rPr>
              <a:t>shape-recovering plate mechanical </a:t>
            </a:r>
            <a:endParaRPr lang="en-US" sz="1400" dirty="0" smtClean="0">
              <a:solidFill>
                <a:srgbClr val="FFFFFF"/>
              </a:solidFill>
              <a:latin typeface="+mj-lt"/>
            </a:endParaRPr>
          </a:p>
          <a:p>
            <a:pPr eaLnBrk="0" hangingPunct="0"/>
            <a:r>
              <a:rPr lang="en-US" sz="1400" dirty="0" smtClean="0">
                <a:solidFill>
                  <a:srgbClr val="FFFFFF"/>
                </a:solidFill>
                <a:latin typeface="+mj-lt"/>
              </a:rPr>
              <a:t>metamaterials</a:t>
            </a:r>
            <a:r>
              <a:rPr lang="en-US" sz="1400" dirty="0">
                <a:solidFill>
                  <a:srgbClr val="FFFFFF"/>
                </a:solidFill>
                <a:latin typeface="+mj-lt"/>
              </a:rPr>
              <a:t>,” K. </a:t>
            </a:r>
            <a:r>
              <a:rPr lang="en-US" sz="1400" dirty="0" err="1">
                <a:solidFill>
                  <a:srgbClr val="FFFFFF"/>
                </a:solidFill>
                <a:latin typeface="+mj-lt"/>
              </a:rPr>
              <a:t>Davami</a:t>
            </a:r>
            <a:r>
              <a:rPr lang="en-US" sz="1400" dirty="0">
                <a:solidFill>
                  <a:srgbClr val="FFFFFF"/>
                </a:solidFill>
                <a:latin typeface="+mj-lt"/>
              </a:rPr>
              <a:t>, L. Zhao, E. Lu, J. Cortes, C. Lin, D. Lilley, P. </a:t>
            </a:r>
            <a:r>
              <a:rPr lang="en-US" sz="1400" dirty="0" err="1">
                <a:solidFill>
                  <a:srgbClr val="FFFFFF"/>
                </a:solidFill>
                <a:latin typeface="+mj-lt"/>
              </a:rPr>
              <a:t>Purohit</a:t>
            </a:r>
            <a:r>
              <a:rPr lang="en-US" sz="1400" dirty="0">
                <a:solidFill>
                  <a:srgbClr val="FFFFFF"/>
                </a:solidFill>
                <a:latin typeface="+mj-lt"/>
              </a:rPr>
              <a:t>, and I. Bargatin, Nature Communications, 6, 10019 (2015)</a:t>
            </a:r>
          </a:p>
        </p:txBody>
      </p:sp>
      <p:sp>
        <p:nvSpPr>
          <p:cNvPr id="31" name="Rectangle 2"/>
          <p:cNvSpPr txBox="1">
            <a:spLocks noChangeArrowheads="1"/>
          </p:cNvSpPr>
          <p:nvPr/>
        </p:nvSpPr>
        <p:spPr bwMode="auto">
          <a:xfrm>
            <a:off x="0" y="152400"/>
            <a:ext cx="9144000" cy="587853"/>
          </a:xfrm>
          <a:prstGeom prst="rect">
            <a:avLst/>
          </a:prstGeom>
          <a:solidFill>
            <a:srgbClr val="A50021"/>
          </a:solidFill>
          <a:ln w="9525">
            <a:noFill/>
            <a:miter lim="800000"/>
            <a:headEnd/>
            <a:tailEnd/>
          </a:ln>
          <a:effectLst/>
        </p:spPr>
        <p:txBody>
          <a:bodyPr wrap="square" tIns="9144" bIns="9144">
            <a:prstTxWarp prst="textNoShape">
              <a:avLst/>
            </a:prstTxWarp>
            <a:spAutoFit/>
          </a:bodyPr>
          <a:lstStyle/>
          <a:p>
            <a:pPr algn="ctr"/>
            <a:r>
              <a:rPr lang="en-US" sz="2100" b="1" dirty="0" smtClean="0">
                <a:solidFill>
                  <a:schemeClr val="bg1"/>
                </a:solidFill>
                <a:effectLst>
                  <a:outerShdw blurRad="38100" dist="38100" dir="2700000" algn="tl">
                    <a:srgbClr val="000000"/>
                  </a:outerShdw>
                </a:effectLst>
              </a:rPr>
              <a:t>Plate mechanical metamaterials</a:t>
            </a:r>
            <a:br>
              <a:rPr lang="en-US" sz="2100" b="1" dirty="0" smtClean="0">
                <a:solidFill>
                  <a:schemeClr val="bg1"/>
                </a:solidFill>
                <a:effectLst>
                  <a:outerShdw blurRad="38100" dist="38100" dir="2700000" algn="tl">
                    <a:srgbClr val="000000"/>
                  </a:outerShdw>
                </a:effectLst>
              </a:rPr>
            </a:br>
            <a:r>
              <a:rPr lang="en-US" sz="1600" i="1" dirty="0" smtClean="0">
                <a:solidFill>
                  <a:schemeClr val="bg1"/>
                </a:solidFill>
                <a:effectLst>
                  <a:outerShdw blurRad="38100" dist="38100" dir="2700000" algn="tl">
                    <a:srgbClr val="000000"/>
                  </a:outerShdw>
                </a:effectLst>
              </a:rPr>
              <a:t>I. </a:t>
            </a:r>
            <a:r>
              <a:rPr lang="en-US" sz="1600" i="1" dirty="0" err="1" smtClean="0">
                <a:solidFill>
                  <a:schemeClr val="bg1"/>
                </a:solidFill>
                <a:effectLst>
                  <a:outerShdw blurRad="38100" dist="38100" dir="2700000" algn="tl">
                    <a:srgbClr val="000000"/>
                  </a:outerShdw>
                </a:effectLst>
              </a:rPr>
              <a:t>Bargatin</a:t>
            </a:r>
            <a:r>
              <a:rPr lang="en-US" sz="1600" dirty="0" smtClean="0">
                <a:solidFill>
                  <a:schemeClr val="bg1"/>
                </a:solidFill>
                <a:effectLst>
                  <a:outerShdw blurRad="38100" dist="38100" dir="2700000" algn="tl">
                    <a:srgbClr val="000000"/>
                  </a:outerShdw>
                </a:effectLst>
              </a:rPr>
              <a:t> &amp;</a:t>
            </a:r>
            <a:r>
              <a:rPr lang="en-US" sz="1600" b="1" dirty="0" smtClean="0">
                <a:solidFill>
                  <a:schemeClr val="bg1"/>
                </a:solidFill>
                <a:effectLst>
                  <a:outerShdw blurRad="38100" dist="38100" dir="2700000" algn="tl">
                    <a:srgbClr val="000000"/>
                  </a:outerShdw>
                </a:effectLst>
              </a:rPr>
              <a:t> P</a:t>
            </a:r>
            <a:r>
              <a:rPr lang="en-US" sz="1600" b="1" dirty="0" smtClean="0">
                <a:solidFill>
                  <a:schemeClr val="bg1"/>
                </a:solidFill>
                <a:effectLst>
                  <a:outerShdw blurRad="38100" dist="38100" dir="2700000" algn="tl">
                    <a:srgbClr val="000000"/>
                  </a:outerShdw>
                </a:effectLst>
              </a:rPr>
              <a:t>. </a:t>
            </a:r>
            <a:r>
              <a:rPr lang="en-US" sz="1600" b="1" smtClean="0">
                <a:solidFill>
                  <a:schemeClr val="bg1"/>
                </a:solidFill>
                <a:effectLst>
                  <a:outerShdw blurRad="38100" dist="38100" dir="2700000" algn="tl">
                    <a:srgbClr val="000000"/>
                  </a:outerShdw>
                </a:effectLst>
              </a:rPr>
              <a:t>K. </a:t>
            </a:r>
            <a:r>
              <a:rPr lang="en-US" sz="1600" b="1" dirty="0" err="1" smtClean="0">
                <a:solidFill>
                  <a:schemeClr val="bg1"/>
                </a:solidFill>
                <a:effectLst>
                  <a:outerShdw blurRad="38100" dist="38100" dir="2700000" algn="tl">
                    <a:srgbClr val="000000"/>
                  </a:outerShdw>
                </a:effectLst>
              </a:rPr>
              <a:t>Purohit</a:t>
            </a:r>
            <a:r>
              <a:rPr lang="en-US" sz="1600" b="1" dirty="0">
                <a:solidFill>
                  <a:schemeClr val="bg1"/>
                </a:solidFill>
                <a:effectLst>
                  <a:outerShdw blurRad="38100" dist="38100" dir="2700000" algn="tl">
                    <a:srgbClr val="000000"/>
                  </a:outerShdw>
                </a:effectLst>
              </a:rPr>
              <a:t> </a:t>
            </a:r>
            <a:r>
              <a:rPr lang="en-US" sz="1600" dirty="0">
                <a:solidFill>
                  <a:schemeClr val="bg1"/>
                </a:solidFill>
                <a:effectLst>
                  <a:outerShdw blurRad="38100" dist="38100" dir="2700000" algn="tl">
                    <a:srgbClr val="000000"/>
                  </a:outerShdw>
                </a:effectLst>
              </a:rPr>
              <a:t>(Seed </a:t>
            </a:r>
            <a:r>
              <a:rPr lang="en-US" sz="1600" dirty="0" smtClean="0">
                <a:solidFill>
                  <a:schemeClr val="bg1"/>
                </a:solidFill>
                <a:effectLst>
                  <a:outerShdw blurRad="38100" dist="38100" dir="2700000" algn="tl">
                    <a:srgbClr val="000000"/>
                  </a:outerShdw>
                </a:effectLst>
              </a:rPr>
              <a:t>5</a:t>
            </a:r>
            <a:r>
              <a:rPr lang="en-US" sz="1600" dirty="0">
                <a:solidFill>
                  <a:schemeClr val="bg1"/>
                </a:solidFill>
                <a:effectLst>
                  <a:outerShdw blurRad="38100" dist="38100" dir="2700000" algn="tl">
                    <a:srgbClr val="000000"/>
                  </a:outerShdw>
                </a:effectLst>
              </a:rPr>
              <a:t>)</a:t>
            </a:r>
          </a:p>
        </p:txBody>
      </p:sp>
      <p:sp>
        <p:nvSpPr>
          <p:cNvPr id="2085" name="Text Box 37"/>
          <p:cNvSpPr txBox="1">
            <a:spLocks noChangeArrowheads="1"/>
          </p:cNvSpPr>
          <p:nvPr/>
        </p:nvSpPr>
        <p:spPr bwMode="auto">
          <a:xfrm>
            <a:off x="5019869" y="4279318"/>
            <a:ext cx="2154276" cy="1104444"/>
          </a:xfrm>
          <a:prstGeom prst="rect">
            <a:avLst/>
          </a:prstGeom>
          <a:noFill/>
          <a:ln w="9525">
            <a:noFill/>
            <a:miter lim="800000"/>
            <a:headEnd/>
            <a:tailEnd/>
          </a:ln>
          <a:effectLst/>
        </p:spPr>
        <p:txBody>
          <a:bodyPr wrap="square" lIns="0" rIns="0">
            <a:prstTxWarp prst="textNoShape">
              <a:avLst/>
            </a:prstTxWarp>
            <a:noAutofit/>
          </a:bodyPr>
          <a:lstStyle/>
          <a:p>
            <a:pPr algn="just">
              <a:spcBef>
                <a:spcPct val="50000"/>
              </a:spcBef>
            </a:pPr>
            <a:r>
              <a:rPr lang="en-US" sz="1100" dirty="0" smtClean="0">
                <a:solidFill>
                  <a:srgbClr val="FFFFFF"/>
                </a:solidFill>
              </a:rPr>
              <a:t>Our plate metamaterials </a:t>
            </a:r>
            <a:r>
              <a:rPr lang="en-US" sz="1100" dirty="0">
                <a:solidFill>
                  <a:srgbClr val="FFFFFF"/>
                </a:solidFill>
              </a:rPr>
              <a:t>weigh as little as 0.1 g/cm</a:t>
            </a:r>
            <a:r>
              <a:rPr lang="en-US" sz="1100" baseline="30000" dirty="0">
                <a:solidFill>
                  <a:srgbClr val="FFFFFF"/>
                </a:solidFill>
              </a:rPr>
              <a:t>2</a:t>
            </a:r>
            <a:r>
              <a:rPr lang="en-US" sz="1100" dirty="0">
                <a:solidFill>
                  <a:srgbClr val="FFFFFF"/>
                </a:solidFill>
              </a:rPr>
              <a:t> and have the ability to ‘pop-back’ to their original shape without damage even after undergoing multiple sharp bends </a:t>
            </a:r>
            <a:r>
              <a:rPr lang="en-US" sz="1100" dirty="0" smtClean="0">
                <a:solidFill>
                  <a:srgbClr val="FFFFFF"/>
                </a:solidFill>
              </a:rPr>
              <a:t>of </a:t>
            </a:r>
            <a:r>
              <a:rPr lang="en-US" sz="1100" dirty="0">
                <a:solidFill>
                  <a:srgbClr val="FFFFFF"/>
                </a:solidFill>
              </a:rPr>
              <a:t>more than 90 degree.</a:t>
            </a:r>
            <a:endParaRPr lang="en-US" sz="1100" dirty="0">
              <a:solidFill>
                <a:schemeClr val="bg1"/>
              </a:solidFill>
              <a:latin typeface="Times" pitchFamily="1"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251</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Times</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felice</dc:creator>
  <cp:lastModifiedBy>Mark</cp:lastModifiedBy>
  <cp:revision>90</cp:revision>
  <dcterms:created xsi:type="dcterms:W3CDTF">2012-02-10T21:51:35Z</dcterms:created>
  <dcterms:modified xsi:type="dcterms:W3CDTF">2016-04-19T20:59:00Z</dcterms:modified>
</cp:coreProperties>
</file>